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9144000"/>
  <p:notesSz cx="67976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3127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0FA939-F467-479F-BF72-F1BB1E0A596A}">
  <a:tblStyle styleId="{840FA939-F467-479F-BF72-F1BB1E0A59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D84202E-41DC-4B8B-9A3A-D2B5199B63D9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3" name="Google Shape;93;p1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04eee298fe_0_1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04eee298fe_0_1:notes"/>
          <p:cNvSpPr txBox="1"/>
          <p:nvPr>
            <p:ph idx="1" type="body"/>
          </p:nvPr>
        </p:nvSpPr>
        <p:spPr>
          <a:xfrm>
            <a:off x="679450" y="4716462"/>
            <a:ext cx="54387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304eee298fe_0_1:notes"/>
          <p:cNvSpPr txBox="1"/>
          <p:nvPr>
            <p:ph idx="12" type="sldNum"/>
          </p:nvPr>
        </p:nvSpPr>
        <p:spPr>
          <a:xfrm>
            <a:off x="3849687" y="9429750"/>
            <a:ext cx="2946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a2b1fa91f_0_0:notes"/>
          <p:cNvSpPr txBox="1"/>
          <p:nvPr>
            <p:ph idx="1" type="body"/>
          </p:nvPr>
        </p:nvSpPr>
        <p:spPr>
          <a:xfrm>
            <a:off x="679450" y="4716462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23a2b1fa91f_0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4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0263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0" y="981075"/>
            <a:ext cx="91440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</p:cxnSp>
      <p:sp>
        <p:nvSpPr>
          <p:cNvPr id="11" name="Google Shape;11;p1"/>
          <p:cNvSpPr txBox="1"/>
          <p:nvPr/>
        </p:nvSpPr>
        <p:spPr>
          <a:xfrm>
            <a:off x="0" y="5805487"/>
            <a:ext cx="9144000" cy="1052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 Montilivi 2015 blanc.png"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43662" y="5949950"/>
            <a:ext cx="2520950" cy="79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3"/>
          <p:cNvCxnSpPr/>
          <p:nvPr/>
        </p:nvCxnSpPr>
        <p:spPr>
          <a:xfrm>
            <a:off x="0" y="981075"/>
            <a:ext cx="91440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</p:cxnSp>
      <p:sp>
        <p:nvSpPr>
          <p:cNvPr id="25" name="Google Shape;25;p3"/>
          <p:cNvSpPr txBox="1"/>
          <p:nvPr/>
        </p:nvSpPr>
        <p:spPr>
          <a:xfrm>
            <a:off x="0" y="5805487"/>
            <a:ext cx="9144000" cy="1052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 Montilivi 2015 blanc.png" id="26" name="Google Shape;26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43662" y="5949950"/>
            <a:ext cx="2520950" cy="7921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yKX0BnRgCsc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ctrTitle"/>
          </p:nvPr>
        </p:nvSpPr>
        <p:spPr>
          <a:xfrm>
            <a:off x="755649" y="3141662"/>
            <a:ext cx="7966249" cy="2081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None/>
            </a:pPr>
            <a:r>
              <a:rPr b="0" lang="en-US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CURRÍCULUM 4t ESO pel curs 2024/25</a:t>
            </a: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2.institutmontilivi.cat:8888/contenidor/28/images/institut.png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512" y="1325562"/>
            <a:ext cx="4722812" cy="167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250521" y="203200"/>
            <a:ext cx="8755693" cy="849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APLICACIÓ</a:t>
            </a:r>
            <a:r>
              <a:rPr lang="en-US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 L’INSTITUT DE LES MATÈRIES OPTATIVES</a:t>
            </a:r>
            <a:endParaRPr sz="2400"/>
          </a:p>
        </p:txBody>
      </p:sp>
      <p:sp>
        <p:nvSpPr>
          <p:cNvPr id="154" name="Google Shape;154;p23"/>
          <p:cNvSpPr/>
          <p:nvPr/>
        </p:nvSpPr>
        <p:spPr>
          <a:xfrm>
            <a:off x="1352975" y="1501550"/>
            <a:ext cx="6741000" cy="41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Font typeface="Noto Sans Symbols"/>
              <a:buChar char="⮚"/>
            </a:pPr>
            <a:r>
              <a:rPr b="0" i="0" lang="en-US" sz="23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Les matèries optatives específiques s’haurien de triar en funció dels estudis posteriors.</a:t>
            </a:r>
            <a:endParaRPr sz="1500">
              <a:solidFill>
                <a:srgbClr val="073763"/>
              </a:solidFill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500"/>
              <a:buFont typeface="Noto Sans Symbols"/>
              <a:buChar char="⮚"/>
            </a:pPr>
            <a:r>
              <a:rPr b="0" i="0" lang="en-US" sz="23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Els alumnes un cop graduen, obtenen tots la mateixa titulació i poden escollir els estudis que vulguin.</a:t>
            </a:r>
            <a:endParaRPr sz="1500">
              <a:solidFill>
                <a:srgbClr val="073763"/>
              </a:solidFill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0" y="55550"/>
            <a:ext cx="88764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3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CURRÍCULUM PRIMER BATXILLERAT 2025-2026</a:t>
            </a:r>
            <a:endParaRPr sz="3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3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267600" y="1351800"/>
            <a:ext cx="8608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00" y="1003525"/>
            <a:ext cx="8952601" cy="47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542925" y="103187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800"/>
              <a:buNone/>
            </a:pPr>
            <a:r>
              <a:rPr lang="en-US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FAMÍLIES PROFESSIONALS</a:t>
            </a:r>
            <a:endParaRPr sz="3200"/>
          </a:p>
        </p:txBody>
      </p:sp>
      <p:sp>
        <p:nvSpPr>
          <p:cNvPr id="167" name="Google Shape;167;p25"/>
          <p:cNvSpPr/>
          <p:nvPr/>
        </p:nvSpPr>
        <p:spPr>
          <a:xfrm>
            <a:off x="4212050" y="1084350"/>
            <a:ext cx="4785000" cy="46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•"/>
            </a:pPr>
            <a:r>
              <a:rPr lang="en-US" sz="2000">
                <a:solidFill>
                  <a:srgbClr val="073763"/>
                </a:solidFill>
              </a:rPr>
              <a:t>Imatge personal  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•"/>
            </a:pPr>
            <a:r>
              <a:rPr lang="en-US" sz="2000">
                <a:solidFill>
                  <a:srgbClr val="073763"/>
                </a:solidFill>
              </a:rPr>
              <a:t>Indústries alimentàries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•"/>
            </a:pPr>
            <a:r>
              <a:rPr lang="en-US" sz="2000">
                <a:solidFill>
                  <a:srgbClr val="073763"/>
                </a:solidFill>
              </a:rPr>
              <a:t>Indústries extractives  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•"/>
            </a:pPr>
            <a:r>
              <a:rPr lang="en-US" sz="2000">
                <a:solidFill>
                  <a:srgbClr val="073763"/>
                </a:solidFill>
              </a:rPr>
              <a:t>Informàtica i comunicacions  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•"/>
            </a:pPr>
            <a:r>
              <a:rPr lang="en-US" sz="2000">
                <a:solidFill>
                  <a:srgbClr val="073763"/>
                </a:solidFill>
              </a:rPr>
              <a:t>Instal·lació i manteniment  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•"/>
            </a:pPr>
            <a:r>
              <a:rPr lang="en-US" sz="2000">
                <a:solidFill>
                  <a:srgbClr val="073763"/>
                </a:solidFill>
              </a:rPr>
              <a:t>Marítimopesquera  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•"/>
            </a:pPr>
            <a:r>
              <a:rPr lang="en-US" sz="2000">
                <a:solidFill>
                  <a:srgbClr val="073763"/>
                </a:solidFill>
              </a:rPr>
              <a:t>Química  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•"/>
            </a:pPr>
            <a:r>
              <a:rPr lang="en-US" sz="2000">
                <a:solidFill>
                  <a:srgbClr val="073763"/>
                </a:solidFill>
              </a:rPr>
              <a:t>Sanitat  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•"/>
            </a:pPr>
            <a:r>
              <a:rPr lang="en-US" sz="2000">
                <a:solidFill>
                  <a:srgbClr val="073763"/>
                </a:solidFill>
              </a:rPr>
              <a:t>Seguretat i medi ambient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•"/>
            </a:pPr>
            <a:r>
              <a:rPr lang="en-US" sz="2000">
                <a:solidFill>
                  <a:srgbClr val="073763"/>
                </a:solidFill>
              </a:rPr>
              <a:t>Serveis socioculturals i a la comunitat  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•"/>
            </a:pPr>
            <a:r>
              <a:rPr lang="en-US" sz="2000">
                <a:solidFill>
                  <a:srgbClr val="073763"/>
                </a:solidFill>
              </a:rPr>
              <a:t>Tèxtil, confecció i pell  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>
                <a:solidFill>
                  <a:srgbClr val="073763"/>
                </a:solidFill>
              </a:rPr>
              <a:t>Transport i manteniment de vehicle</a:t>
            </a:r>
            <a:r>
              <a:rPr b="0" i="0" lang="en-US" sz="20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297375" y="1084350"/>
            <a:ext cx="44466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Activitats físiques i esportives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Administració i gestió  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Agrària  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Arts gràfiques  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Comerç i màrqueting 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Edificació i obra civil 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Electricitat i electrònica 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Energia i aigua 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Fabricació mecànica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Fusta, moble i suro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Hoteleria i turisme</a:t>
            </a:r>
            <a:endParaRPr sz="2000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rgbClr val="073763"/>
                </a:solidFill>
              </a:rPr>
              <a:t>Imatge i so</a:t>
            </a:r>
            <a:r>
              <a:rPr b="0" i="0" lang="en-US" sz="20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20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/>
        </p:nvSpPr>
        <p:spPr>
          <a:xfrm>
            <a:off x="1763712" y="3573462"/>
            <a:ext cx="60309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Gràcies per la vostra atenció !!!!!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321148" y="289391"/>
            <a:ext cx="873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</a:rPr>
              <a:t>  </a:t>
            </a:r>
            <a:r>
              <a:rPr b="1" i="0" lang="en-US" sz="2900" u="none" cap="none" strike="noStrike">
                <a:solidFill>
                  <a:schemeClr val="dk2"/>
                </a:solidFill>
              </a:rPr>
              <a:t>Cicles Formatius de Grau Mi</a:t>
            </a:r>
            <a:r>
              <a:rPr b="1" lang="en-US" sz="2900">
                <a:solidFill>
                  <a:schemeClr val="dk2"/>
                </a:solidFill>
              </a:rPr>
              <a:t>tjà</a:t>
            </a:r>
            <a:r>
              <a:rPr b="1" i="0" lang="en-US" sz="2900" u="none" cap="none" strike="noStrike">
                <a:solidFill>
                  <a:schemeClr val="dk2"/>
                </a:solidFill>
              </a:rPr>
              <a:t> al nostre centre</a:t>
            </a:r>
            <a:endParaRPr b="1" i="0" sz="2900" u="none" cap="none" strike="noStrike">
              <a:solidFill>
                <a:srgbClr val="000000"/>
              </a:solidFill>
            </a:endParaRPr>
          </a:p>
        </p:txBody>
      </p:sp>
      <p:graphicFrame>
        <p:nvGraphicFramePr>
          <p:cNvPr id="175" name="Google Shape;175;p26"/>
          <p:cNvGraphicFramePr/>
          <p:nvPr/>
        </p:nvGraphicFramePr>
        <p:xfrm>
          <a:off x="1039660" y="14279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{4D84202E-41DC-4B8B-9A3A-D2B5199B63D9}</a:tableStyleId>
              </a:tblPr>
              <a:tblGrid>
                <a:gridCol w="6754975"/>
              </a:tblGrid>
              <a:tr h="55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600" u="none" cap="none" strike="noStrike">
                          <a:solidFill>
                            <a:srgbClr val="07376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Gestió Administrativa</a:t>
                      </a:r>
                      <a:endParaRPr sz="26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5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600" u="none" cap="none" strike="noStrike">
                          <a:solidFill>
                            <a:srgbClr val="07376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Gestió Administrativa-Àmbit Jurídic</a:t>
                      </a:r>
                      <a:endParaRPr sz="26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2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600">
                          <a:solidFill>
                            <a:srgbClr val="073763"/>
                          </a:solidFill>
                        </a:rPr>
                        <a:t>Operacions de laboratori</a:t>
                      </a:r>
                      <a:endParaRPr sz="26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2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600" u="none" cap="none" strike="noStrike">
                          <a:solidFill>
                            <a:srgbClr val="07376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Electromecànica de vehicles automòbils</a:t>
                      </a:r>
                      <a:endParaRPr sz="26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2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600" u="none" cap="none" strike="noStrike">
                          <a:solidFill>
                            <a:srgbClr val="07376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Carrosseria</a:t>
                      </a:r>
                      <a:endParaRPr sz="26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025" y="1535525"/>
            <a:ext cx="7543800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/>
          <p:nvPr/>
        </p:nvSpPr>
        <p:spPr>
          <a:xfrm>
            <a:off x="0" y="4604025"/>
            <a:ext cx="880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F497D"/>
                </a:solidFill>
              </a:rPr>
              <a:t>Moltes gràcies per la seva assistència </a:t>
            </a:r>
            <a:endParaRPr b="1" sz="280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ctrTitle"/>
          </p:nvPr>
        </p:nvSpPr>
        <p:spPr>
          <a:xfrm>
            <a:off x="698326" y="113735"/>
            <a:ext cx="7772400" cy="73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INDEX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 txBox="1"/>
          <p:nvPr>
            <p:ph idx="1" type="subTitle"/>
          </p:nvPr>
        </p:nvSpPr>
        <p:spPr>
          <a:xfrm>
            <a:off x="256782" y="1117946"/>
            <a:ext cx="8774484" cy="45939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5397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5397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397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CURRÍCULUM 4t ESO 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397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MATÈRIES DE 4t D’ESO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APLICACIÓ A L’INSTITUT DE LES MATÈRIES OPTATIVES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FULL DE TRIA D’OPTATIVES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CURRÍCULUM BATXILLERAT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FAMÍLIES PROFESSIONALS</a:t>
            </a:r>
            <a:endParaRPr/>
          </a:p>
          <a:p>
            <a:pPr indent="-514350" lvl="0" marL="5397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CICLES FORMATIUS DE GRAU MIG AL NOSTRE CENTRE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5397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5397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5397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5397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5397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5397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311150" lvl="0" marL="5397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00" y="1359188"/>
            <a:ext cx="8839199" cy="41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783000" y="216000"/>
            <a:ext cx="8046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</a:rPr>
              <a:t>ITINERARIS FORMATIUS</a:t>
            </a:r>
            <a:endParaRPr b="1" sz="3200">
              <a:solidFill>
                <a:schemeClr val="dk2"/>
              </a:solidFill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5940000" y="5498800"/>
            <a:ext cx="220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creat per  Marta Rifà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457200" y="1114825"/>
            <a:ext cx="8436000" cy="43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6075" lvl="0" marL="5715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Noto Sans Symbols"/>
              <a:buChar char="⮚"/>
            </a:pPr>
            <a:r>
              <a:rPr lang="en-US" sz="24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Hi haurà 4 grups</a:t>
            </a:r>
            <a:endParaRPr sz="24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6075" lvl="0" marL="5715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Noto Sans Symbols"/>
              <a:buChar char="⮚"/>
            </a:pPr>
            <a:r>
              <a:rPr lang="en-US" sz="24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 4t d’ESO els alumnes tenen optativitat d’assignatures</a:t>
            </a:r>
            <a:endParaRPr sz="24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6075" lvl="0" marL="5715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Noto Sans Symbols"/>
              <a:buChar char="⮚"/>
            </a:pPr>
            <a:r>
              <a:rPr lang="en-US" sz="24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Nou matèries comunes, obligatòries per a tots els alumnes</a:t>
            </a:r>
            <a:endParaRPr sz="24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6075" lvl="0" marL="5715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Noto Sans Symbols"/>
              <a:buChar char="⮚"/>
            </a:pPr>
            <a:r>
              <a:rPr lang="en-US" sz="24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Tres matèries optatives específiques, a triar entre 11 ofertes</a:t>
            </a:r>
            <a:endParaRPr sz="24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20320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15" name="Google Shape;115;p17"/>
          <p:cNvSpPr txBox="1"/>
          <p:nvPr>
            <p:ph type="title"/>
          </p:nvPr>
        </p:nvSpPr>
        <p:spPr>
          <a:xfrm>
            <a:off x="457200" y="203200"/>
            <a:ext cx="82296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800"/>
              <a:buNone/>
            </a:pPr>
            <a:r>
              <a:rPr lang="en-US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CURRÍCULUM 4t ESO 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201825" y="1052500"/>
            <a:ext cx="3682800" cy="4555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000" u="sng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-US" sz="2000" u="sng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MATÈRIES COMUNES</a:t>
            </a:r>
            <a:r>
              <a:rPr lang="en-US" sz="20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6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Char char="●"/>
            </a:pPr>
            <a:r>
              <a:rPr b="1" lang="en-US" sz="16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Llengua catalana i literatura    3h</a:t>
            </a:r>
            <a:endParaRPr b="1" sz="16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Char char="●"/>
            </a:pPr>
            <a:r>
              <a:rPr b="1" lang="en-US" sz="16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Llengua castellana i literatura 3h</a:t>
            </a:r>
            <a:endParaRPr sz="1600">
              <a:solidFill>
                <a:srgbClr val="073763"/>
              </a:solidFill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Char char="●"/>
            </a:pPr>
            <a:r>
              <a:rPr b="1" lang="en-US" sz="16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Llengua estrangera	</a:t>
            </a:r>
            <a:r>
              <a:rPr b="1" lang="en-US" sz="1600">
                <a:solidFill>
                  <a:srgbClr val="073763"/>
                </a:solidFill>
              </a:rPr>
              <a:t>                    </a:t>
            </a:r>
            <a:r>
              <a:rPr b="1" lang="en-US" sz="16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3h</a:t>
            </a:r>
            <a:endParaRPr sz="1600">
              <a:solidFill>
                <a:srgbClr val="073763"/>
              </a:solidFill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Char char="●"/>
            </a:pPr>
            <a:r>
              <a:rPr b="1" lang="en-US" sz="16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Matemàtiques		                4h</a:t>
            </a:r>
            <a:endParaRPr sz="1600">
              <a:solidFill>
                <a:srgbClr val="073763"/>
              </a:solidFill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Char char="●"/>
            </a:pPr>
            <a:r>
              <a:rPr b="1" lang="en-US" sz="16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Ciències socials	                3h</a:t>
            </a:r>
            <a:endParaRPr>
              <a:solidFill>
                <a:srgbClr val="073763"/>
              </a:solidFill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Char char="●"/>
            </a:pPr>
            <a:r>
              <a:rPr b="1" lang="en-US" sz="16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Educació física		                2h</a:t>
            </a:r>
            <a:endParaRPr sz="1600">
              <a:solidFill>
                <a:srgbClr val="073763"/>
              </a:solidFill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Char char="●"/>
            </a:pPr>
            <a:r>
              <a:rPr b="1" lang="en-US" sz="16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Valors Ètics*</a:t>
            </a:r>
            <a:r>
              <a:rPr b="1" lang="en-US" sz="16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		                1h</a:t>
            </a:r>
            <a:endParaRPr b="1" sz="16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Char char="●"/>
            </a:pPr>
            <a:r>
              <a:rPr b="1" lang="en-US" sz="16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Religió*	                                </a:t>
            </a:r>
            <a:endParaRPr sz="1600">
              <a:solidFill>
                <a:srgbClr val="073763"/>
              </a:solidFill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Char char="●"/>
            </a:pPr>
            <a:r>
              <a:rPr b="1" lang="en-US" sz="16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Projecte de recerca*    	       1h </a:t>
            </a:r>
            <a:endParaRPr sz="1600">
              <a:solidFill>
                <a:srgbClr val="073763"/>
              </a:solidFill>
            </a:endParaRPr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Char char="●"/>
            </a:pPr>
            <a:r>
              <a:rPr b="1" lang="en-US" sz="16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Tutoria		                        1h</a:t>
            </a:r>
            <a:endParaRPr sz="1600">
              <a:solidFill>
                <a:srgbClr val="073763"/>
              </a:solidFill>
            </a:endParaRPr>
          </a:p>
          <a:p>
            <a:pPr indent="-177800" lvl="0" marL="393700" rtl="0" algn="l">
              <a:lnSpc>
                <a:spcPct val="7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b="1" sz="17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5275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505850" y="203200"/>
            <a:ext cx="82296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800"/>
              <a:buFont typeface="Arial"/>
              <a:buNone/>
            </a:pPr>
            <a:r>
              <a:rPr lang="en-US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MATÈRIES DE 4t D’ESO</a:t>
            </a:r>
            <a:endParaRPr sz="3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4035750" y="1207900"/>
            <a:ext cx="5034000" cy="4555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OPTATIVES ESPECÍFIQUES</a:t>
            </a:r>
            <a:r>
              <a:rPr b="1" i="0" lang="en-US" sz="1800" u="sng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800" u="sng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Biologia i geologia    	   3h</a:t>
            </a:r>
            <a:endParaRPr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Física i química          	   3h</a:t>
            </a:r>
            <a:endParaRPr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Tecnologia i </a:t>
            </a:r>
            <a:r>
              <a:rPr b="1" lang="en-US" sz="1600">
                <a:solidFill>
                  <a:srgbClr val="073763"/>
                </a:solidFill>
              </a:rPr>
              <a:t>digitalització </a:t>
            </a:r>
            <a:r>
              <a:rPr b="1" i="0" lang="en-US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3h</a:t>
            </a:r>
            <a:endParaRPr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lang="en-US" sz="1600">
                <a:solidFill>
                  <a:srgbClr val="073763"/>
                </a:solidFill>
              </a:rPr>
              <a:t>xpressió artística           </a:t>
            </a:r>
            <a:r>
              <a:rPr b="1" i="0" lang="en-US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 3h</a:t>
            </a:r>
            <a:endParaRPr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Música	                           3h</a:t>
            </a:r>
            <a:endParaRPr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Llatí: </a:t>
            </a:r>
            <a:r>
              <a:rPr b="1" lang="en-US" sz="1600">
                <a:solidFill>
                  <a:srgbClr val="073763"/>
                </a:solidFill>
              </a:rPr>
              <a:t>Llengua i cultura</a:t>
            </a:r>
            <a:r>
              <a:rPr b="1" i="0" lang="en-US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      3h</a:t>
            </a:r>
            <a:endParaRPr b="0" i="0" sz="16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Francès</a:t>
            </a:r>
            <a:r>
              <a:rPr b="1" lang="en-US" sz="1600">
                <a:solidFill>
                  <a:srgbClr val="073763"/>
                </a:solidFill>
              </a:rPr>
              <a:t>  </a:t>
            </a:r>
            <a:r>
              <a:rPr b="1" i="0" lang="en-US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2a llengua	           3h</a:t>
            </a:r>
            <a:endParaRPr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Anglès </a:t>
            </a:r>
            <a:r>
              <a:rPr b="1" lang="en-US" sz="1600">
                <a:solidFill>
                  <a:srgbClr val="073763"/>
                </a:solidFill>
              </a:rPr>
              <a:t>2a llengua</a:t>
            </a:r>
            <a:r>
              <a:rPr b="1" i="0" lang="en-US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              3h</a:t>
            </a:r>
            <a:endParaRPr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Arial"/>
              <a:buChar char="•"/>
            </a:pPr>
            <a:r>
              <a:rPr b="1" lang="en-US" sz="1600">
                <a:solidFill>
                  <a:srgbClr val="073763"/>
                </a:solidFill>
              </a:rPr>
              <a:t>Digitalització</a:t>
            </a:r>
            <a:r>
              <a:rPr b="1" i="0" lang="en-US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		           3h</a:t>
            </a:r>
            <a:endParaRPr b="0" i="0" sz="16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Economia  </a:t>
            </a:r>
            <a:r>
              <a:rPr b="1" lang="en-US" sz="1600">
                <a:solidFill>
                  <a:srgbClr val="073763"/>
                </a:solidFill>
              </a:rPr>
              <a:t>bàsica      </a:t>
            </a:r>
            <a:r>
              <a:rPr b="1" i="0" lang="en-US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        3h</a:t>
            </a:r>
            <a:endParaRPr>
              <a:solidFill>
                <a:srgbClr val="0737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Filosofia                               3h</a:t>
            </a:r>
            <a:endParaRPr b="1" i="0" sz="16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marR="0" rtl="0" algn="ctr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marR="0" rtl="0" algn="ctr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Els alumnes han de triar 3 d’aquestes matèries</a:t>
            </a:r>
            <a:endParaRPr b="1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419622" y="55562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800"/>
              <a:buFont typeface="Arial"/>
              <a:buNone/>
            </a:pPr>
            <a:r>
              <a:rPr lang="en-US"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VALORS ÈTICS/ RELIGIÓ I </a:t>
            </a:r>
            <a:br>
              <a:rPr lang="en-US"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PROJECTE DE RECERCA</a:t>
            </a:r>
            <a:endParaRPr sz="3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28715" l="40620" r="0" t="0"/>
          <a:stretch/>
        </p:blipFill>
        <p:spPr>
          <a:xfrm>
            <a:off x="6686550" y="4292600"/>
            <a:ext cx="2200275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638827" y="1431925"/>
            <a:ext cx="8254347" cy="36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6096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Arial"/>
              <a:buAutoNum type="arabicPeriod"/>
            </a:pPr>
            <a:r>
              <a:rPr lang="en-US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Valors Ètics / Religió (1h)</a:t>
            </a:r>
            <a:endParaRPr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Arial"/>
              <a:buAutoNum type="arabicPeriod"/>
            </a:pPr>
            <a:r>
              <a:rPr lang="en-US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Projecte de Recerca (1h)</a:t>
            </a:r>
            <a:endParaRPr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Arial"/>
              <a:buAutoNum type="arabicPeriod"/>
            </a:pPr>
            <a:r>
              <a:rPr lang="en-US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Seran les matèries on faran el treball per projectes</a:t>
            </a:r>
            <a:endParaRPr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476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None/>
            </a:pPr>
            <a:br>
              <a:rPr b="0" i="0" lang="en-US" sz="28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800"/>
              <a:buNone/>
            </a:pPr>
            <a:r>
              <a:rPr lang="en-US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FULL DE TRIA D’OPTATIVES</a:t>
            </a:r>
            <a:endParaRPr sz="3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150314" y="1027135"/>
            <a:ext cx="8993686" cy="4783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6" name="Google Shape;136;p20"/>
          <p:cNvGraphicFramePr/>
          <p:nvPr/>
        </p:nvGraphicFramePr>
        <p:xfrm>
          <a:off x="150325" y="127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{840FA939-F467-479F-BF72-F1BB1E0A596A}</a:tableStyleId>
              </a:tblPr>
              <a:tblGrid>
                <a:gridCol w="536175"/>
                <a:gridCol w="1185225"/>
                <a:gridCol w="1876625"/>
                <a:gridCol w="1848400"/>
                <a:gridCol w="3090075"/>
              </a:tblGrid>
              <a:tr h="8631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OPTATIVES D’ITINERARI</a:t>
                      </a:r>
                      <a:endParaRPr b="1"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(CAL MARCAR DE 1 A 3 PER ORDRE PREFERÈNCIA)</a:t>
                      </a:r>
                      <a:endParaRPr b="1"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3a OPTATIVA</a:t>
                      </a:r>
                      <a:endParaRPr b="1"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(CAL MARCAR DE 1 A 4 PER ORDRE PREFERÈNCIA)</a:t>
                      </a:r>
                      <a:endParaRPr b="1"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87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Itinerari 1</a:t>
                      </a:r>
                      <a:endParaRPr b="1"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Física i Química</a:t>
                      </a:r>
                      <a:endParaRPr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Tecnologia i digitalització</a:t>
                      </a:r>
                      <a:endParaRPr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 rowSpan="4">
                  <a:txBody>
                    <a:bodyPr/>
                    <a:lstStyle/>
                    <a:p>
                      <a:pPr indent="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36550" lvl="0" marL="457200" rtl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Anglès 2a llengua </a:t>
                      </a:r>
                      <a:endParaRPr b="1"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365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Francès 2a llengua </a:t>
                      </a:r>
                      <a:endParaRPr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365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Digitalització</a:t>
                      </a:r>
                      <a:endParaRPr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365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Música </a:t>
                      </a:r>
                      <a:endParaRPr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365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Economia bàsica</a:t>
                      </a:r>
                      <a:endParaRPr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87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Itinerari 2</a:t>
                      </a:r>
                      <a:endParaRPr b="1"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Biologia i Geologia</a:t>
                      </a:r>
                      <a:endParaRPr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Física i Química</a:t>
                      </a:r>
                      <a:endParaRPr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 vMerge="1"/>
              </a:tr>
              <a:tr h="87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Itinerari 3</a:t>
                      </a:r>
                      <a:endParaRPr b="1"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 i cultura llatines</a:t>
                      </a:r>
                      <a:endParaRPr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Filosofia </a:t>
                      </a:r>
                      <a:endParaRPr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 vMerge="1"/>
              </a:tr>
              <a:tr h="87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Itinerari 4</a:t>
                      </a:r>
                      <a:endParaRPr b="1"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Expressió artística</a:t>
                      </a:r>
                      <a:endParaRPr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Tecnologia i digitalització</a:t>
                      </a:r>
                      <a:endParaRPr sz="1700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>
            <a:off x="776625" y="1604150"/>
            <a:ext cx="7277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300"/>
              <a:buChar char="●"/>
            </a:pPr>
            <a:r>
              <a:rPr b="1" lang="en-US" sz="2400">
                <a:solidFill>
                  <a:srgbClr val="073763"/>
                </a:solidFill>
              </a:rPr>
              <a:t>Tercera </a:t>
            </a:r>
            <a:r>
              <a:rPr b="1" i="0" lang="en-US" sz="2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optativa</a:t>
            </a:r>
            <a:r>
              <a:rPr b="0" i="0" lang="en-US" sz="24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23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3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Char char="○"/>
            </a:pPr>
            <a:r>
              <a:rPr b="0" i="0" lang="en-US" sz="22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La segona llengua estrangera, francès o anglès, és obligatòria si ja s’ha cursat </a:t>
            </a:r>
            <a:r>
              <a:rPr lang="en-US" sz="2200">
                <a:solidFill>
                  <a:srgbClr val="073763"/>
                </a:solidFill>
              </a:rPr>
              <a:t>anteriorment</a:t>
            </a:r>
            <a:r>
              <a:rPr b="0" i="0" lang="en-US" sz="22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2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73763"/>
              </a:solidFill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200"/>
              <a:buChar char="○"/>
            </a:pPr>
            <a:r>
              <a:rPr lang="en-US" sz="2200">
                <a:solidFill>
                  <a:srgbClr val="073763"/>
                </a:solidFill>
              </a:rPr>
              <a:t>L’anglès es podrà cursar com a nova matèria si es pot acreditar que es té el nivell per seguir les classes.</a:t>
            </a:r>
            <a:endParaRPr sz="2200">
              <a:solidFill>
                <a:srgbClr val="073763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73763"/>
              </a:solidFill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○"/>
            </a:pPr>
            <a:r>
              <a:rPr b="0" i="0" lang="en-US" sz="22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200">
                <a:solidFill>
                  <a:srgbClr val="073763"/>
                </a:solidFill>
              </a:rPr>
              <a:t>Digitalització el nombre màxim d’alumnes és de 22</a:t>
            </a:r>
            <a:r>
              <a:rPr b="0" i="0" lang="en-US" sz="20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073763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776614" y="406652"/>
            <a:ext cx="670142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</a:rPr>
              <a:t>FULL DE TRIA D’OPTATIVES</a:t>
            </a:r>
            <a:endParaRPr b="1" i="0" sz="3200" u="none" cap="none" strike="noStrike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800"/>
              <a:buNone/>
            </a:pPr>
            <a:r>
              <a:rPr lang="en-US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DISTRIBUCIÓ DELS ALUMNES</a:t>
            </a:r>
            <a:endParaRPr sz="3200"/>
          </a:p>
        </p:txBody>
      </p:sp>
      <p:sp>
        <p:nvSpPr>
          <p:cNvPr id="148" name="Google Shape;148;p22"/>
          <p:cNvSpPr txBox="1"/>
          <p:nvPr/>
        </p:nvSpPr>
        <p:spPr>
          <a:xfrm>
            <a:off x="810668" y="1453018"/>
            <a:ext cx="7578475" cy="3607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Noto Sans Symbols"/>
              <a:buChar char="⮚"/>
            </a:pPr>
            <a:r>
              <a:rPr b="0" i="0" lang="en-US" sz="22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L’adjudicació d’optatives es realitzarà en funció dels resultats acadèmics de les dues primeres avaluacions de 3r d’ESO.</a:t>
            </a:r>
            <a:endParaRPr b="0" i="0" sz="22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Noto Sans Symbols"/>
              <a:buChar char="⮚"/>
            </a:pPr>
            <a:r>
              <a:rPr b="0" i="0" lang="en-US" sz="22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En cas d’empat es valorarà que</a:t>
            </a:r>
            <a:r>
              <a:rPr lang="en-US" sz="2200">
                <a:solidFill>
                  <a:srgbClr val="073763"/>
                </a:solidFill>
              </a:rPr>
              <a:t> </a:t>
            </a:r>
            <a:r>
              <a:rPr b="0" i="0" lang="en-US" sz="22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l’alumne no hagi presentat incidències.</a:t>
            </a:r>
            <a:endParaRPr b="0" i="0" sz="22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Noto Sans Symbols"/>
              <a:buChar char="⮚"/>
            </a:pPr>
            <a:r>
              <a:rPr b="0" i="0" lang="en-US" sz="22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La decisió última de la tria la prendran els tutors i cap d’estudis, escoltat l’alumne.</a:t>
            </a:r>
            <a:endParaRPr b="0" i="0" sz="22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7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Plantilla Power 2015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lantilla Power 2015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