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</p:sldMasterIdLst>
  <p:notesMasterIdLst>
    <p:notesMasterId r:id="rId34"/>
  </p:notesMasterIdLst>
  <p:sldIdLst>
    <p:sldId id="256" r:id="rId3"/>
    <p:sldId id="257" r:id="rId4"/>
    <p:sldId id="275" r:id="rId5"/>
    <p:sldId id="284" r:id="rId6"/>
    <p:sldId id="286" r:id="rId7"/>
    <p:sldId id="287" r:id="rId8"/>
    <p:sldId id="290" r:id="rId9"/>
    <p:sldId id="288" r:id="rId10"/>
    <p:sldId id="260" r:id="rId11"/>
    <p:sldId id="291" r:id="rId12"/>
    <p:sldId id="295" r:id="rId13"/>
    <p:sldId id="294" r:id="rId14"/>
    <p:sldId id="293" r:id="rId15"/>
    <p:sldId id="310" r:id="rId16"/>
    <p:sldId id="304" r:id="rId17"/>
    <p:sldId id="302" r:id="rId18"/>
    <p:sldId id="311" r:id="rId19"/>
    <p:sldId id="298" r:id="rId20"/>
    <p:sldId id="305" r:id="rId21"/>
    <p:sldId id="299" r:id="rId22"/>
    <p:sldId id="283" r:id="rId23"/>
    <p:sldId id="306" r:id="rId24"/>
    <p:sldId id="276" r:id="rId25"/>
    <p:sldId id="307" r:id="rId26"/>
    <p:sldId id="277" r:id="rId27"/>
    <p:sldId id="278" r:id="rId28"/>
    <p:sldId id="279" r:id="rId29"/>
    <p:sldId id="308" r:id="rId30"/>
    <p:sldId id="309" r:id="rId31"/>
    <p:sldId id="280" r:id="rId32"/>
    <p:sldId id="301" r:id="rId33"/>
  </p:sldIdLst>
  <p:sldSz cx="9144000" cy="6858000" type="screen4x3"/>
  <p:notesSz cx="6797675" cy="99282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h94RJ11kwn8R/KEw0/0O+Pi/En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24DEE2A-C76A-4276-AC4E-3B3CF7B53833}">
  <a:tblStyle styleId="{824DEE2A-C76A-4276-AC4E-3B3CF7B53833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56D6E1-726D-4851-8AB0-EB6B70DC37D5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7" y="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7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975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7" y="942975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:notes"/>
          <p:cNvSpPr txBox="1"/>
          <p:nvPr/>
        </p:nvSpPr>
        <p:spPr>
          <a:xfrm>
            <a:off x="3849687" y="942975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83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0053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682919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12622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508034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231606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337169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156851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559393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59737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538660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3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:notes"/>
          <p:cNvSpPr txBox="1"/>
          <p:nvPr/>
        </p:nvSpPr>
        <p:spPr>
          <a:xfrm>
            <a:off x="3849687" y="942975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17964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8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9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809691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9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0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1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1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037294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1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84083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940c4382f2_1_0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g940c4382f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3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65091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3700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33844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10113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9652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71038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4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98989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3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3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7"/>
          <p:cNvSpPr txBox="1">
            <a:spLocks noGrp="1"/>
          </p:cNvSpPr>
          <p:nvPr>
            <p:ph type="title"/>
          </p:nvPr>
        </p:nvSpPr>
        <p:spPr>
          <a:xfrm>
            <a:off x="457200" y="202630"/>
            <a:ext cx="8229600" cy="85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27"/>
          <p:cNvSpPr txBox="1">
            <a:spLocks noGrp="1"/>
          </p:cNvSpPr>
          <p:nvPr>
            <p:ph type="body" idx="1"/>
          </p:nvPr>
        </p:nvSpPr>
        <p:spPr>
          <a:xfrm>
            <a:off x="457200" y="1484784"/>
            <a:ext cx="8229600" cy="4641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3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3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3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4"/>
          <p:cNvCxnSpPr/>
          <p:nvPr/>
        </p:nvCxnSpPr>
        <p:spPr>
          <a:xfrm>
            <a:off x="0" y="981075"/>
            <a:ext cx="9144000" cy="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6862"/>
              </a:srgbClr>
            </a:outerShdw>
          </a:effectLst>
        </p:spPr>
      </p:cxnSp>
      <p:sp>
        <p:nvSpPr>
          <p:cNvPr id="11" name="Google Shape;11;p24"/>
          <p:cNvSpPr txBox="1"/>
          <p:nvPr/>
        </p:nvSpPr>
        <p:spPr>
          <a:xfrm>
            <a:off x="0" y="5805487"/>
            <a:ext cx="9144000" cy="10525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24" descr="Logo Montilivi 2015 blanc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43662" y="5949950"/>
            <a:ext cx="2520950" cy="79216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" name="Google Shape;24;p26"/>
          <p:cNvCxnSpPr/>
          <p:nvPr/>
        </p:nvCxnSpPr>
        <p:spPr>
          <a:xfrm>
            <a:off x="0" y="981075"/>
            <a:ext cx="9144000" cy="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6862"/>
              </a:srgbClr>
            </a:outerShdw>
          </a:effectLst>
        </p:spPr>
      </p:cxnSp>
      <p:sp>
        <p:nvSpPr>
          <p:cNvPr id="25" name="Google Shape;25;p26"/>
          <p:cNvSpPr txBox="1"/>
          <p:nvPr/>
        </p:nvSpPr>
        <p:spPr>
          <a:xfrm>
            <a:off x="0" y="5805487"/>
            <a:ext cx="9144000" cy="10525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26" descr="Logo Montilivi 2015 blanc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443662" y="5949950"/>
            <a:ext cx="2520950" cy="79216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isoler@institutmontilivi.cat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>
            <a:spLocks noGrp="1"/>
          </p:cNvSpPr>
          <p:nvPr>
            <p:ph type="ctrTitle"/>
          </p:nvPr>
        </p:nvSpPr>
        <p:spPr>
          <a:xfrm>
            <a:off x="755650" y="3141662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Calibri"/>
              <a:buNone/>
            </a:pPr>
            <a:r>
              <a:rPr lang="en-US" sz="5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INS Montilivi </a:t>
            </a:r>
            <a:br>
              <a:rPr lang="en-US" sz="5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Reunió de </a:t>
            </a:r>
            <a:r>
              <a:rPr lang="en-US">
                <a:solidFill>
                  <a:srgbClr val="FF0000"/>
                </a:solidFill>
              </a:rPr>
              <a:t>famílies</a:t>
            </a:r>
            <a:r>
              <a:rPr lang="en-US" sz="5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1r ESO</a:t>
            </a:r>
            <a:endParaRPr sz="5400" b="1" i="0" u="none" strike="noStrike" cap="none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>
            <a:spLocks noGrp="1"/>
          </p:cNvSpPr>
          <p:nvPr>
            <p:ph type="subTitle" idx="1"/>
          </p:nvPr>
        </p:nvSpPr>
        <p:spPr>
          <a:xfrm>
            <a:off x="1403350" y="4652962"/>
            <a:ext cx="6400800" cy="98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200"/>
              <a:buFont typeface="Arial"/>
              <a:buNone/>
            </a:pPr>
            <a:r>
              <a:rPr lang="en-US" dirty="0" err="1"/>
              <a:t>setembre</a:t>
            </a:r>
            <a:r>
              <a:rPr lang="en-US" dirty="0"/>
              <a:t> </a:t>
            </a:r>
            <a:r>
              <a:rPr lang="en-US" sz="3200" b="0" i="0" u="none" strike="noStrike" cap="none" dirty="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lang="en-US" dirty="0"/>
              <a:t>3</a:t>
            </a:r>
            <a:endParaRPr sz="3200" b="0" i="0" u="none" strike="noStrike" cap="none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" descr="http://www2.institutmontilivi.cat:8888/contenidor/28/images/institu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4304" y="1343146"/>
            <a:ext cx="4722812" cy="1671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>
            <a:spLocks noGrp="1"/>
          </p:cNvSpPr>
          <p:nvPr>
            <p:ph type="body" idx="1"/>
          </p:nvPr>
        </p:nvSpPr>
        <p:spPr>
          <a:xfrm>
            <a:off x="2175934" y="1200150"/>
            <a:ext cx="6790266" cy="4455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lang="ca-ES" sz="2800" dirty="0" smtClean="0">
              <a:solidFill>
                <a:srgbClr val="17375E"/>
              </a:solidFill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lang="ca-ES" sz="2800" dirty="0">
              <a:solidFill>
                <a:srgbClr val="17375E"/>
              </a:solidFill>
            </a:endParaRPr>
          </a:p>
          <a:p>
            <a:pPr marL="107950" indent="0">
              <a:spcBef>
                <a:spcPts val="560"/>
              </a:spcBef>
              <a:buClr>
                <a:srgbClr val="17375E"/>
              </a:buClr>
              <a:buSzPts val="2800"/>
              <a:buNone/>
            </a:pPr>
            <a:endParaRPr lang="en-US" sz="2400" dirty="0" smtClean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indent="0">
              <a:spcBef>
                <a:spcPts val="560"/>
              </a:spcBef>
              <a:buClr>
                <a:srgbClr val="17375E"/>
              </a:buClr>
              <a:buSzPts val="2800"/>
              <a:buNone/>
            </a:pPr>
            <a:endParaRPr lang="en-US" sz="2000" dirty="0" smtClean="0">
              <a:solidFill>
                <a:srgbClr val="17375E"/>
              </a:solidFill>
              <a:latin typeface="Arial"/>
              <a:cs typeface="Arial"/>
              <a:sym typeface="Arial"/>
            </a:endParaRPr>
          </a:p>
          <a:p>
            <a:pPr marL="107950" indent="0">
              <a:spcBef>
                <a:spcPts val="560"/>
              </a:spcBef>
              <a:buClr>
                <a:srgbClr val="17375E"/>
              </a:buClr>
              <a:buSzPts val="2800"/>
              <a:buNone/>
            </a:pPr>
            <a:r>
              <a:rPr lang="ca-ES" sz="2000" dirty="0" smtClean="0">
                <a:solidFill>
                  <a:srgbClr val="17375E"/>
                </a:solidFill>
                <a:latin typeface="Arial"/>
                <a:cs typeface="Arial"/>
                <a:sym typeface="Arial"/>
              </a:rPr>
              <a:t>Aules obertes des de les 7.55h</a:t>
            </a:r>
            <a:endParaRPr lang="ca-ES" sz="2000" dirty="0" smtClean="0"/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dirty="0">
              <a:solidFill>
                <a:srgbClr val="17375E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7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4000" dirty="0" err="1" smtClean="0">
                <a:solidFill>
                  <a:srgbClr val="17375E"/>
                </a:solidFill>
              </a:rPr>
              <a:t>Horari</a:t>
            </a:r>
            <a:endParaRPr sz="4000" dirty="0">
              <a:solidFill>
                <a:srgbClr val="17375E"/>
              </a:solidFill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Centre</a:t>
            </a:r>
          </a:p>
        </p:txBody>
      </p:sp>
      <p:sp>
        <p:nvSpPr>
          <p:cNvPr id="326" name="Google Shape;326;p17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Característiques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i curriculum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1r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d’ESO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323850" y="3872972"/>
            <a:ext cx="1728787" cy="75178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, 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323850" y="4769218"/>
            <a:ext cx="1728787" cy="78752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r>
              <a:rPr lang="en-US" sz="1800" b="1" i="0" u="none" strike="noStrike" cap="none" dirty="0" err="1" smtClean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ut</a:t>
            </a:r>
            <a:endParaRPr sz="1400" b="1" i="0" u="none" strike="noStrike" cap="none" dirty="0">
              <a:solidFill>
                <a:srgbClr val="FFCCCC"/>
              </a:solidFill>
              <a:sym typeface="Arial"/>
            </a:endParaRPr>
          </a:p>
        </p:txBody>
      </p:sp>
      <p:pic>
        <p:nvPicPr>
          <p:cNvPr id="329" name="Google Shape;3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6000" y="833418"/>
            <a:ext cx="6607174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 descr="Departament d'Automoció de l'Institut Montilivi (@automontilivi) /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286000" y="853936"/>
            <a:ext cx="6400800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lvl="0">
              <a:buClr>
                <a:srgbClr val="17375E"/>
              </a:buClr>
              <a:buSzPts val="3200"/>
            </a:pPr>
            <a:endParaRPr lang="pt-BR" sz="2400" dirty="0" smtClean="0">
              <a:solidFill>
                <a:srgbClr val="17375E"/>
              </a:solidFill>
            </a:endParaRPr>
          </a:p>
          <a:p>
            <a:pPr marL="107950" lvl="0">
              <a:buClr>
                <a:srgbClr val="17375E"/>
              </a:buClr>
              <a:buSzPts val="3200"/>
            </a:pPr>
            <a:endParaRPr lang="pt-BR" sz="2400" dirty="0">
              <a:solidFill>
                <a:srgbClr val="17375E"/>
              </a:solidFill>
            </a:endParaRPr>
          </a:p>
          <a:p>
            <a:pPr marL="107950" lvl="0">
              <a:buClr>
                <a:srgbClr val="17375E"/>
              </a:buClr>
              <a:buSzPts val="3200"/>
            </a:pPr>
            <a:r>
              <a:rPr lang="pt-BR" sz="2400" dirty="0" smtClean="0">
                <a:solidFill>
                  <a:srgbClr val="17375E"/>
                </a:solidFill>
              </a:rPr>
              <a:t>De </a:t>
            </a:r>
            <a:r>
              <a:rPr lang="pt-BR" sz="2400" dirty="0" err="1">
                <a:solidFill>
                  <a:srgbClr val="17375E"/>
                </a:solidFill>
              </a:rPr>
              <a:t>dilluns</a:t>
            </a:r>
            <a:r>
              <a:rPr lang="pt-BR" sz="2400" dirty="0">
                <a:solidFill>
                  <a:srgbClr val="17375E"/>
                </a:solidFill>
              </a:rPr>
              <a:t> a </a:t>
            </a:r>
            <a:r>
              <a:rPr lang="pt-BR" sz="2400" dirty="0" err="1">
                <a:solidFill>
                  <a:srgbClr val="17375E"/>
                </a:solidFill>
              </a:rPr>
              <a:t>divendres</a:t>
            </a:r>
            <a:endParaRPr lang="pt-BR" sz="2400" dirty="0">
              <a:solidFill>
                <a:srgbClr val="17375E"/>
              </a:solidFill>
            </a:endParaRPr>
          </a:p>
          <a:p>
            <a:pPr marL="540000" lvl="1" indent="-203200">
              <a:spcBef>
                <a:spcPts val="560"/>
              </a:spcBef>
              <a:buClr>
                <a:srgbClr val="17375E"/>
              </a:buClr>
              <a:buSzPts val="3200"/>
              <a:buFont typeface="Arial"/>
              <a:buChar char="•"/>
            </a:pPr>
            <a:r>
              <a:rPr lang="pt-BR" sz="2400" dirty="0">
                <a:solidFill>
                  <a:srgbClr val="17375E"/>
                </a:solidFill>
              </a:rPr>
              <a:t> De 8 a 11 h: classe</a:t>
            </a:r>
            <a:endParaRPr lang="pt-BR" sz="2400" dirty="0"/>
          </a:p>
          <a:p>
            <a:pPr marL="540000" lvl="1" indent="-203200">
              <a:spcBef>
                <a:spcPts val="560"/>
              </a:spcBef>
              <a:buClr>
                <a:srgbClr val="17375E"/>
              </a:buClr>
              <a:buSzPts val="3200"/>
              <a:buFont typeface="Arial"/>
              <a:buChar char="•"/>
            </a:pPr>
            <a:r>
              <a:rPr lang="pt-BR" sz="2400" dirty="0">
                <a:solidFill>
                  <a:srgbClr val="17375E"/>
                </a:solidFill>
              </a:rPr>
              <a:t> D’11 a 11.30 h: </a:t>
            </a:r>
            <a:r>
              <a:rPr lang="pt-BR" sz="2400" dirty="0" err="1">
                <a:solidFill>
                  <a:srgbClr val="17375E"/>
                </a:solidFill>
              </a:rPr>
              <a:t>esbarjo</a:t>
            </a:r>
            <a:endParaRPr lang="pt-BR" sz="2400" dirty="0"/>
          </a:p>
          <a:p>
            <a:pPr marL="540000" lvl="1" indent="-203200">
              <a:spcBef>
                <a:spcPts val="560"/>
              </a:spcBef>
              <a:buClr>
                <a:srgbClr val="17375E"/>
              </a:buClr>
              <a:buSzPts val="3200"/>
              <a:buFont typeface="Arial"/>
              <a:buChar char="•"/>
            </a:pPr>
            <a:r>
              <a:rPr lang="pt-BR" sz="2400" dirty="0">
                <a:solidFill>
                  <a:srgbClr val="17375E"/>
                </a:solidFill>
              </a:rPr>
              <a:t> D’11.30 a 14.30 h: classe</a:t>
            </a:r>
            <a:endParaRPr lang="pt-BR" sz="2400" dirty="0"/>
          </a:p>
        </p:txBody>
      </p:sp>
      <p:pic>
        <p:nvPicPr>
          <p:cNvPr id="14" name="Picture 2" descr="Un institut de Girona i un de Figueres, finalistes en la 3a Mostra ImpulsFP  CaixaBank Dualitza - El Gerió Digit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385" y="4176347"/>
            <a:ext cx="3411415" cy="154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976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>
            <a:spLocks noGrp="1"/>
          </p:cNvSpPr>
          <p:nvPr>
            <p:ph type="body" idx="1"/>
          </p:nvPr>
        </p:nvSpPr>
        <p:spPr>
          <a:xfrm>
            <a:off x="2175934" y="2148947"/>
            <a:ext cx="6790266" cy="2620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lang="ca-ES" sz="2800" dirty="0" smtClean="0">
              <a:solidFill>
                <a:srgbClr val="17375E"/>
              </a:solidFill>
            </a:endParaRPr>
          </a:p>
          <a:p>
            <a:pPr marL="107950" indent="0">
              <a:spcBef>
                <a:spcPts val="560"/>
              </a:spcBef>
              <a:buClr>
                <a:srgbClr val="17375E"/>
              </a:buClr>
              <a:buSzPts val="2800"/>
              <a:buNone/>
            </a:pPr>
            <a:endParaRPr lang="en-US" sz="2400" dirty="0" smtClean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dirty="0">
              <a:solidFill>
                <a:srgbClr val="17375E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7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4000" dirty="0" err="1" smtClean="0">
                <a:solidFill>
                  <a:srgbClr val="17375E"/>
                </a:solidFill>
              </a:rPr>
              <a:t>Calendari</a:t>
            </a:r>
            <a:endParaRPr sz="4000" dirty="0">
              <a:solidFill>
                <a:srgbClr val="17375E"/>
              </a:solidFill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Centre</a:t>
            </a:r>
          </a:p>
        </p:txBody>
      </p:sp>
      <p:sp>
        <p:nvSpPr>
          <p:cNvPr id="326" name="Google Shape;326;p17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Característiques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i curriculum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1r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d’ESO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323850" y="3872972"/>
            <a:ext cx="1728787" cy="75178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323850" y="4769218"/>
            <a:ext cx="1728787" cy="78752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r>
              <a:rPr lang="en-US" sz="1800" b="1" i="0" u="none" strike="noStrike" cap="none" dirty="0" err="1" smtClean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ut</a:t>
            </a:r>
            <a:endParaRPr sz="1400" b="1" i="0" u="none" strike="noStrike" cap="none" dirty="0">
              <a:solidFill>
                <a:srgbClr val="FFCCCC"/>
              </a:solidFill>
              <a:sym typeface="Arial"/>
            </a:endParaRPr>
          </a:p>
        </p:txBody>
      </p:sp>
      <p:pic>
        <p:nvPicPr>
          <p:cNvPr id="329" name="Google Shape;3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6000" y="833418"/>
            <a:ext cx="6607174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 descr="Departament d'Automoció de l'Institut Montilivi (@automontilivi) /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286000" y="853936"/>
            <a:ext cx="64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lvl="0">
              <a:buClr>
                <a:srgbClr val="17375E"/>
              </a:buClr>
              <a:buSzPts val="3200"/>
            </a:pPr>
            <a:endParaRPr lang="pt-BR" sz="2400" dirty="0" smtClean="0">
              <a:solidFill>
                <a:srgbClr val="17375E"/>
              </a:solidFill>
            </a:endParaRPr>
          </a:p>
          <a:p>
            <a:pPr marL="107950" lvl="0">
              <a:buClr>
                <a:srgbClr val="17375E"/>
              </a:buClr>
              <a:buSzPts val="3200"/>
            </a:pPr>
            <a:endParaRPr lang="pt-BR" sz="2400" dirty="0">
              <a:solidFill>
                <a:srgbClr val="17375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5999" y="1503484"/>
            <a:ext cx="6497515" cy="374552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93700" lvl="0" indent="-285750">
              <a:buClr>
                <a:srgbClr val="17375E"/>
              </a:buClr>
              <a:buSzPts val="2400"/>
              <a:buFont typeface="Arial"/>
              <a:buChar char="•"/>
            </a:pPr>
            <a:endParaRPr lang="es-ES" sz="2400" u="sng" dirty="0" smtClean="0">
              <a:solidFill>
                <a:srgbClr val="17375E"/>
              </a:solidFill>
            </a:endParaRPr>
          </a:p>
          <a:p>
            <a:pPr marL="393700" lvl="0" indent="-285750">
              <a:buClr>
                <a:srgbClr val="17375E"/>
              </a:buClr>
              <a:buSzPts val="2400"/>
              <a:buFont typeface="Arial"/>
              <a:buChar char="•"/>
            </a:pPr>
            <a:r>
              <a:rPr lang="es-ES" sz="2400" u="sng" dirty="0" smtClean="0">
                <a:solidFill>
                  <a:srgbClr val="17375E"/>
                </a:solidFill>
              </a:rPr>
              <a:t>Per </a:t>
            </a:r>
            <a:r>
              <a:rPr lang="es-ES" sz="2400" u="sng" dirty="0" err="1">
                <a:solidFill>
                  <a:srgbClr val="17375E"/>
                </a:solidFill>
              </a:rPr>
              <a:t>Fires</a:t>
            </a:r>
            <a:r>
              <a:rPr lang="es-ES" sz="2400" dirty="0">
                <a:solidFill>
                  <a:srgbClr val="17375E"/>
                </a:solidFill>
              </a:rPr>
              <a:t>: </a:t>
            </a:r>
            <a:r>
              <a:rPr lang="es-ES" sz="2400" dirty="0" err="1">
                <a:solidFill>
                  <a:srgbClr val="17375E"/>
                </a:solidFill>
              </a:rPr>
              <a:t>butlleta</a:t>
            </a:r>
            <a:r>
              <a:rPr lang="es-ES" sz="2400" dirty="0">
                <a:solidFill>
                  <a:srgbClr val="17375E"/>
                </a:solidFill>
              </a:rPr>
              <a:t> </a:t>
            </a:r>
            <a:r>
              <a:rPr lang="es-ES" sz="2400" dirty="0" err="1">
                <a:solidFill>
                  <a:srgbClr val="17375E"/>
                </a:solidFill>
              </a:rPr>
              <a:t>d’avaluació</a:t>
            </a:r>
            <a:r>
              <a:rPr lang="es-ES" sz="2400" dirty="0">
                <a:solidFill>
                  <a:srgbClr val="17375E"/>
                </a:solidFill>
              </a:rPr>
              <a:t> actitudinal</a:t>
            </a:r>
            <a:endParaRPr lang="es-ES" sz="2400" dirty="0"/>
          </a:p>
          <a:p>
            <a:pPr marL="393700" lvl="0" indent="-285750">
              <a:buClr>
                <a:srgbClr val="17375E"/>
              </a:buClr>
              <a:buSzPts val="2400"/>
              <a:buFont typeface="Arial"/>
              <a:buChar char="•"/>
            </a:pPr>
            <a:r>
              <a:rPr lang="es-ES" sz="2400" u="sng" dirty="0" err="1">
                <a:solidFill>
                  <a:srgbClr val="17375E"/>
                </a:solidFill>
              </a:rPr>
              <a:t>Abans</a:t>
            </a:r>
            <a:r>
              <a:rPr lang="es-ES" sz="2400" u="sng" dirty="0">
                <a:solidFill>
                  <a:srgbClr val="17375E"/>
                </a:solidFill>
              </a:rPr>
              <a:t> de Nadal</a:t>
            </a:r>
            <a:r>
              <a:rPr lang="es-ES" sz="2400" dirty="0">
                <a:solidFill>
                  <a:srgbClr val="17375E"/>
                </a:solidFill>
              </a:rPr>
              <a:t>: </a:t>
            </a:r>
            <a:r>
              <a:rPr lang="es-ES" sz="2400" dirty="0" err="1">
                <a:solidFill>
                  <a:srgbClr val="17375E"/>
                </a:solidFill>
              </a:rPr>
              <a:t>lliurament</a:t>
            </a:r>
            <a:r>
              <a:rPr lang="es-ES" sz="2400" dirty="0">
                <a:solidFill>
                  <a:srgbClr val="17375E"/>
                </a:solidFill>
              </a:rPr>
              <a:t> de la </a:t>
            </a:r>
            <a:r>
              <a:rPr lang="es-ES" sz="2400" dirty="0" err="1">
                <a:solidFill>
                  <a:srgbClr val="17375E"/>
                </a:solidFill>
              </a:rPr>
              <a:t>butlleta</a:t>
            </a:r>
            <a:r>
              <a:rPr lang="es-ES" sz="2400" dirty="0">
                <a:solidFill>
                  <a:srgbClr val="17375E"/>
                </a:solidFill>
              </a:rPr>
              <a:t> de notes de la 1a </a:t>
            </a:r>
            <a:r>
              <a:rPr lang="es-ES" sz="2400" dirty="0" err="1">
                <a:solidFill>
                  <a:srgbClr val="17375E"/>
                </a:solidFill>
              </a:rPr>
              <a:t>Avaluació</a:t>
            </a:r>
            <a:endParaRPr lang="es-ES" sz="2400" dirty="0"/>
          </a:p>
          <a:p>
            <a:pPr marL="393700" lvl="0" indent="-285750">
              <a:buClr>
                <a:srgbClr val="17375E"/>
              </a:buClr>
              <a:buSzPts val="2400"/>
              <a:buFont typeface="Arial"/>
              <a:buChar char="•"/>
            </a:pPr>
            <a:r>
              <a:rPr lang="es-ES" sz="2400" u="sng" dirty="0" err="1">
                <a:solidFill>
                  <a:srgbClr val="17375E"/>
                </a:solidFill>
              </a:rPr>
              <a:t>Abans</a:t>
            </a:r>
            <a:r>
              <a:rPr lang="es-ES" sz="2400" u="sng" dirty="0">
                <a:solidFill>
                  <a:srgbClr val="17375E"/>
                </a:solidFill>
              </a:rPr>
              <a:t> de </a:t>
            </a:r>
            <a:r>
              <a:rPr lang="es-ES" sz="2400" u="sng" dirty="0" err="1">
                <a:solidFill>
                  <a:srgbClr val="17375E"/>
                </a:solidFill>
              </a:rPr>
              <a:t>Setmana</a:t>
            </a:r>
            <a:r>
              <a:rPr lang="es-ES" sz="2400" u="sng" dirty="0">
                <a:solidFill>
                  <a:srgbClr val="17375E"/>
                </a:solidFill>
              </a:rPr>
              <a:t> Santa</a:t>
            </a:r>
            <a:r>
              <a:rPr lang="es-ES" sz="2400" dirty="0">
                <a:solidFill>
                  <a:srgbClr val="17375E"/>
                </a:solidFill>
              </a:rPr>
              <a:t>: </a:t>
            </a:r>
            <a:r>
              <a:rPr lang="es-ES" sz="2400" dirty="0" err="1">
                <a:solidFill>
                  <a:srgbClr val="17375E"/>
                </a:solidFill>
              </a:rPr>
              <a:t>lliurament</a:t>
            </a:r>
            <a:r>
              <a:rPr lang="es-ES" sz="2400" dirty="0">
                <a:solidFill>
                  <a:srgbClr val="17375E"/>
                </a:solidFill>
              </a:rPr>
              <a:t> de la </a:t>
            </a:r>
            <a:r>
              <a:rPr lang="es-ES" sz="2400" dirty="0" err="1">
                <a:solidFill>
                  <a:srgbClr val="17375E"/>
                </a:solidFill>
              </a:rPr>
              <a:t>butlleta</a:t>
            </a:r>
            <a:r>
              <a:rPr lang="es-ES" sz="2400" dirty="0">
                <a:solidFill>
                  <a:srgbClr val="17375E"/>
                </a:solidFill>
              </a:rPr>
              <a:t> de notes de la 2a </a:t>
            </a:r>
            <a:r>
              <a:rPr lang="es-ES" sz="2400" dirty="0" err="1">
                <a:solidFill>
                  <a:srgbClr val="17375E"/>
                </a:solidFill>
              </a:rPr>
              <a:t>Avaluació</a:t>
            </a:r>
            <a:endParaRPr lang="es-ES" sz="2400" dirty="0"/>
          </a:p>
          <a:p>
            <a:pPr marL="393700" lvl="0" indent="-285750">
              <a:buClr>
                <a:srgbClr val="17375E"/>
              </a:buClr>
              <a:buSzPts val="2400"/>
              <a:buFont typeface="Arial"/>
              <a:buChar char="•"/>
            </a:pPr>
            <a:r>
              <a:rPr lang="es-ES" sz="2400" u="sng" dirty="0" err="1" smtClean="0">
                <a:solidFill>
                  <a:srgbClr val="17375E"/>
                </a:solidFill>
              </a:rPr>
              <a:t>Acabament</a:t>
            </a:r>
            <a:r>
              <a:rPr lang="es-ES" sz="2400" u="sng" dirty="0" smtClean="0">
                <a:solidFill>
                  <a:srgbClr val="17375E"/>
                </a:solidFill>
              </a:rPr>
              <a:t> de </a:t>
            </a:r>
            <a:r>
              <a:rPr lang="es-ES" sz="2400" u="sng" dirty="0" err="1" smtClean="0">
                <a:solidFill>
                  <a:srgbClr val="17375E"/>
                </a:solidFill>
              </a:rPr>
              <a:t>curs</a:t>
            </a:r>
            <a:r>
              <a:rPr lang="es-ES" sz="2400" u="sng" dirty="0" smtClean="0">
                <a:solidFill>
                  <a:srgbClr val="17375E"/>
                </a:solidFill>
              </a:rPr>
              <a:t>: </a:t>
            </a:r>
            <a:r>
              <a:rPr lang="es-ES" sz="2400" dirty="0">
                <a:solidFill>
                  <a:srgbClr val="17375E"/>
                </a:solidFill>
              </a:rPr>
              <a:t>informe orientador de final de </a:t>
            </a:r>
            <a:r>
              <a:rPr lang="es-ES" sz="2400" dirty="0" err="1" smtClean="0">
                <a:solidFill>
                  <a:srgbClr val="17375E"/>
                </a:solidFill>
              </a:rPr>
              <a:t>curs</a:t>
            </a:r>
            <a:r>
              <a:rPr lang="es-ES" sz="2400" dirty="0">
                <a:solidFill>
                  <a:srgbClr val="17375E"/>
                </a:solidFill>
              </a:rPr>
              <a:t> </a:t>
            </a:r>
            <a:r>
              <a:rPr lang="es-ES" sz="2400" dirty="0" smtClean="0">
                <a:solidFill>
                  <a:srgbClr val="17375E"/>
                </a:solidFill>
              </a:rPr>
              <a:t>i </a:t>
            </a:r>
            <a:r>
              <a:rPr lang="es-ES" sz="2400" dirty="0" err="1">
                <a:solidFill>
                  <a:srgbClr val="17375E"/>
                </a:solidFill>
              </a:rPr>
              <a:t>butlleta</a:t>
            </a:r>
            <a:r>
              <a:rPr lang="es-ES" sz="2400" dirty="0">
                <a:solidFill>
                  <a:srgbClr val="17375E"/>
                </a:solidFill>
              </a:rPr>
              <a:t>  </a:t>
            </a:r>
            <a:r>
              <a:rPr lang="es-ES" sz="2400" dirty="0" err="1" smtClean="0">
                <a:solidFill>
                  <a:srgbClr val="17375E"/>
                </a:solidFill>
              </a:rPr>
              <a:t>d’avaluació</a:t>
            </a:r>
            <a:r>
              <a:rPr lang="es-ES" sz="2400" dirty="0" smtClean="0">
                <a:solidFill>
                  <a:srgbClr val="17375E"/>
                </a:solidFill>
              </a:rPr>
              <a:t> final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015260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>
            <a:spLocks noGrp="1"/>
          </p:cNvSpPr>
          <p:nvPr>
            <p:ph type="body" idx="1"/>
          </p:nvPr>
        </p:nvSpPr>
        <p:spPr>
          <a:xfrm>
            <a:off x="2175934" y="2148947"/>
            <a:ext cx="6790266" cy="2620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lang="ca-ES" sz="2800" dirty="0" smtClean="0">
              <a:solidFill>
                <a:srgbClr val="17375E"/>
              </a:solidFill>
            </a:endParaRPr>
          </a:p>
          <a:p>
            <a:pPr marL="107950" indent="0">
              <a:spcBef>
                <a:spcPts val="560"/>
              </a:spcBef>
              <a:buClr>
                <a:srgbClr val="17375E"/>
              </a:buClr>
              <a:buSzPts val="2800"/>
              <a:buNone/>
            </a:pPr>
            <a:endParaRPr lang="en-US" sz="2400" dirty="0" smtClean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dirty="0">
              <a:solidFill>
                <a:srgbClr val="17375E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7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4000" dirty="0" err="1" smtClean="0">
                <a:solidFill>
                  <a:srgbClr val="17375E"/>
                </a:solidFill>
              </a:rPr>
              <a:t>Calendari</a:t>
            </a:r>
            <a:endParaRPr sz="4000" dirty="0">
              <a:solidFill>
                <a:srgbClr val="17375E"/>
              </a:solidFill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Centre</a:t>
            </a:r>
          </a:p>
        </p:txBody>
      </p:sp>
      <p:sp>
        <p:nvSpPr>
          <p:cNvPr id="326" name="Google Shape;326;p17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Característiques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i curriculum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1r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d’ESO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323850" y="3872972"/>
            <a:ext cx="1728787" cy="75178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323850" y="4769218"/>
            <a:ext cx="1728787" cy="78752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r>
              <a:rPr lang="en-US" sz="1800" b="1" i="0" u="none" strike="noStrike" cap="none" dirty="0" err="1" smtClean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ut</a:t>
            </a:r>
            <a:endParaRPr sz="1400" b="1" i="0" u="none" strike="noStrike" cap="none" dirty="0">
              <a:solidFill>
                <a:srgbClr val="FFCCCC"/>
              </a:solidFill>
              <a:sym typeface="Arial"/>
            </a:endParaRPr>
          </a:p>
        </p:txBody>
      </p:sp>
      <p:pic>
        <p:nvPicPr>
          <p:cNvPr id="329" name="Google Shape;3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6000" y="833418"/>
            <a:ext cx="660717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>
              <a:buClr>
                <a:srgbClr val="17375E"/>
              </a:buClr>
              <a:buSzPts val="2400"/>
            </a:pPr>
            <a:endParaRPr lang="en-US" sz="2400" dirty="0">
              <a:solidFill>
                <a:srgbClr val="17375E"/>
              </a:solidFill>
              <a:sym typeface="Calibri"/>
            </a:endParaRPr>
          </a:p>
        </p:txBody>
      </p:sp>
      <p:sp>
        <p:nvSpPr>
          <p:cNvPr id="2" name="AutoShape 2" descr="Departament d'Automoció de l'Institut Montilivi (@automontilivi) /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286000" y="853936"/>
            <a:ext cx="64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lvl="0">
              <a:buClr>
                <a:srgbClr val="17375E"/>
              </a:buClr>
              <a:buSzPts val="3200"/>
            </a:pPr>
            <a:endParaRPr lang="pt-BR" sz="2400" dirty="0" smtClean="0">
              <a:solidFill>
                <a:srgbClr val="17375E"/>
              </a:solidFill>
            </a:endParaRPr>
          </a:p>
          <a:p>
            <a:pPr marL="107950" lvl="0">
              <a:buClr>
                <a:srgbClr val="17375E"/>
              </a:buClr>
              <a:buSzPts val="3200"/>
            </a:pPr>
            <a:endParaRPr lang="pt-BR" sz="2400" dirty="0">
              <a:solidFill>
                <a:srgbClr val="17375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5999" y="1503484"/>
            <a:ext cx="6497515" cy="374552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93700" lvl="0" indent="-285750">
              <a:buClr>
                <a:srgbClr val="17375E"/>
              </a:buClr>
              <a:buSzPts val="2400"/>
              <a:buFont typeface="Arial"/>
              <a:buChar char="•"/>
            </a:pPr>
            <a:r>
              <a:rPr lang="es-ES" sz="2400" dirty="0" err="1" smtClean="0">
                <a:solidFill>
                  <a:srgbClr val="002060"/>
                </a:solidFill>
              </a:rPr>
              <a:t>Activitats</a:t>
            </a:r>
            <a:r>
              <a:rPr lang="es-ES" sz="2400" dirty="0" smtClean="0">
                <a:solidFill>
                  <a:srgbClr val="002060"/>
                </a:solidFill>
              </a:rPr>
              <a:t> </a:t>
            </a:r>
            <a:r>
              <a:rPr lang="es-ES" sz="2400" dirty="0" err="1" smtClean="0">
                <a:solidFill>
                  <a:srgbClr val="002060"/>
                </a:solidFill>
              </a:rPr>
              <a:t>solidàries</a:t>
            </a:r>
            <a:r>
              <a:rPr lang="es-ES" sz="2400" dirty="0" smtClean="0">
                <a:solidFill>
                  <a:srgbClr val="002060"/>
                </a:solidFill>
              </a:rPr>
              <a:t> que </a:t>
            </a:r>
            <a:r>
              <a:rPr lang="es-ES" sz="2400" dirty="0" err="1" smtClean="0">
                <a:solidFill>
                  <a:srgbClr val="002060"/>
                </a:solidFill>
              </a:rPr>
              <a:t>acostumem</a:t>
            </a:r>
            <a:r>
              <a:rPr lang="es-ES" sz="2400" dirty="0" smtClean="0">
                <a:solidFill>
                  <a:srgbClr val="002060"/>
                </a:solidFill>
              </a:rPr>
              <a:t> a </a:t>
            </a:r>
            <a:r>
              <a:rPr lang="es-ES" sz="2400" dirty="0" err="1" smtClean="0">
                <a:solidFill>
                  <a:srgbClr val="002060"/>
                </a:solidFill>
              </a:rPr>
              <a:t>dur</a:t>
            </a:r>
            <a:r>
              <a:rPr lang="es-ES" sz="2400" dirty="0" smtClean="0">
                <a:solidFill>
                  <a:srgbClr val="002060"/>
                </a:solidFill>
              </a:rPr>
              <a:t> a </a:t>
            </a:r>
            <a:r>
              <a:rPr lang="es-ES" sz="2400" dirty="0" err="1" smtClean="0">
                <a:solidFill>
                  <a:srgbClr val="002060"/>
                </a:solidFill>
              </a:rPr>
              <a:t>terme</a:t>
            </a:r>
            <a:r>
              <a:rPr lang="es-ES" sz="2400" dirty="0" smtClean="0">
                <a:solidFill>
                  <a:srgbClr val="002060"/>
                </a:solidFill>
              </a:rPr>
              <a:t>:</a:t>
            </a:r>
          </a:p>
          <a:p>
            <a:pPr marL="756000" lvl="6" indent="-342900">
              <a:buClr>
                <a:srgbClr val="17375E"/>
              </a:buClr>
              <a:buSzPts val="2400"/>
              <a:buFont typeface="Courier New" panose="02070309020205020404" pitchFamily="49" charset="0"/>
              <a:buChar char="o"/>
            </a:pPr>
            <a:r>
              <a:rPr lang="es-ES" sz="2000" dirty="0" smtClean="0">
                <a:solidFill>
                  <a:srgbClr val="002060"/>
                </a:solidFill>
              </a:rPr>
              <a:t>Octubre: </a:t>
            </a:r>
            <a:r>
              <a:rPr lang="es-ES" sz="2000" dirty="0" err="1" smtClean="0">
                <a:solidFill>
                  <a:srgbClr val="002060"/>
                </a:solidFill>
              </a:rPr>
              <a:t>Recollida</a:t>
            </a:r>
            <a:r>
              <a:rPr lang="es-ES" sz="2000" dirty="0" smtClean="0">
                <a:solidFill>
                  <a:srgbClr val="002060"/>
                </a:solidFill>
              </a:rPr>
              <a:t> </a:t>
            </a:r>
            <a:r>
              <a:rPr lang="es-ES" sz="2000" dirty="0" err="1" smtClean="0">
                <a:solidFill>
                  <a:srgbClr val="002060"/>
                </a:solidFill>
              </a:rPr>
              <a:t>d’aliments</a:t>
            </a:r>
            <a:r>
              <a:rPr lang="es-ES" sz="2000" dirty="0" smtClean="0">
                <a:solidFill>
                  <a:srgbClr val="002060"/>
                </a:solidFill>
              </a:rPr>
              <a:t> </a:t>
            </a:r>
            <a:r>
              <a:rPr lang="es-ES" sz="2000" dirty="0">
                <a:solidFill>
                  <a:srgbClr val="002060"/>
                </a:solidFill>
              </a:rPr>
              <a:t>(</a:t>
            </a:r>
            <a:r>
              <a:rPr lang="es-ES" sz="2000" dirty="0" err="1" smtClean="0">
                <a:solidFill>
                  <a:srgbClr val="002060"/>
                </a:solidFill>
              </a:rPr>
              <a:t>Càrites</a:t>
            </a:r>
            <a:r>
              <a:rPr lang="es-ES" sz="2000" dirty="0" smtClean="0">
                <a:solidFill>
                  <a:srgbClr val="002060"/>
                </a:solidFill>
              </a:rPr>
              <a:t> / </a:t>
            </a:r>
            <a:r>
              <a:rPr lang="es-ES" sz="2000" dirty="0" err="1" smtClean="0">
                <a:solidFill>
                  <a:srgbClr val="002060"/>
                </a:solidFill>
              </a:rPr>
              <a:t>Germanetes</a:t>
            </a:r>
            <a:r>
              <a:rPr lang="es-ES" sz="2000" dirty="0" smtClean="0">
                <a:solidFill>
                  <a:srgbClr val="002060"/>
                </a:solidFill>
              </a:rPr>
              <a:t> </a:t>
            </a:r>
            <a:r>
              <a:rPr lang="es-ES" sz="2000" dirty="0" err="1" smtClean="0">
                <a:solidFill>
                  <a:srgbClr val="002060"/>
                </a:solidFill>
              </a:rPr>
              <a:t>dels</a:t>
            </a:r>
            <a:r>
              <a:rPr lang="es-ES" sz="2000" dirty="0" smtClean="0">
                <a:solidFill>
                  <a:srgbClr val="002060"/>
                </a:solidFill>
              </a:rPr>
              <a:t> Pobres)</a:t>
            </a:r>
          </a:p>
          <a:p>
            <a:pPr marL="756000" lvl="6" indent="-342900">
              <a:buClr>
                <a:srgbClr val="17375E"/>
              </a:buClr>
              <a:buSzPts val="2400"/>
              <a:buFont typeface="Courier New" panose="02070309020205020404" pitchFamily="49" charset="0"/>
              <a:buChar char="o"/>
            </a:pPr>
            <a:r>
              <a:rPr lang="es-ES" sz="2000" dirty="0" err="1" smtClean="0">
                <a:solidFill>
                  <a:srgbClr val="002060"/>
                </a:solidFill>
              </a:rPr>
              <a:t>Novembre</a:t>
            </a:r>
            <a:r>
              <a:rPr lang="es-ES" sz="2000" dirty="0" smtClean="0">
                <a:solidFill>
                  <a:srgbClr val="002060"/>
                </a:solidFill>
              </a:rPr>
              <a:t>: “Cursa </a:t>
            </a:r>
            <a:r>
              <a:rPr lang="es-ES" sz="2000" dirty="0" err="1" smtClean="0">
                <a:solidFill>
                  <a:srgbClr val="002060"/>
                </a:solidFill>
              </a:rPr>
              <a:t>solidària</a:t>
            </a:r>
            <a:r>
              <a:rPr lang="es-ES" sz="2000" dirty="0" smtClean="0">
                <a:solidFill>
                  <a:srgbClr val="002060"/>
                </a:solidFill>
              </a:rPr>
              <a:t>”</a:t>
            </a:r>
          </a:p>
          <a:p>
            <a:pPr marL="756000" lvl="6" indent="-342900">
              <a:buClr>
                <a:srgbClr val="17375E"/>
              </a:buClr>
              <a:buSzPts val="2400"/>
              <a:buFont typeface="Courier New" panose="02070309020205020404" pitchFamily="49" charset="0"/>
              <a:buChar char="o"/>
            </a:pPr>
            <a:r>
              <a:rPr lang="es-ES" sz="2000" dirty="0" smtClean="0">
                <a:solidFill>
                  <a:srgbClr val="002060"/>
                </a:solidFill>
              </a:rPr>
              <a:t>18-20 </a:t>
            </a:r>
            <a:r>
              <a:rPr lang="es-ES" sz="2000" dirty="0" smtClean="0">
                <a:solidFill>
                  <a:srgbClr val="002060"/>
                </a:solidFill>
              </a:rPr>
              <a:t>de Desembre: </a:t>
            </a:r>
            <a:r>
              <a:rPr lang="es-ES" sz="2000" dirty="0">
                <a:solidFill>
                  <a:srgbClr val="002060"/>
                </a:solidFill>
              </a:rPr>
              <a:t>N</a:t>
            </a:r>
            <a:r>
              <a:rPr lang="es-ES" sz="2000" dirty="0" smtClean="0">
                <a:solidFill>
                  <a:srgbClr val="002060"/>
                </a:solidFill>
              </a:rPr>
              <a:t>adal </a:t>
            </a:r>
            <a:r>
              <a:rPr lang="es-ES" sz="2000" dirty="0" err="1" smtClean="0">
                <a:solidFill>
                  <a:srgbClr val="002060"/>
                </a:solidFill>
              </a:rPr>
              <a:t>Solidari</a:t>
            </a:r>
            <a:r>
              <a:rPr lang="es-ES" sz="2000" dirty="0" smtClean="0">
                <a:solidFill>
                  <a:srgbClr val="002060"/>
                </a:solidFill>
              </a:rPr>
              <a:t> i </a:t>
            </a:r>
            <a:r>
              <a:rPr lang="es-ES" sz="2000" dirty="0" err="1" smtClean="0">
                <a:solidFill>
                  <a:srgbClr val="002060"/>
                </a:solidFill>
              </a:rPr>
              <a:t>xocolatada</a:t>
            </a:r>
            <a:endParaRPr lang="es-ES" sz="2000" dirty="0" smtClean="0">
              <a:solidFill>
                <a:srgbClr val="002060"/>
              </a:solidFill>
            </a:endParaRPr>
          </a:p>
          <a:p>
            <a:pPr marL="756000" lvl="6" indent="-342900">
              <a:buClr>
                <a:srgbClr val="17375E"/>
              </a:buClr>
              <a:buSzPts val="2400"/>
              <a:buFont typeface="Courier New" panose="02070309020205020404" pitchFamily="49" charset="0"/>
              <a:buChar char="o"/>
            </a:pPr>
            <a:r>
              <a:rPr lang="es-ES" sz="2000" dirty="0" err="1" smtClean="0">
                <a:solidFill>
                  <a:srgbClr val="002060"/>
                </a:solidFill>
              </a:rPr>
              <a:t>Gener-Febrer</a:t>
            </a:r>
            <a:r>
              <a:rPr lang="es-ES" sz="2000" dirty="0" smtClean="0">
                <a:solidFill>
                  <a:srgbClr val="002060"/>
                </a:solidFill>
              </a:rPr>
              <a:t>: Cantata per la PAU, UAP </a:t>
            </a:r>
            <a:r>
              <a:rPr lang="es-ES" sz="2000" dirty="0" smtClean="0">
                <a:solidFill>
                  <a:srgbClr val="002060"/>
                </a:solidFill>
              </a:rPr>
              <a:t>24</a:t>
            </a:r>
            <a:endParaRPr lang="es-ES" sz="2000" dirty="0" smtClean="0">
              <a:solidFill>
                <a:srgbClr val="002060"/>
              </a:solidFill>
            </a:endParaRPr>
          </a:p>
          <a:p>
            <a:pPr marL="107950" lvl="3">
              <a:buClr>
                <a:srgbClr val="17375E"/>
              </a:buClr>
              <a:buSzPts val="2400"/>
            </a:pPr>
            <a:endParaRPr lang="es-ES" sz="2000" dirty="0">
              <a:solidFill>
                <a:srgbClr val="002060"/>
              </a:solidFill>
            </a:endParaRPr>
          </a:p>
          <a:p>
            <a:pPr marL="107950" lvl="3">
              <a:buClr>
                <a:srgbClr val="17375E"/>
              </a:buClr>
              <a:buSzPts val="2400"/>
            </a:pPr>
            <a:r>
              <a:rPr lang="es-ES" sz="2200" dirty="0" err="1" smtClean="0">
                <a:solidFill>
                  <a:srgbClr val="002060"/>
                </a:solidFill>
              </a:rPr>
              <a:t>Altres</a:t>
            </a:r>
            <a:r>
              <a:rPr lang="es-ES" sz="2200" dirty="0" smtClean="0">
                <a:solidFill>
                  <a:srgbClr val="002060"/>
                </a:solidFill>
              </a:rPr>
              <a:t>: </a:t>
            </a:r>
          </a:p>
          <a:p>
            <a:pPr marL="756000" lvl="3" indent="-342900">
              <a:buClr>
                <a:srgbClr val="17375E"/>
              </a:buClr>
              <a:buSzPts val="2400"/>
              <a:buFont typeface="Courier New" panose="02070309020205020404" pitchFamily="49" charset="0"/>
              <a:buChar char="o"/>
            </a:pPr>
            <a:r>
              <a:rPr lang="es-ES" sz="2200" dirty="0" smtClean="0">
                <a:solidFill>
                  <a:srgbClr val="002060"/>
                </a:solidFill>
              </a:rPr>
              <a:t>Abril: </a:t>
            </a:r>
            <a:r>
              <a:rPr lang="es-ES" sz="2200" dirty="0" err="1" smtClean="0">
                <a:solidFill>
                  <a:srgbClr val="002060"/>
                </a:solidFill>
              </a:rPr>
              <a:t>Setmana</a:t>
            </a:r>
            <a:r>
              <a:rPr lang="es-ES" sz="2200" dirty="0" smtClean="0">
                <a:solidFill>
                  <a:srgbClr val="002060"/>
                </a:solidFill>
              </a:rPr>
              <a:t> cultural i </a:t>
            </a:r>
            <a:r>
              <a:rPr lang="es-ES" sz="2200" dirty="0" err="1" smtClean="0">
                <a:solidFill>
                  <a:srgbClr val="002060"/>
                </a:solidFill>
              </a:rPr>
              <a:t>Concurs</a:t>
            </a:r>
            <a:r>
              <a:rPr lang="es-ES" sz="2200" dirty="0" smtClean="0">
                <a:solidFill>
                  <a:srgbClr val="002060"/>
                </a:solidFill>
              </a:rPr>
              <a:t> de </a:t>
            </a:r>
            <a:r>
              <a:rPr lang="es-ES" sz="2200" dirty="0" err="1" smtClean="0">
                <a:solidFill>
                  <a:srgbClr val="002060"/>
                </a:solidFill>
              </a:rPr>
              <a:t>Sant</a:t>
            </a:r>
            <a:r>
              <a:rPr lang="es-ES" sz="2200" dirty="0" smtClean="0">
                <a:solidFill>
                  <a:srgbClr val="002060"/>
                </a:solidFill>
              </a:rPr>
              <a:t> Jordi</a:t>
            </a:r>
            <a:endParaRPr lang="es-ES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739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>
            <a:spLocks noGrp="1"/>
          </p:cNvSpPr>
          <p:nvPr>
            <p:ph type="body" idx="1"/>
          </p:nvPr>
        </p:nvSpPr>
        <p:spPr>
          <a:xfrm>
            <a:off x="2175934" y="2148947"/>
            <a:ext cx="6790266" cy="2620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lang="ca-ES" sz="2800" dirty="0" smtClean="0">
              <a:solidFill>
                <a:srgbClr val="17375E"/>
              </a:solidFill>
            </a:endParaRPr>
          </a:p>
          <a:p>
            <a:pPr marL="107950" indent="0">
              <a:spcBef>
                <a:spcPts val="560"/>
              </a:spcBef>
              <a:buClr>
                <a:srgbClr val="17375E"/>
              </a:buClr>
              <a:buSzPts val="2800"/>
              <a:buNone/>
            </a:pPr>
            <a:endParaRPr lang="en-US" sz="2400" dirty="0" smtClean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dirty="0">
              <a:solidFill>
                <a:srgbClr val="17375E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7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17375E"/>
              </a:buClr>
              <a:buSzPts val="4000"/>
            </a:pPr>
            <a:r>
              <a:rPr lang="en-US" sz="3200" dirty="0">
                <a:solidFill>
                  <a:srgbClr val="17375E"/>
                </a:solidFill>
              </a:rPr>
              <a:t>Control de </a:t>
            </a:r>
            <a:r>
              <a:rPr lang="en-US" sz="3200" dirty="0" err="1">
                <a:solidFill>
                  <a:srgbClr val="17375E"/>
                </a:solidFill>
              </a:rPr>
              <a:t>faltes</a:t>
            </a:r>
            <a:r>
              <a:rPr lang="en-US" sz="3200" dirty="0">
                <a:solidFill>
                  <a:srgbClr val="17375E"/>
                </a:solidFill>
              </a:rPr>
              <a:t> </a:t>
            </a:r>
            <a:r>
              <a:rPr lang="en-US" sz="3200" dirty="0" err="1">
                <a:solidFill>
                  <a:srgbClr val="17375E"/>
                </a:solidFill>
              </a:rPr>
              <a:t>d’assistència</a:t>
            </a:r>
            <a:r>
              <a:rPr lang="en-US" sz="3200" dirty="0">
                <a:solidFill>
                  <a:srgbClr val="17375E"/>
                </a:solidFill>
              </a:rPr>
              <a:t> i </a:t>
            </a:r>
            <a:r>
              <a:rPr lang="en-US" sz="3200" dirty="0" err="1">
                <a:solidFill>
                  <a:srgbClr val="17375E"/>
                </a:solidFill>
              </a:rPr>
              <a:t>altres</a:t>
            </a:r>
            <a:r>
              <a:rPr lang="en-US" sz="3200" dirty="0">
                <a:solidFill>
                  <a:srgbClr val="17375E"/>
                </a:solidFill>
              </a:rPr>
              <a:t> </a:t>
            </a:r>
            <a:r>
              <a:rPr lang="en-US" sz="3200" dirty="0" err="1">
                <a:solidFill>
                  <a:srgbClr val="17375E"/>
                </a:solidFill>
              </a:rPr>
              <a:t>incidències</a:t>
            </a:r>
            <a:endParaRPr sz="3200" dirty="0">
              <a:solidFill>
                <a:srgbClr val="17375E"/>
              </a:solidFill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Centre</a:t>
            </a:r>
          </a:p>
        </p:txBody>
      </p:sp>
      <p:sp>
        <p:nvSpPr>
          <p:cNvPr id="326" name="Google Shape;326;p17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Característiques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i curriculum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1r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d’ESO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323850" y="3872972"/>
            <a:ext cx="1728787" cy="75178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323850" y="4769218"/>
            <a:ext cx="1728787" cy="78752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r>
              <a:rPr lang="en-US" sz="1800" b="1" i="0" u="none" strike="noStrike" cap="none" dirty="0" err="1" smtClean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ut</a:t>
            </a:r>
            <a:endParaRPr sz="1400" b="1" i="0" u="none" strike="noStrike" cap="none" dirty="0">
              <a:solidFill>
                <a:srgbClr val="FFCCCC"/>
              </a:solidFill>
              <a:sym typeface="Arial"/>
            </a:endParaRPr>
          </a:p>
        </p:txBody>
      </p:sp>
      <p:pic>
        <p:nvPicPr>
          <p:cNvPr id="329" name="Google Shape;3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6000" y="833418"/>
            <a:ext cx="6607174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 descr="Departament d'Automoció de l'Institut Montilivi (@automontilivi) /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286000" y="853936"/>
            <a:ext cx="64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lvl="0">
              <a:buClr>
                <a:srgbClr val="17375E"/>
              </a:buClr>
              <a:buSzPts val="3200"/>
            </a:pPr>
            <a:endParaRPr lang="pt-BR" sz="2400" dirty="0" smtClean="0">
              <a:solidFill>
                <a:srgbClr val="17375E"/>
              </a:solidFill>
            </a:endParaRPr>
          </a:p>
          <a:p>
            <a:pPr marL="107950" lvl="0">
              <a:buClr>
                <a:srgbClr val="17375E"/>
              </a:buClr>
              <a:buSzPts val="3200"/>
            </a:pPr>
            <a:endParaRPr lang="pt-BR" sz="2400" dirty="0">
              <a:solidFill>
                <a:srgbClr val="17375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5999" y="1503484"/>
            <a:ext cx="6497515" cy="374552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93700" lvl="0" indent="-285750">
              <a:buClr>
                <a:srgbClr val="17375E"/>
              </a:buClr>
              <a:buSzPts val="2400"/>
              <a:buFont typeface="Arial"/>
              <a:buChar char="•"/>
            </a:pPr>
            <a:endParaRPr lang="es-ES" sz="2400" dirty="0"/>
          </a:p>
        </p:txBody>
      </p:sp>
      <p:sp>
        <p:nvSpPr>
          <p:cNvPr id="7" name="Rectangle 6"/>
          <p:cNvSpPr/>
          <p:nvPr/>
        </p:nvSpPr>
        <p:spPr>
          <a:xfrm>
            <a:off x="2286000" y="1529698"/>
            <a:ext cx="6497514" cy="40270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buSzPts val="2400"/>
              <a:buFont typeface="Open Sans"/>
              <a:buChar char="•"/>
            </a:pPr>
            <a:r>
              <a:rPr lang="ca-ES" sz="2200" dirty="0" smtClean="0">
                <a:solidFill>
                  <a:srgbClr val="17375E"/>
                </a:solidFill>
              </a:rPr>
              <a:t>Des de començament de curs, es controla l’assistència i altres incidències dels alumnes. </a:t>
            </a:r>
            <a:endParaRPr lang="ca-ES" sz="2200" dirty="0" smtClean="0"/>
          </a:p>
          <a:p>
            <a:pPr marL="342900" lvl="0" indent="-342900">
              <a:buSzPts val="2400"/>
              <a:buFont typeface="Open Sans"/>
              <a:buChar char="•"/>
            </a:pPr>
            <a:r>
              <a:rPr lang="ca-ES" sz="2200" dirty="0" smtClean="0">
                <a:solidFill>
                  <a:srgbClr val="17375E"/>
                </a:solidFill>
              </a:rPr>
              <a:t>Les famílies podran consultar a la pàgina web les possibles faltes i/o incidències dels seus fills/es.</a:t>
            </a:r>
            <a:endParaRPr lang="ca-ES" sz="2200" dirty="0" smtClean="0"/>
          </a:p>
          <a:p>
            <a:pPr marL="342900" lvl="0" indent="-342900">
              <a:buSzPts val="2400"/>
              <a:buFont typeface="Open Sans"/>
              <a:buChar char="•"/>
            </a:pPr>
            <a:r>
              <a:rPr lang="ca-ES" sz="2200" dirty="0" smtClean="0">
                <a:solidFill>
                  <a:srgbClr val="17375E"/>
                </a:solidFill>
              </a:rPr>
              <a:t>Es continua controlant l’assistència a classe des de consergeria, trucades telefòniques. </a:t>
            </a:r>
            <a:endParaRPr lang="ca-ES" sz="2200" dirty="0" smtClean="0"/>
          </a:p>
          <a:p>
            <a:pPr marL="342900" lvl="0" indent="-342900">
              <a:buSzPts val="2400"/>
              <a:buFont typeface="Open Sans"/>
              <a:buChar char="•"/>
            </a:pPr>
            <a:r>
              <a:rPr lang="ca-ES" sz="2200" dirty="0" smtClean="0">
                <a:solidFill>
                  <a:srgbClr val="17375E"/>
                </a:solidFill>
              </a:rPr>
              <a:t>Cal que els pares avisin quan un alumne falta a classe, i posteriorment ho justifiquin al tutor/a per escrit.</a:t>
            </a:r>
            <a:endParaRPr lang="ca-ES" sz="2200" dirty="0"/>
          </a:p>
        </p:txBody>
      </p:sp>
    </p:spTree>
    <p:extLst>
      <p:ext uri="{BB962C8B-B14F-4D97-AF65-F5344CB8AC3E}">
        <p14:creationId xmlns:p14="http://schemas.microsoft.com/office/powerpoint/2010/main" val="3886100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lt1"/>
          </a:fgClr>
          <a:bgClr>
            <a:schemeClr val="accent2">
              <a:lumMod val="20000"/>
              <a:lumOff val="80000"/>
            </a:schemeClr>
          </a:bgClr>
        </a:patt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>
            <a:spLocks noGrp="1"/>
          </p:cNvSpPr>
          <p:nvPr>
            <p:ph type="body" idx="1"/>
          </p:nvPr>
        </p:nvSpPr>
        <p:spPr>
          <a:xfrm>
            <a:off x="2175934" y="2148947"/>
            <a:ext cx="6790266" cy="2620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lang="ca-ES" sz="2800" dirty="0" smtClean="0">
              <a:solidFill>
                <a:srgbClr val="17375E"/>
              </a:solidFill>
            </a:endParaRPr>
          </a:p>
          <a:p>
            <a:pPr marL="107950" indent="0">
              <a:spcBef>
                <a:spcPts val="560"/>
              </a:spcBef>
              <a:buClr>
                <a:srgbClr val="17375E"/>
              </a:buClr>
              <a:buSzPts val="2800"/>
              <a:buNone/>
            </a:pPr>
            <a:endParaRPr lang="en-US" sz="2400" dirty="0" smtClean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dirty="0">
              <a:solidFill>
                <a:srgbClr val="17375E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7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17375E"/>
              </a:buClr>
              <a:buSzPts val="4000"/>
            </a:pPr>
            <a:r>
              <a:rPr lang="en-US" sz="3200" dirty="0">
                <a:solidFill>
                  <a:srgbClr val="17375E"/>
                </a:solidFill>
              </a:rPr>
              <a:t>Control de </a:t>
            </a:r>
            <a:r>
              <a:rPr lang="en-US" sz="3200" dirty="0" err="1">
                <a:solidFill>
                  <a:srgbClr val="17375E"/>
                </a:solidFill>
              </a:rPr>
              <a:t>faltes</a:t>
            </a:r>
            <a:r>
              <a:rPr lang="en-US" sz="3200" dirty="0">
                <a:solidFill>
                  <a:srgbClr val="17375E"/>
                </a:solidFill>
              </a:rPr>
              <a:t> </a:t>
            </a:r>
            <a:r>
              <a:rPr lang="en-US" sz="3200" dirty="0" err="1">
                <a:solidFill>
                  <a:srgbClr val="17375E"/>
                </a:solidFill>
              </a:rPr>
              <a:t>d’assistència</a:t>
            </a:r>
            <a:r>
              <a:rPr lang="en-US" sz="3200" dirty="0">
                <a:solidFill>
                  <a:srgbClr val="17375E"/>
                </a:solidFill>
              </a:rPr>
              <a:t> i </a:t>
            </a:r>
            <a:r>
              <a:rPr lang="en-US" sz="3200" dirty="0" err="1">
                <a:solidFill>
                  <a:srgbClr val="17375E"/>
                </a:solidFill>
              </a:rPr>
              <a:t>altres</a:t>
            </a:r>
            <a:r>
              <a:rPr lang="en-US" sz="3200" dirty="0">
                <a:solidFill>
                  <a:srgbClr val="17375E"/>
                </a:solidFill>
              </a:rPr>
              <a:t> </a:t>
            </a:r>
            <a:r>
              <a:rPr lang="en-US" sz="3200" dirty="0" err="1">
                <a:solidFill>
                  <a:srgbClr val="17375E"/>
                </a:solidFill>
              </a:rPr>
              <a:t>incidències</a:t>
            </a:r>
            <a:endParaRPr sz="3200" dirty="0">
              <a:solidFill>
                <a:srgbClr val="17375E"/>
              </a:solidFill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Centre</a:t>
            </a:r>
          </a:p>
        </p:txBody>
      </p:sp>
      <p:sp>
        <p:nvSpPr>
          <p:cNvPr id="326" name="Google Shape;326;p17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Característiques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i curriculum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3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r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d’ESO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323850" y="3872972"/>
            <a:ext cx="1728787" cy="75178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, 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323850" y="4769218"/>
            <a:ext cx="1728787" cy="78752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r>
              <a:rPr lang="en-US" sz="1800" b="1" i="0" u="none" strike="noStrike" cap="none" dirty="0" err="1" smtClean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ut</a:t>
            </a:r>
            <a:endParaRPr sz="1400" b="1" i="0" u="none" strike="noStrike" cap="none" dirty="0">
              <a:solidFill>
                <a:srgbClr val="FFCCCC"/>
              </a:solidFill>
              <a:sym typeface="Arial"/>
            </a:endParaRPr>
          </a:p>
        </p:txBody>
      </p:sp>
      <p:pic>
        <p:nvPicPr>
          <p:cNvPr id="329" name="Google Shape;3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6000" y="833418"/>
            <a:ext cx="6607174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 descr="Departament d'Automoció de l'Institut Montilivi (@automontilivi) /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286000" y="853936"/>
            <a:ext cx="64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lvl="0">
              <a:buClr>
                <a:srgbClr val="17375E"/>
              </a:buClr>
              <a:buSzPts val="3200"/>
            </a:pPr>
            <a:endParaRPr lang="pt-BR" sz="2400" dirty="0" smtClean="0">
              <a:solidFill>
                <a:srgbClr val="17375E"/>
              </a:solidFill>
            </a:endParaRPr>
          </a:p>
          <a:p>
            <a:pPr marL="107950" lvl="0">
              <a:buClr>
                <a:srgbClr val="17375E"/>
              </a:buClr>
              <a:buSzPts val="3200"/>
            </a:pPr>
            <a:r>
              <a:rPr lang="ca-ES" sz="2400" dirty="0" smtClean="0">
                <a:solidFill>
                  <a:srgbClr val="17375E"/>
                </a:solidFill>
              </a:rPr>
              <a:t>Model justificació d'absències</a:t>
            </a:r>
            <a:endParaRPr lang="ca-ES" sz="2400" dirty="0">
              <a:solidFill>
                <a:srgbClr val="17375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5999" y="1503484"/>
            <a:ext cx="6497515" cy="374552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93700" lvl="0" indent="-285750">
              <a:buClr>
                <a:srgbClr val="17375E"/>
              </a:buClr>
              <a:buSzPts val="2400"/>
              <a:buFont typeface="Arial"/>
              <a:buChar char="•"/>
            </a:pPr>
            <a:endParaRPr lang="es-ES" sz="2400" dirty="0"/>
          </a:p>
        </p:txBody>
      </p:sp>
      <p:sp>
        <p:nvSpPr>
          <p:cNvPr id="7" name="Rectangle 6"/>
          <p:cNvSpPr/>
          <p:nvPr/>
        </p:nvSpPr>
        <p:spPr>
          <a:xfrm>
            <a:off x="2286000" y="1529698"/>
            <a:ext cx="6497514" cy="402704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buSzPts val="2400"/>
            </a:pPr>
            <a:endParaRPr lang="en-US" sz="2200" dirty="0"/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400" y="1778216"/>
            <a:ext cx="5436000" cy="353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57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>
            <a:spLocks noGrp="1"/>
          </p:cNvSpPr>
          <p:nvPr>
            <p:ph type="body" idx="1"/>
          </p:nvPr>
        </p:nvSpPr>
        <p:spPr>
          <a:xfrm>
            <a:off x="2175934" y="2148947"/>
            <a:ext cx="6790266" cy="2620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lang="ca-ES" sz="2800" dirty="0" smtClean="0">
              <a:solidFill>
                <a:srgbClr val="17375E"/>
              </a:solidFill>
            </a:endParaRPr>
          </a:p>
          <a:p>
            <a:pPr marL="107950" indent="0">
              <a:spcBef>
                <a:spcPts val="560"/>
              </a:spcBef>
              <a:buClr>
                <a:srgbClr val="17375E"/>
              </a:buClr>
              <a:buSzPts val="2800"/>
              <a:buNone/>
            </a:pPr>
            <a:endParaRPr lang="en-US" sz="2400" dirty="0" smtClean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dirty="0">
              <a:solidFill>
                <a:srgbClr val="17375E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7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17375E"/>
              </a:buClr>
              <a:buSzPts val="4000"/>
            </a:pPr>
            <a:r>
              <a:rPr lang="en-US" sz="3200" dirty="0">
                <a:solidFill>
                  <a:srgbClr val="17375E"/>
                </a:solidFill>
              </a:rPr>
              <a:t>Control de </a:t>
            </a:r>
            <a:r>
              <a:rPr lang="en-US" sz="3200" dirty="0" err="1">
                <a:solidFill>
                  <a:srgbClr val="17375E"/>
                </a:solidFill>
              </a:rPr>
              <a:t>faltes</a:t>
            </a:r>
            <a:r>
              <a:rPr lang="en-US" sz="3200" dirty="0">
                <a:solidFill>
                  <a:srgbClr val="17375E"/>
                </a:solidFill>
              </a:rPr>
              <a:t> </a:t>
            </a:r>
            <a:r>
              <a:rPr lang="en-US" sz="3200" dirty="0" err="1">
                <a:solidFill>
                  <a:srgbClr val="17375E"/>
                </a:solidFill>
              </a:rPr>
              <a:t>d’assistència</a:t>
            </a:r>
            <a:r>
              <a:rPr lang="en-US" sz="3200" dirty="0">
                <a:solidFill>
                  <a:srgbClr val="17375E"/>
                </a:solidFill>
              </a:rPr>
              <a:t> i </a:t>
            </a:r>
            <a:r>
              <a:rPr lang="en-US" sz="3200" dirty="0" err="1">
                <a:solidFill>
                  <a:srgbClr val="17375E"/>
                </a:solidFill>
              </a:rPr>
              <a:t>altres</a:t>
            </a:r>
            <a:r>
              <a:rPr lang="en-US" sz="3200" dirty="0">
                <a:solidFill>
                  <a:srgbClr val="17375E"/>
                </a:solidFill>
              </a:rPr>
              <a:t> </a:t>
            </a:r>
            <a:r>
              <a:rPr lang="en-US" sz="3200" dirty="0" err="1">
                <a:solidFill>
                  <a:srgbClr val="17375E"/>
                </a:solidFill>
              </a:rPr>
              <a:t>incidències</a:t>
            </a:r>
            <a:endParaRPr sz="3200" dirty="0">
              <a:solidFill>
                <a:srgbClr val="17375E"/>
              </a:solidFill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Centre</a:t>
            </a:r>
          </a:p>
        </p:txBody>
      </p:sp>
      <p:sp>
        <p:nvSpPr>
          <p:cNvPr id="326" name="Google Shape;326;p17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Característiques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i curriculum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1r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d’ESO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323850" y="3872972"/>
            <a:ext cx="1728787" cy="75178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, 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323850" y="4769218"/>
            <a:ext cx="1728787" cy="78752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r>
              <a:rPr lang="en-US" sz="1800" b="1" i="0" u="none" strike="noStrike" cap="none" dirty="0" err="1" smtClean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ut</a:t>
            </a:r>
            <a:endParaRPr sz="1400" b="1" i="0" u="none" strike="noStrike" cap="none" dirty="0">
              <a:solidFill>
                <a:srgbClr val="FFCCCC"/>
              </a:solidFill>
              <a:sym typeface="Arial"/>
            </a:endParaRPr>
          </a:p>
        </p:txBody>
      </p:sp>
      <p:pic>
        <p:nvPicPr>
          <p:cNvPr id="329" name="Google Shape;3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6000" y="833418"/>
            <a:ext cx="6607174" cy="4267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" lvl="0">
              <a:buSzPts val="1100"/>
            </a:pPr>
            <a:r>
              <a:rPr lang="en-US" sz="2000" dirty="0">
                <a:solidFill>
                  <a:srgbClr val="17375E"/>
                </a:solidFill>
              </a:rPr>
              <a:t>A </a:t>
            </a:r>
            <a:r>
              <a:rPr lang="en-US" sz="2000" dirty="0" err="1">
                <a:solidFill>
                  <a:srgbClr val="17375E"/>
                </a:solidFill>
              </a:rPr>
              <a:t>efectes</a:t>
            </a:r>
            <a:r>
              <a:rPr lang="en-US" sz="2000" dirty="0">
                <a:solidFill>
                  <a:srgbClr val="17375E"/>
                </a:solidFill>
              </a:rPr>
              <a:t> </a:t>
            </a:r>
            <a:r>
              <a:rPr lang="en-US" sz="2000" dirty="0" err="1">
                <a:solidFill>
                  <a:srgbClr val="17375E"/>
                </a:solidFill>
              </a:rPr>
              <a:t>acadèmics</a:t>
            </a:r>
            <a:r>
              <a:rPr lang="en-US" sz="2000" dirty="0">
                <a:solidFill>
                  <a:srgbClr val="17375E"/>
                </a:solidFill>
              </a:rPr>
              <a:t> </a:t>
            </a:r>
            <a:r>
              <a:rPr lang="en-US" sz="2000" dirty="0" err="1">
                <a:solidFill>
                  <a:srgbClr val="17375E"/>
                </a:solidFill>
              </a:rPr>
              <a:t>únicament</a:t>
            </a:r>
            <a:r>
              <a:rPr lang="en-US" sz="2000" dirty="0">
                <a:solidFill>
                  <a:srgbClr val="17375E"/>
                </a:solidFill>
              </a:rPr>
              <a:t> </a:t>
            </a:r>
            <a:r>
              <a:rPr lang="en-US" sz="2000" dirty="0" err="1">
                <a:solidFill>
                  <a:srgbClr val="17375E"/>
                </a:solidFill>
              </a:rPr>
              <a:t>tindran</a:t>
            </a:r>
            <a:r>
              <a:rPr lang="en-US" sz="2000" dirty="0">
                <a:solidFill>
                  <a:srgbClr val="17375E"/>
                </a:solidFill>
              </a:rPr>
              <a:t> la </a:t>
            </a:r>
            <a:r>
              <a:rPr lang="en-US" sz="2000" dirty="0" err="1">
                <a:solidFill>
                  <a:srgbClr val="17375E"/>
                </a:solidFill>
              </a:rPr>
              <a:t>consideració</a:t>
            </a:r>
            <a:r>
              <a:rPr lang="en-US" sz="2000" dirty="0">
                <a:solidFill>
                  <a:srgbClr val="17375E"/>
                </a:solidFill>
              </a:rPr>
              <a:t> de </a:t>
            </a:r>
            <a:r>
              <a:rPr lang="en-US" sz="2000" dirty="0" err="1">
                <a:solidFill>
                  <a:srgbClr val="17375E"/>
                </a:solidFill>
              </a:rPr>
              <a:t>faltes</a:t>
            </a:r>
            <a:r>
              <a:rPr lang="en-US" sz="2000" dirty="0">
                <a:solidFill>
                  <a:srgbClr val="17375E"/>
                </a:solidFill>
              </a:rPr>
              <a:t> </a:t>
            </a:r>
            <a:r>
              <a:rPr lang="en-US" sz="2000" dirty="0" err="1">
                <a:solidFill>
                  <a:srgbClr val="17375E"/>
                </a:solidFill>
              </a:rPr>
              <a:t>justificades</a:t>
            </a:r>
            <a:r>
              <a:rPr lang="en-US" sz="2000" dirty="0">
                <a:solidFill>
                  <a:srgbClr val="17375E"/>
                </a:solidFill>
              </a:rPr>
              <a:t> les </a:t>
            </a:r>
            <a:r>
              <a:rPr lang="en-US" sz="2000" dirty="0" err="1">
                <a:solidFill>
                  <a:srgbClr val="17375E"/>
                </a:solidFill>
              </a:rPr>
              <a:t>següents</a:t>
            </a:r>
            <a:r>
              <a:rPr lang="en-US" sz="2000" dirty="0">
                <a:solidFill>
                  <a:srgbClr val="17375E"/>
                </a:solidFill>
              </a:rPr>
              <a:t>:</a:t>
            </a:r>
            <a:endParaRPr lang="en-US" sz="2000" dirty="0"/>
          </a:p>
          <a:p>
            <a:pPr marL="57150" lvl="0">
              <a:buSzPts val="1100"/>
            </a:pPr>
            <a:r>
              <a:rPr lang="en-US" sz="2000" dirty="0">
                <a:solidFill>
                  <a:srgbClr val="17375E"/>
                </a:solidFill>
              </a:rPr>
              <a:t> - </a:t>
            </a:r>
            <a:r>
              <a:rPr lang="en-US" sz="2000" dirty="0" err="1">
                <a:solidFill>
                  <a:srgbClr val="17375E"/>
                </a:solidFill>
              </a:rPr>
              <a:t>Malaltia</a:t>
            </a:r>
            <a:r>
              <a:rPr lang="en-US" sz="2000" dirty="0">
                <a:solidFill>
                  <a:srgbClr val="17375E"/>
                </a:solidFill>
              </a:rPr>
              <a:t> i </a:t>
            </a:r>
            <a:r>
              <a:rPr lang="en-US" sz="2000" dirty="0" err="1">
                <a:solidFill>
                  <a:srgbClr val="17375E"/>
                </a:solidFill>
              </a:rPr>
              <a:t>visita</a:t>
            </a:r>
            <a:r>
              <a:rPr lang="en-US" sz="2000" dirty="0">
                <a:solidFill>
                  <a:srgbClr val="17375E"/>
                </a:solidFill>
              </a:rPr>
              <a:t> </a:t>
            </a:r>
            <a:r>
              <a:rPr lang="en-US" sz="2000" dirty="0" err="1">
                <a:solidFill>
                  <a:srgbClr val="17375E"/>
                </a:solidFill>
              </a:rPr>
              <a:t>mèdica</a:t>
            </a:r>
            <a:r>
              <a:rPr lang="en-US" sz="2000" dirty="0">
                <a:solidFill>
                  <a:srgbClr val="17375E"/>
                </a:solidFill>
              </a:rPr>
              <a:t>, </a:t>
            </a:r>
            <a:r>
              <a:rPr lang="en-US" sz="2000" dirty="0" err="1">
                <a:solidFill>
                  <a:srgbClr val="17375E"/>
                </a:solidFill>
              </a:rPr>
              <a:t>degudament</a:t>
            </a:r>
            <a:r>
              <a:rPr lang="en-US" sz="2000" dirty="0">
                <a:solidFill>
                  <a:srgbClr val="17375E"/>
                </a:solidFill>
              </a:rPr>
              <a:t> </a:t>
            </a:r>
            <a:r>
              <a:rPr lang="en-US" sz="2000" dirty="0" err="1">
                <a:solidFill>
                  <a:srgbClr val="17375E"/>
                </a:solidFill>
              </a:rPr>
              <a:t>documentada</a:t>
            </a:r>
            <a:r>
              <a:rPr lang="en-US" sz="2000" dirty="0">
                <a:solidFill>
                  <a:srgbClr val="17375E"/>
                </a:solidFill>
              </a:rPr>
              <a:t>.</a:t>
            </a:r>
            <a:endParaRPr lang="en-US" sz="2000" dirty="0"/>
          </a:p>
          <a:p>
            <a:pPr marL="57150" lvl="0">
              <a:buSzPts val="1100"/>
            </a:pPr>
            <a:r>
              <a:rPr lang="en-US" sz="2000" dirty="0">
                <a:solidFill>
                  <a:srgbClr val="17375E"/>
                </a:solidFill>
              </a:rPr>
              <a:t> - </a:t>
            </a:r>
            <a:r>
              <a:rPr lang="en-US" sz="2000" dirty="0" err="1">
                <a:solidFill>
                  <a:srgbClr val="17375E"/>
                </a:solidFill>
              </a:rPr>
              <a:t>Força</a:t>
            </a:r>
            <a:r>
              <a:rPr lang="en-US" sz="2000" dirty="0">
                <a:solidFill>
                  <a:srgbClr val="17375E"/>
                </a:solidFill>
              </a:rPr>
              <a:t> major (</a:t>
            </a:r>
            <a:r>
              <a:rPr lang="en-US" sz="2000" dirty="0" err="1">
                <a:solidFill>
                  <a:srgbClr val="17375E"/>
                </a:solidFill>
              </a:rPr>
              <a:t>avaries</a:t>
            </a:r>
            <a:r>
              <a:rPr lang="en-US" sz="2000" dirty="0">
                <a:solidFill>
                  <a:srgbClr val="17375E"/>
                </a:solidFill>
              </a:rPr>
              <a:t> </a:t>
            </a:r>
            <a:r>
              <a:rPr lang="en-US" sz="2000" dirty="0" err="1">
                <a:solidFill>
                  <a:srgbClr val="17375E"/>
                </a:solidFill>
              </a:rPr>
              <a:t>en</a:t>
            </a:r>
            <a:r>
              <a:rPr lang="en-US" sz="2000" dirty="0">
                <a:solidFill>
                  <a:srgbClr val="17375E"/>
                </a:solidFill>
              </a:rPr>
              <a:t> el transport </a:t>
            </a:r>
            <a:r>
              <a:rPr lang="en-US" sz="2000" dirty="0" err="1">
                <a:solidFill>
                  <a:srgbClr val="17375E"/>
                </a:solidFill>
              </a:rPr>
              <a:t>públic</a:t>
            </a:r>
            <a:r>
              <a:rPr lang="en-US" sz="2000" dirty="0">
                <a:solidFill>
                  <a:srgbClr val="17375E"/>
                </a:solidFill>
              </a:rPr>
              <a:t> o </a:t>
            </a:r>
            <a:r>
              <a:rPr lang="en-US" sz="2000" dirty="0" err="1">
                <a:solidFill>
                  <a:srgbClr val="17375E"/>
                </a:solidFill>
              </a:rPr>
              <a:t>d’altres</a:t>
            </a:r>
            <a:r>
              <a:rPr lang="en-US" sz="2000" dirty="0">
                <a:solidFill>
                  <a:srgbClr val="17375E"/>
                </a:solidFill>
              </a:rPr>
              <a:t>).</a:t>
            </a:r>
            <a:endParaRPr lang="en-US" sz="2000" dirty="0"/>
          </a:p>
          <a:p>
            <a:pPr marL="57150" lvl="0">
              <a:buSzPts val="1100"/>
            </a:pPr>
            <a:r>
              <a:rPr lang="en-US" sz="2000" dirty="0">
                <a:solidFill>
                  <a:srgbClr val="17375E"/>
                </a:solidFill>
              </a:rPr>
              <a:t> - </a:t>
            </a:r>
            <a:r>
              <a:rPr lang="en-US" sz="2000" dirty="0" err="1">
                <a:solidFill>
                  <a:srgbClr val="17375E"/>
                </a:solidFill>
              </a:rPr>
              <a:t>Circumstàncies</a:t>
            </a:r>
            <a:r>
              <a:rPr lang="en-US" sz="2000" dirty="0">
                <a:solidFill>
                  <a:srgbClr val="17375E"/>
                </a:solidFill>
              </a:rPr>
              <a:t> personals i familiars que </a:t>
            </a:r>
            <a:r>
              <a:rPr lang="en-US" sz="2000" dirty="0" err="1">
                <a:solidFill>
                  <a:srgbClr val="17375E"/>
                </a:solidFill>
              </a:rPr>
              <a:t>facin</a:t>
            </a:r>
            <a:r>
              <a:rPr lang="en-US" sz="2000" dirty="0">
                <a:solidFill>
                  <a:srgbClr val="17375E"/>
                </a:solidFill>
              </a:rPr>
              <a:t> inexcusable la </a:t>
            </a:r>
            <a:r>
              <a:rPr lang="en-US" sz="2000" dirty="0" err="1">
                <a:solidFill>
                  <a:srgbClr val="17375E"/>
                </a:solidFill>
              </a:rPr>
              <a:t>presència</a:t>
            </a:r>
            <a:r>
              <a:rPr lang="en-US" sz="2000" dirty="0">
                <a:solidFill>
                  <a:srgbClr val="17375E"/>
                </a:solidFill>
              </a:rPr>
              <a:t> de </a:t>
            </a:r>
            <a:r>
              <a:rPr lang="en-US" sz="2000" dirty="0" err="1">
                <a:solidFill>
                  <a:srgbClr val="17375E"/>
                </a:solidFill>
              </a:rPr>
              <a:t>l’alumne</a:t>
            </a:r>
            <a:r>
              <a:rPr lang="en-US" sz="2000" dirty="0" smtClean="0">
                <a:solidFill>
                  <a:srgbClr val="17375E"/>
                </a:solidFill>
              </a:rPr>
              <a:t>.</a:t>
            </a:r>
          </a:p>
          <a:p>
            <a:pPr marL="57150" lvl="0">
              <a:buSzPts val="1100"/>
            </a:pPr>
            <a:endParaRPr lang="en-US" sz="2000" dirty="0">
              <a:solidFill>
                <a:srgbClr val="17375E"/>
              </a:solidFill>
            </a:endParaRPr>
          </a:p>
          <a:p>
            <a:pPr marL="57150" lvl="0" algn="just">
              <a:buSzPts val="1100"/>
            </a:pPr>
            <a:r>
              <a:rPr lang="en-US" sz="2000" dirty="0">
                <a:solidFill>
                  <a:srgbClr val="17375E"/>
                </a:solidFill>
              </a:rPr>
              <a:t>Cap </a:t>
            </a:r>
            <a:r>
              <a:rPr lang="en-US" sz="2000" dirty="0" err="1">
                <a:solidFill>
                  <a:srgbClr val="17375E"/>
                </a:solidFill>
              </a:rPr>
              <a:t>altra</a:t>
            </a:r>
            <a:r>
              <a:rPr lang="en-US" sz="2000" dirty="0">
                <a:solidFill>
                  <a:srgbClr val="17375E"/>
                </a:solidFill>
              </a:rPr>
              <a:t> </a:t>
            </a:r>
            <a:r>
              <a:rPr lang="en-US" sz="2000" dirty="0" err="1">
                <a:solidFill>
                  <a:srgbClr val="17375E"/>
                </a:solidFill>
              </a:rPr>
              <a:t>circumstància</a:t>
            </a:r>
            <a:r>
              <a:rPr lang="en-US" sz="2000" dirty="0">
                <a:solidFill>
                  <a:srgbClr val="17375E"/>
                </a:solidFill>
              </a:rPr>
              <a:t> no </a:t>
            </a:r>
            <a:r>
              <a:rPr lang="en-US" sz="2000" dirty="0" err="1">
                <a:solidFill>
                  <a:srgbClr val="17375E"/>
                </a:solidFill>
              </a:rPr>
              <a:t>podrà</a:t>
            </a:r>
            <a:r>
              <a:rPr lang="en-US" sz="2000" dirty="0">
                <a:solidFill>
                  <a:srgbClr val="17375E"/>
                </a:solidFill>
              </a:rPr>
              <a:t> </a:t>
            </a:r>
            <a:r>
              <a:rPr lang="en-US" sz="2000" dirty="0" err="1">
                <a:solidFill>
                  <a:srgbClr val="17375E"/>
                </a:solidFill>
              </a:rPr>
              <a:t>considerar</a:t>
            </a:r>
            <a:r>
              <a:rPr lang="en-US" sz="2000" dirty="0">
                <a:solidFill>
                  <a:srgbClr val="17375E"/>
                </a:solidFill>
              </a:rPr>
              <a:t>-se com a </a:t>
            </a:r>
            <a:r>
              <a:rPr lang="en-US" sz="2000" dirty="0" err="1">
                <a:solidFill>
                  <a:srgbClr val="17375E"/>
                </a:solidFill>
              </a:rPr>
              <a:t>falta</a:t>
            </a:r>
            <a:r>
              <a:rPr lang="en-US" sz="2000" dirty="0">
                <a:solidFill>
                  <a:srgbClr val="17375E"/>
                </a:solidFill>
              </a:rPr>
              <a:t> </a:t>
            </a:r>
            <a:r>
              <a:rPr lang="en-US" sz="2000" dirty="0" err="1">
                <a:solidFill>
                  <a:srgbClr val="17375E"/>
                </a:solidFill>
              </a:rPr>
              <a:t>justificada</a:t>
            </a:r>
            <a:r>
              <a:rPr lang="en-US" sz="2000" dirty="0">
                <a:solidFill>
                  <a:srgbClr val="17375E"/>
                </a:solidFill>
              </a:rPr>
              <a:t>. </a:t>
            </a:r>
            <a:r>
              <a:rPr lang="en-US" sz="2000" dirty="0" err="1">
                <a:solidFill>
                  <a:srgbClr val="17375E"/>
                </a:solidFill>
              </a:rPr>
              <a:t>Així</a:t>
            </a:r>
            <a:r>
              <a:rPr lang="en-US" sz="2000" dirty="0">
                <a:solidFill>
                  <a:srgbClr val="17375E"/>
                </a:solidFill>
              </a:rPr>
              <a:t>, per </a:t>
            </a:r>
            <a:r>
              <a:rPr lang="en-US" sz="2000" dirty="0" err="1">
                <a:solidFill>
                  <a:srgbClr val="17375E"/>
                </a:solidFill>
              </a:rPr>
              <a:t>exemple</a:t>
            </a:r>
            <a:r>
              <a:rPr lang="en-US" sz="2000" dirty="0">
                <a:solidFill>
                  <a:srgbClr val="17375E"/>
                </a:solidFill>
              </a:rPr>
              <a:t>, no </a:t>
            </a:r>
            <a:r>
              <a:rPr lang="en-US" sz="2000" dirty="0" err="1">
                <a:solidFill>
                  <a:srgbClr val="17375E"/>
                </a:solidFill>
              </a:rPr>
              <a:t>seran</a:t>
            </a:r>
            <a:r>
              <a:rPr lang="en-US" sz="2000" dirty="0">
                <a:solidFill>
                  <a:srgbClr val="17375E"/>
                </a:solidFill>
              </a:rPr>
              <a:t> </a:t>
            </a:r>
            <a:r>
              <a:rPr lang="en-US" sz="2000" dirty="0" err="1">
                <a:solidFill>
                  <a:srgbClr val="17375E"/>
                </a:solidFill>
              </a:rPr>
              <a:t>justificables</a:t>
            </a:r>
            <a:r>
              <a:rPr lang="en-US" sz="2000" dirty="0">
                <a:solidFill>
                  <a:srgbClr val="17375E"/>
                </a:solidFill>
              </a:rPr>
              <a:t> </a:t>
            </a:r>
            <a:r>
              <a:rPr lang="en-US" sz="2000" dirty="0" err="1">
                <a:solidFill>
                  <a:srgbClr val="17375E"/>
                </a:solidFill>
              </a:rPr>
              <a:t>els</a:t>
            </a:r>
            <a:r>
              <a:rPr lang="en-US" sz="2000" dirty="0">
                <a:solidFill>
                  <a:srgbClr val="17375E"/>
                </a:solidFill>
              </a:rPr>
              <a:t> retards per </a:t>
            </a:r>
            <a:r>
              <a:rPr lang="en-US" sz="2000" dirty="0" err="1">
                <a:solidFill>
                  <a:srgbClr val="17375E"/>
                </a:solidFill>
              </a:rPr>
              <a:t>haver</a:t>
            </a:r>
            <a:r>
              <a:rPr lang="en-US" sz="2000" dirty="0">
                <a:solidFill>
                  <a:srgbClr val="17375E"/>
                </a:solidFill>
              </a:rPr>
              <a:t>-se </a:t>
            </a:r>
            <a:r>
              <a:rPr lang="en-US" sz="2000" dirty="0" err="1">
                <a:solidFill>
                  <a:srgbClr val="17375E"/>
                </a:solidFill>
              </a:rPr>
              <a:t>adormit</a:t>
            </a:r>
            <a:r>
              <a:rPr lang="en-US" sz="2000" dirty="0">
                <a:solidFill>
                  <a:srgbClr val="17375E"/>
                </a:solidFill>
              </a:rPr>
              <a:t> o la no </a:t>
            </a:r>
            <a:r>
              <a:rPr lang="en-US" sz="2000" dirty="0" err="1">
                <a:solidFill>
                  <a:srgbClr val="17375E"/>
                </a:solidFill>
              </a:rPr>
              <a:t>assistència</a:t>
            </a:r>
            <a:r>
              <a:rPr lang="en-US" sz="2000" dirty="0">
                <a:solidFill>
                  <a:srgbClr val="17375E"/>
                </a:solidFill>
              </a:rPr>
              <a:t> a </a:t>
            </a:r>
            <a:r>
              <a:rPr lang="en-US" sz="2000" dirty="0" err="1">
                <a:solidFill>
                  <a:srgbClr val="17375E"/>
                </a:solidFill>
              </a:rPr>
              <a:t>classe</a:t>
            </a:r>
            <a:r>
              <a:rPr lang="en-US" sz="2000" dirty="0">
                <a:solidFill>
                  <a:srgbClr val="17375E"/>
                </a:solidFill>
              </a:rPr>
              <a:t> per </a:t>
            </a:r>
            <a:r>
              <a:rPr lang="en-US" sz="2000" dirty="0" err="1">
                <a:solidFill>
                  <a:srgbClr val="17375E"/>
                </a:solidFill>
              </a:rPr>
              <a:t>quedar</a:t>
            </a:r>
            <a:r>
              <a:rPr lang="en-US" sz="2000" dirty="0">
                <a:solidFill>
                  <a:srgbClr val="17375E"/>
                </a:solidFill>
              </a:rPr>
              <a:t>-se a </a:t>
            </a:r>
            <a:r>
              <a:rPr lang="en-US" sz="2000" dirty="0" err="1">
                <a:solidFill>
                  <a:srgbClr val="17375E"/>
                </a:solidFill>
              </a:rPr>
              <a:t>estudiar</a:t>
            </a:r>
            <a:r>
              <a:rPr lang="en-US" sz="2000" dirty="0">
                <a:solidFill>
                  <a:srgbClr val="17375E"/>
                </a:solidFill>
              </a:rPr>
              <a:t> per a un </a:t>
            </a:r>
            <a:r>
              <a:rPr lang="en-US" sz="2000" dirty="0" err="1">
                <a:solidFill>
                  <a:srgbClr val="17375E"/>
                </a:solidFill>
              </a:rPr>
              <a:t>examen</a:t>
            </a:r>
            <a:r>
              <a:rPr lang="en-US" sz="2000" dirty="0">
                <a:solidFill>
                  <a:srgbClr val="17375E"/>
                </a:solidFill>
              </a:rPr>
              <a:t>.</a:t>
            </a:r>
          </a:p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 descr="Departament d'Automoció de l'Institut Montilivi (@automontilivi) /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286000" y="853936"/>
            <a:ext cx="64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lvl="0">
              <a:buClr>
                <a:srgbClr val="17375E"/>
              </a:buClr>
              <a:buSzPts val="3200"/>
            </a:pPr>
            <a:endParaRPr lang="pt-BR" sz="2400" dirty="0" smtClean="0">
              <a:solidFill>
                <a:srgbClr val="17375E"/>
              </a:solidFill>
            </a:endParaRPr>
          </a:p>
          <a:p>
            <a:pPr marL="107950" lvl="0">
              <a:buClr>
                <a:srgbClr val="17375E"/>
              </a:buClr>
              <a:buSzPts val="3200"/>
            </a:pPr>
            <a:endParaRPr lang="pt-BR" sz="2400" dirty="0" smtClean="0">
              <a:solidFill>
                <a:srgbClr val="17375E"/>
              </a:solidFill>
            </a:endParaRPr>
          </a:p>
          <a:p>
            <a:pPr marL="107950" lvl="0">
              <a:buClr>
                <a:srgbClr val="17375E"/>
              </a:buClr>
              <a:buSzPts val="3200"/>
            </a:pPr>
            <a:endParaRPr lang="pt-BR" sz="2400" dirty="0" smtClean="0">
              <a:solidFill>
                <a:srgbClr val="17375E"/>
              </a:solidFill>
            </a:endParaRPr>
          </a:p>
          <a:p>
            <a:pPr marL="107950" lvl="0">
              <a:buClr>
                <a:srgbClr val="17375E"/>
              </a:buClr>
              <a:buSzPts val="3200"/>
            </a:pPr>
            <a:endParaRPr lang="pt-BR" sz="2400" dirty="0">
              <a:solidFill>
                <a:srgbClr val="17375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5999" y="1503484"/>
            <a:ext cx="6497515" cy="374552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93700" lvl="0" indent="-285750">
              <a:buClr>
                <a:srgbClr val="17375E"/>
              </a:buClr>
              <a:buSzPts val="2400"/>
              <a:buFont typeface="Arial"/>
              <a:buChar char="•"/>
            </a:pPr>
            <a:endParaRPr lang="es-ES" sz="2400" dirty="0"/>
          </a:p>
        </p:txBody>
      </p:sp>
      <p:sp>
        <p:nvSpPr>
          <p:cNvPr id="7" name="Rectangle 6"/>
          <p:cNvSpPr/>
          <p:nvPr/>
        </p:nvSpPr>
        <p:spPr>
          <a:xfrm>
            <a:off x="2286000" y="1529698"/>
            <a:ext cx="6497514" cy="40270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buSzPts val="2400"/>
              <a:buFont typeface="Open Sans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85746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>
            <a:spLocks noGrp="1"/>
          </p:cNvSpPr>
          <p:nvPr>
            <p:ph type="body" idx="1"/>
          </p:nvPr>
        </p:nvSpPr>
        <p:spPr>
          <a:xfrm>
            <a:off x="2175934" y="2148947"/>
            <a:ext cx="6790266" cy="2620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lang="ca-ES" sz="2800" dirty="0" smtClean="0">
              <a:solidFill>
                <a:srgbClr val="17375E"/>
              </a:solidFill>
            </a:endParaRPr>
          </a:p>
          <a:p>
            <a:pPr marL="107950" indent="0">
              <a:spcBef>
                <a:spcPts val="560"/>
              </a:spcBef>
              <a:buClr>
                <a:srgbClr val="17375E"/>
              </a:buClr>
              <a:buSzPts val="2800"/>
              <a:buNone/>
            </a:pPr>
            <a:endParaRPr lang="en-US" sz="2400" dirty="0" smtClean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dirty="0">
              <a:solidFill>
                <a:srgbClr val="17375E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7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17375E"/>
              </a:buClr>
              <a:buSzPts val="4000"/>
            </a:pPr>
            <a:r>
              <a:rPr lang="en-US" sz="3200" dirty="0">
                <a:solidFill>
                  <a:srgbClr val="17375E"/>
                </a:solidFill>
              </a:rPr>
              <a:t>Control de </a:t>
            </a:r>
            <a:r>
              <a:rPr lang="en-US" sz="3200" dirty="0" err="1">
                <a:solidFill>
                  <a:srgbClr val="17375E"/>
                </a:solidFill>
              </a:rPr>
              <a:t>faltes</a:t>
            </a:r>
            <a:r>
              <a:rPr lang="en-US" sz="3200" dirty="0">
                <a:solidFill>
                  <a:srgbClr val="17375E"/>
                </a:solidFill>
              </a:rPr>
              <a:t> </a:t>
            </a:r>
            <a:r>
              <a:rPr lang="en-US" sz="3200" dirty="0" err="1">
                <a:solidFill>
                  <a:srgbClr val="17375E"/>
                </a:solidFill>
              </a:rPr>
              <a:t>d’assistència</a:t>
            </a:r>
            <a:r>
              <a:rPr lang="en-US" sz="3200" dirty="0">
                <a:solidFill>
                  <a:srgbClr val="17375E"/>
                </a:solidFill>
              </a:rPr>
              <a:t> i </a:t>
            </a:r>
            <a:r>
              <a:rPr lang="en-US" sz="3200" dirty="0" err="1">
                <a:solidFill>
                  <a:srgbClr val="17375E"/>
                </a:solidFill>
              </a:rPr>
              <a:t>altres</a:t>
            </a:r>
            <a:r>
              <a:rPr lang="en-US" sz="3200" dirty="0">
                <a:solidFill>
                  <a:srgbClr val="17375E"/>
                </a:solidFill>
              </a:rPr>
              <a:t> </a:t>
            </a:r>
            <a:r>
              <a:rPr lang="en-US" sz="3200" dirty="0" err="1">
                <a:solidFill>
                  <a:srgbClr val="17375E"/>
                </a:solidFill>
              </a:rPr>
              <a:t>incidències</a:t>
            </a:r>
            <a:endParaRPr sz="3200" dirty="0">
              <a:solidFill>
                <a:srgbClr val="17375E"/>
              </a:solidFill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Centre</a:t>
            </a:r>
          </a:p>
        </p:txBody>
      </p:sp>
      <p:sp>
        <p:nvSpPr>
          <p:cNvPr id="326" name="Google Shape;326;p17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Característiques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i curriculum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1r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d’ESO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323850" y="3872972"/>
            <a:ext cx="1728787" cy="75178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323850" y="4769218"/>
            <a:ext cx="1728787" cy="78752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r>
              <a:rPr lang="en-US" sz="1800" b="1" i="0" u="none" strike="noStrike" cap="none" dirty="0" err="1" smtClean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ut</a:t>
            </a:r>
            <a:endParaRPr sz="1400" b="1" i="0" u="none" strike="noStrike" cap="none" dirty="0">
              <a:solidFill>
                <a:srgbClr val="FFCCCC"/>
              </a:solidFill>
              <a:sym typeface="Arial"/>
            </a:endParaRPr>
          </a:p>
        </p:txBody>
      </p:sp>
      <p:pic>
        <p:nvPicPr>
          <p:cNvPr id="329" name="Google Shape;3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6000" y="833418"/>
            <a:ext cx="6607174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 descr="Departament d'Automoció de l'Institut Montilivi (@automontilivi) /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286000" y="853936"/>
            <a:ext cx="64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lvl="0">
              <a:buClr>
                <a:srgbClr val="17375E"/>
              </a:buClr>
              <a:buSzPts val="3200"/>
            </a:pPr>
            <a:endParaRPr lang="pt-BR" sz="2400" dirty="0" smtClean="0">
              <a:solidFill>
                <a:srgbClr val="17375E"/>
              </a:solidFill>
            </a:endParaRPr>
          </a:p>
          <a:p>
            <a:pPr marL="107950" lvl="0">
              <a:buClr>
                <a:srgbClr val="17375E"/>
              </a:buClr>
              <a:buSzPts val="3200"/>
            </a:pPr>
            <a:endParaRPr lang="pt-BR" sz="2400" dirty="0">
              <a:solidFill>
                <a:srgbClr val="17375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5999" y="1503484"/>
            <a:ext cx="6497515" cy="374552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93700" lvl="0" indent="-285750">
              <a:buClr>
                <a:srgbClr val="17375E"/>
              </a:buClr>
              <a:buSzPts val="2400"/>
              <a:buFont typeface="Arial"/>
              <a:buChar char="•"/>
            </a:pPr>
            <a:endParaRPr lang="es-ES" sz="2400" dirty="0"/>
          </a:p>
        </p:txBody>
      </p:sp>
      <p:sp>
        <p:nvSpPr>
          <p:cNvPr id="7" name="Rectangle 6"/>
          <p:cNvSpPr/>
          <p:nvPr/>
        </p:nvSpPr>
        <p:spPr>
          <a:xfrm>
            <a:off x="2286000" y="1529698"/>
            <a:ext cx="6497514" cy="402704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buSzPts val="2400"/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Documents a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</a:rPr>
              <a:t>signar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 i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</a:rPr>
              <a:t>retornar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 a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</a:rPr>
              <a:t>l’institut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marL="342900" lvl="0" indent="-342900">
              <a:buSzPts val="2400"/>
              <a:buFont typeface="Open Sans"/>
              <a:buChar char="•"/>
            </a:pP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</a:rPr>
              <a:t>Prohibició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</a:rPr>
              <a:t>ús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 del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</a:rPr>
              <a:t>telèfon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</a:rPr>
              <a:t>mòbil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 dins el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</a:rPr>
              <a:t>recinte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 escolar</a:t>
            </a:r>
          </a:p>
          <a:p>
            <a:pPr marL="342900" lvl="0" indent="-342900">
              <a:buSzPts val="2400"/>
              <a:buFont typeface="Open Sans"/>
              <a:buChar char="•"/>
            </a:pP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</a:rPr>
              <a:t>Actuació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</a:rPr>
              <a:t>cas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</a:rPr>
              <a:t>vaga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</a:rPr>
              <a:t>d’alumnes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 i/o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</a:rPr>
              <a:t>vaga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 de professors</a:t>
            </a:r>
          </a:p>
          <a:p>
            <a:pPr marL="540000" algn="just">
              <a:buSzPts val="2400"/>
            </a:pPr>
            <a:r>
              <a:rPr lang="ca-ES" sz="1800" dirty="0" smtClean="0">
                <a:solidFill>
                  <a:schemeClr val="accent1">
                    <a:lumMod val="50000"/>
                  </a:schemeClr>
                </a:solidFill>
              </a:rPr>
              <a:t>Els </a:t>
            </a:r>
            <a:r>
              <a:rPr lang="ca-ES" sz="1800" dirty="0">
                <a:solidFill>
                  <a:schemeClr val="accent1">
                    <a:lumMod val="50000"/>
                  </a:schemeClr>
                </a:solidFill>
              </a:rPr>
              <a:t>demanem que si decideixen que el seu fill/a assistirà a classe el dia que hi ha convocada vaga de professors, no vinguin a buscar-lo/la al centre abans que s’acabi l’horari lectiu, d’altra manera es fa molt difícil controlar l’assistència i permanència dels alumnes al centre</a:t>
            </a:r>
            <a:r>
              <a:rPr lang="ca-ES" sz="18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540000" algn="just">
              <a:buSzPts val="2400"/>
            </a:pPr>
            <a:r>
              <a:rPr lang="ca-ES" sz="1800" dirty="0" smtClean="0">
                <a:solidFill>
                  <a:schemeClr val="accent1">
                    <a:lumMod val="50000"/>
                  </a:schemeClr>
                </a:solidFill>
              </a:rPr>
              <a:t>Els alumnes no poden sortir del centre durant l’horari escolar sense permís.</a:t>
            </a:r>
            <a:endParaRPr lang="ca-ES" sz="1800" dirty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buSzPts val="2400"/>
            </a:pPr>
            <a:endParaRPr lang="en-US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81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>
            <a:spLocks noGrp="1"/>
          </p:cNvSpPr>
          <p:nvPr>
            <p:ph type="body" idx="1"/>
          </p:nvPr>
        </p:nvSpPr>
        <p:spPr>
          <a:xfrm>
            <a:off x="2175934" y="2148947"/>
            <a:ext cx="6790266" cy="2620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lang="ca-ES" sz="2800" dirty="0" smtClean="0">
              <a:solidFill>
                <a:srgbClr val="17375E"/>
              </a:solidFill>
            </a:endParaRPr>
          </a:p>
          <a:p>
            <a:pPr marL="107950" indent="0">
              <a:spcBef>
                <a:spcPts val="560"/>
              </a:spcBef>
              <a:buClr>
                <a:srgbClr val="17375E"/>
              </a:buClr>
              <a:buSzPts val="2800"/>
              <a:buNone/>
            </a:pPr>
            <a:endParaRPr lang="en-US" sz="2400" dirty="0" smtClean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dirty="0">
              <a:solidFill>
                <a:srgbClr val="17375E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7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17375E"/>
              </a:buClr>
              <a:buSzPts val="4000"/>
            </a:pPr>
            <a:r>
              <a:rPr lang="en-US" sz="3200" dirty="0" err="1" smtClean="0">
                <a:solidFill>
                  <a:schemeClr val="bg2"/>
                </a:solidFill>
              </a:rPr>
              <a:t>Altres</a:t>
            </a:r>
            <a:r>
              <a:rPr lang="en-US" sz="3200" dirty="0" smtClean="0">
                <a:solidFill>
                  <a:schemeClr val="bg2"/>
                </a:solidFill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</a:rPr>
              <a:t>informacions</a:t>
            </a:r>
            <a:endParaRPr sz="3200" dirty="0">
              <a:solidFill>
                <a:schemeClr val="bg2"/>
              </a:solidFill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Centre</a:t>
            </a:r>
          </a:p>
        </p:txBody>
      </p:sp>
      <p:sp>
        <p:nvSpPr>
          <p:cNvPr id="326" name="Google Shape;326;p17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Característiques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i curriculum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3r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d’ESO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323850" y="3872972"/>
            <a:ext cx="1728787" cy="75178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, 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323850" y="4769218"/>
            <a:ext cx="1728787" cy="78752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endParaRPr sz="1400" b="1" i="0" u="none" strike="noStrike" cap="none" dirty="0">
              <a:solidFill>
                <a:srgbClr val="FFCCCC"/>
              </a:solidFill>
              <a:sym typeface="Arial"/>
            </a:endParaRPr>
          </a:p>
        </p:txBody>
      </p:sp>
      <p:pic>
        <p:nvPicPr>
          <p:cNvPr id="329" name="Google Shape;3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6000" y="833418"/>
            <a:ext cx="6607174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 descr="Departament d'Automoció de l'Institut Montilivi (@automontilivi) /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286000" y="853936"/>
            <a:ext cx="64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lvl="0">
              <a:buClr>
                <a:srgbClr val="17375E"/>
              </a:buClr>
              <a:buSzPts val="3200"/>
            </a:pPr>
            <a:endParaRPr lang="pt-BR" sz="2400" dirty="0" smtClean="0">
              <a:solidFill>
                <a:srgbClr val="17375E"/>
              </a:solidFill>
            </a:endParaRPr>
          </a:p>
          <a:p>
            <a:pPr marL="107950" lvl="0">
              <a:buClr>
                <a:srgbClr val="17375E"/>
              </a:buClr>
              <a:buSzPts val="3200"/>
            </a:pPr>
            <a:endParaRPr lang="pt-BR" sz="2400" dirty="0">
              <a:solidFill>
                <a:srgbClr val="17375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5999" y="1503484"/>
            <a:ext cx="6497515" cy="374552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93700" lvl="0" indent="-285750">
              <a:buClr>
                <a:srgbClr val="17375E"/>
              </a:buClr>
              <a:buSzPts val="2400"/>
              <a:buFont typeface="Arial"/>
              <a:buChar char="•"/>
            </a:pPr>
            <a:endParaRPr lang="es-ES" sz="2400" dirty="0"/>
          </a:p>
        </p:txBody>
      </p:sp>
      <p:sp>
        <p:nvSpPr>
          <p:cNvPr id="7" name="Rectangle 6"/>
          <p:cNvSpPr/>
          <p:nvPr/>
        </p:nvSpPr>
        <p:spPr>
          <a:xfrm>
            <a:off x="2286000" y="1529698"/>
            <a:ext cx="6497514" cy="40270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buSzPts val="2400"/>
              <a:buFont typeface="Open Sans"/>
              <a:buChar char="•"/>
            </a:pPr>
            <a:endParaRPr lang="en-US" sz="2200" dirty="0"/>
          </a:p>
        </p:txBody>
      </p:sp>
      <p:graphicFrame>
        <p:nvGraphicFramePr>
          <p:cNvPr id="5" name="Tau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787646"/>
              </p:ext>
            </p:extLst>
          </p:nvPr>
        </p:nvGraphicFramePr>
        <p:xfrm>
          <a:off x="2329229" y="1084259"/>
          <a:ext cx="6545628" cy="3948920"/>
        </p:xfrm>
        <a:graphic>
          <a:graphicData uri="http://schemas.openxmlformats.org/drawingml/2006/table">
            <a:tbl>
              <a:tblPr firstRow="1" bandRow="1">
                <a:noFill/>
                <a:tableStyleId>{824DEE2A-C76A-4276-AC4E-3B3CF7B53833}</a:tableStyleId>
              </a:tblPr>
              <a:tblGrid>
                <a:gridCol w="4045194">
                  <a:extLst>
                    <a:ext uri="{9D8B030D-6E8A-4147-A177-3AD203B41FA5}">
                      <a16:colId xmlns:a16="http://schemas.microsoft.com/office/drawing/2014/main" val="1262747096"/>
                    </a:ext>
                  </a:extLst>
                </a:gridCol>
                <a:gridCol w="2500434">
                  <a:extLst>
                    <a:ext uri="{9D8B030D-6E8A-4147-A177-3AD203B41FA5}">
                      <a16:colId xmlns:a16="http://schemas.microsoft.com/office/drawing/2014/main" val="871844101"/>
                    </a:ext>
                  </a:extLst>
                </a:gridCol>
              </a:tblGrid>
              <a:tr h="6390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2800" b="1" u="none" strike="noStrike" cap="none" dirty="0" err="1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Extraescolars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2000" b="1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sz="2000" b="1" u="none" strike="noStrike" cap="none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inici</a:t>
                      </a:r>
                      <a:r>
                        <a:rPr lang="en-US" sz="2000" b="1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 </a:t>
                      </a:r>
                      <a:r>
                        <a:rPr lang="en-US" sz="2000" b="1" u="none" strike="noStrike" cap="none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l’octubre</a:t>
                      </a:r>
                      <a:r>
                        <a:rPr lang="en-US" sz="2000" b="1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sz="2000" u="none" strike="noStrike" cap="none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2800" b="1" i="0" u="none" strike="noStrike" cap="none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Hores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(Pendent </a:t>
                      </a:r>
                      <a:r>
                        <a:rPr lang="en-US" sz="2000" b="1" i="0" u="none" strike="noStrike" cap="none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confirmació</a:t>
                      </a:r>
                      <a:r>
                        <a:rPr lang="en-US" sz="20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sz="2000" u="none" strike="noStrike" cap="none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90056594"/>
                  </a:ext>
                </a:extLst>
              </a:tr>
              <a:tr h="53456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000" b="0" i="0" u="none" strike="noStrike" cap="none" dirty="0" err="1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Anglès</a:t>
                      </a:r>
                      <a:r>
                        <a:rPr lang="en-US" sz="20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–</a:t>
                      </a:r>
                      <a:r>
                        <a:rPr lang="en-US" sz="2000" b="0" i="0" u="none" strike="noStrike" cap="none" baseline="0" dirty="0">
                          <a:solidFill>
                            <a:schemeClr val="dk1"/>
                          </a:solidFill>
                          <a:latin typeface="Arial"/>
                          <a:ea typeface="Calibri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INTERLINGUA </a:t>
                      </a:r>
                      <a:r>
                        <a:rPr lang="en-US" sz="20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IDIOMES</a:t>
                      </a:r>
                      <a:endParaRPr sz="2000" u="none" strike="noStrike" cap="none" dirty="0"/>
                    </a:p>
                  </a:txBody>
                  <a:tcPr marL="0" marR="0" marT="0" marB="0">
                    <a:solidFill>
                      <a:srgbClr val="FFFF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</a:t>
                      </a:r>
                      <a:r>
                        <a:rPr lang="en-US" sz="18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dimarts</a:t>
                      </a:r>
                      <a:r>
                        <a:rPr lang="en-US" sz="18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 </a:t>
                      </a:r>
                      <a:r>
                        <a:rPr lang="en-US" sz="18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dijous</a:t>
                      </a:r>
                      <a:r>
                        <a:rPr lang="en-US" sz="18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</a:t>
                      </a:r>
                      <a:endParaRPr sz="18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       15</a:t>
                      </a:r>
                      <a:r>
                        <a:rPr lang="en-US" sz="180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.15</a:t>
                      </a:r>
                      <a:r>
                        <a:rPr lang="en-US" sz="18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 16</a:t>
                      </a:r>
                      <a:r>
                        <a:rPr lang="en-US" sz="180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.15 </a:t>
                      </a:r>
                      <a:r>
                        <a:rPr lang="en-US" sz="18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</a:t>
                      </a:r>
                      <a:endParaRPr sz="1800" u="none" strike="noStrike" cap="none" dirty="0"/>
                    </a:p>
                  </a:txBody>
                  <a:tcPr marL="0" marR="0" marT="0" marB="0">
                    <a:solidFill>
                      <a:srgbClr val="FFFFF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822190"/>
                  </a:ext>
                </a:extLst>
              </a:tr>
              <a:tr h="47549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000" b="0" i="0" u="none" strike="noStrike" cap="none" dirty="0" err="1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Anglès</a:t>
                      </a:r>
                      <a:r>
                        <a:rPr lang="en-US" sz="20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0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- </a:t>
                      </a:r>
                      <a:r>
                        <a:rPr lang="en-US" sz="2000" b="0" i="0" u="none" strike="noStrike" cap="none" baseline="0" dirty="0">
                          <a:solidFill>
                            <a:schemeClr val="dk1"/>
                          </a:solidFill>
                          <a:latin typeface="Arial"/>
                          <a:ea typeface="Calibri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KENSINGTON </a:t>
                      </a:r>
                      <a:r>
                        <a:rPr lang="en-US" sz="20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SCHOOL</a:t>
                      </a:r>
                      <a:endParaRPr sz="2000" u="none" strike="noStrike" cap="none" dirty="0"/>
                    </a:p>
                  </a:txBody>
                  <a:tcPr marL="0" marR="0" marT="0" marB="0"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</a:t>
                      </a:r>
                      <a:r>
                        <a:rPr lang="en-US" sz="18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dimarts</a:t>
                      </a:r>
                      <a:r>
                        <a:rPr lang="en-US" sz="18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 </a:t>
                      </a:r>
                      <a:r>
                        <a:rPr lang="en-US" sz="18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dijous</a:t>
                      </a:r>
                      <a:r>
                        <a:rPr lang="en-US" sz="18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</a:t>
                      </a:r>
                      <a:endParaRPr sz="18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 </a:t>
                      </a:r>
                      <a:r>
                        <a:rPr lang="en-US" sz="180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15.15 a 16.15 h</a:t>
                      </a:r>
                      <a:endParaRPr sz="1800" dirty="0"/>
                    </a:p>
                  </a:txBody>
                  <a:tcPr marL="0" marR="0" marT="0" marB="0">
                    <a:solidFill>
                      <a:srgbClr val="E7EF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737669"/>
                  </a:ext>
                </a:extLst>
              </a:tr>
              <a:tr h="47197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0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Agility </a:t>
                      </a:r>
                      <a:r>
                        <a:rPr lang="en-US" sz="20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 </a:t>
                      </a:r>
                      <a:r>
                        <a:rPr lang="en-US" sz="20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ensinistrament</a:t>
                      </a:r>
                      <a:r>
                        <a:rPr lang="en-US" sz="20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de </a:t>
                      </a:r>
                      <a:r>
                        <a:rPr lang="en-US" sz="20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000" b="0" i="0" u="none" strike="noStrike" cap="none" dirty="0" err="1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gossos</a:t>
                      </a:r>
                      <a:endParaRPr sz="2000" b="0" i="0" u="none" strike="noStrike" cap="none" dirty="0">
                        <a:solidFill>
                          <a:srgbClr val="1737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solidFill>
                      <a:srgbClr val="FFFF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</a:t>
                      </a:r>
                      <a:r>
                        <a:rPr lang="en-US" sz="1800" b="0" i="0" u="none" strike="noStrike" cap="none" dirty="0" err="1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dilluns</a:t>
                      </a:r>
                      <a:r>
                        <a:rPr lang="en-US" sz="18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</a:t>
                      </a:r>
                      <a:endParaRPr sz="18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       15.</a:t>
                      </a:r>
                      <a:r>
                        <a:rPr lang="en-US" sz="1800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  <a:r>
                        <a:rPr lang="en-US" sz="18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 </a:t>
                      </a:r>
                      <a:r>
                        <a:rPr lang="en-US" sz="1800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r>
                        <a:rPr lang="en-US" sz="18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en-US" sz="1800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</a:t>
                      </a:r>
                      <a:r>
                        <a:rPr lang="en-US" sz="18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h</a:t>
                      </a:r>
                      <a:endParaRPr sz="1800" b="0" i="0" u="none" strike="noStrike" cap="none" dirty="0">
                        <a:solidFill>
                          <a:srgbClr val="1737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solidFill>
                      <a:srgbClr val="FFFFF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127162"/>
                  </a:ext>
                </a:extLst>
              </a:tr>
              <a:tr h="45967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Mediació</a:t>
                      </a:r>
                      <a:r>
                        <a:rPr lang="en-US" sz="2000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(2n i 3r ESO)</a:t>
                      </a:r>
                      <a:endParaRPr sz="2000" b="0" i="0" u="none" strike="noStrike" cap="none" dirty="0">
                        <a:solidFill>
                          <a:srgbClr val="1737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solidFill>
                      <a:srgbClr val="FFFF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dilluns</a:t>
                      </a:r>
                      <a:r>
                        <a:rPr lang="en-US" sz="1800" baseline="0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 </a:t>
                      </a:r>
                      <a:r>
                        <a:rPr lang="en-US" sz="1800" baseline="0" dirty="0" err="1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dimecres</a:t>
                      </a:r>
                      <a:r>
                        <a:rPr lang="en-US" sz="1800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d’octubre</a:t>
                      </a:r>
                      <a:r>
                        <a:rPr lang="en-US" sz="1800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(2h)</a:t>
                      </a:r>
                      <a:endParaRPr sz="1800" b="0" i="0" u="none" strike="noStrike" cap="none" dirty="0">
                        <a:solidFill>
                          <a:srgbClr val="1737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solidFill>
                      <a:srgbClr val="FFFFF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070063"/>
                  </a:ext>
                </a:extLst>
              </a:tr>
              <a:tr h="47478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0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Teatre institut</a:t>
                      </a:r>
                      <a:endParaRPr sz="2000" b="0" i="0" u="none" strike="noStrike" cap="none" dirty="0">
                        <a:solidFill>
                          <a:srgbClr val="1737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solidFill>
                      <a:srgbClr val="FFFF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8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 determinar</a:t>
                      </a:r>
                      <a:endParaRPr sz="1800" b="0" i="0" u="none" strike="noStrike" cap="none" dirty="0">
                        <a:solidFill>
                          <a:srgbClr val="1737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solidFill>
                      <a:srgbClr val="FFFFF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103303"/>
                  </a:ext>
                </a:extLst>
              </a:tr>
              <a:tr h="54805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0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Club de lectura i club de matemàtiques</a:t>
                      </a:r>
                      <a:endParaRPr sz="2000" b="0" i="0" u="none" strike="noStrike" cap="none" dirty="0">
                        <a:solidFill>
                          <a:srgbClr val="1737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solidFill>
                      <a:srgbClr val="FFFF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000" b="0" i="0" u="none" strike="noStrike" cap="none" baseline="0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ca-ES" sz="1800" b="0" i="0" u="none" strike="noStrike" cap="none" baseline="0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trobades mensuals</a:t>
                      </a:r>
                      <a:endParaRPr sz="1800" b="0" i="0" u="none" strike="noStrike" cap="none" dirty="0">
                        <a:solidFill>
                          <a:srgbClr val="1737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solidFill>
                      <a:srgbClr val="FFFFF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937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3069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>
            <a:spLocks noGrp="1"/>
          </p:cNvSpPr>
          <p:nvPr>
            <p:ph type="body" idx="1"/>
          </p:nvPr>
        </p:nvSpPr>
        <p:spPr>
          <a:xfrm>
            <a:off x="2175934" y="1859151"/>
            <a:ext cx="6790266" cy="2910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r>
              <a:rPr lang="ca-ES" sz="2000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					- Preguntes freqüents</a:t>
            </a: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r>
              <a:rPr lang="ca-ES" sz="2000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					- AMPA</a:t>
            </a: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r>
              <a:rPr lang="ca-ES" sz="2000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					- Incidències </a:t>
            </a: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r>
              <a:rPr lang="ca-ES" sz="2000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					- Enquestes famílies</a:t>
            </a:r>
            <a:endParaRPr sz="20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lang="ca-ES"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95300" indent="-342900">
              <a:spcBef>
                <a:spcPts val="0"/>
              </a:spcBef>
              <a:buClr>
                <a:srgbClr val="000000"/>
              </a:buClr>
              <a:buSzPts val="2400"/>
              <a:buFont typeface="Wingdings" panose="05000000000000000000" pitchFamily="2" charset="2"/>
              <a:buChar char="§"/>
            </a:pPr>
            <a:r>
              <a:rPr lang="ca-ES" sz="2000" dirty="0">
                <a:solidFill>
                  <a:srgbClr val="17375E"/>
                </a:solidFill>
                <a:latin typeface="Arial"/>
                <a:ea typeface="Arial"/>
                <a:cs typeface="Arial"/>
              </a:rPr>
              <a:t>Comentari</a:t>
            </a:r>
          </a:p>
          <a:p>
            <a:pPr marL="495300" indent="-342900">
              <a:spcBef>
                <a:spcPts val="0"/>
              </a:spcBef>
              <a:buClr>
                <a:srgbClr val="000000"/>
              </a:buClr>
              <a:buSzPts val="2400"/>
              <a:buFont typeface="Wingdings" panose="05000000000000000000" pitchFamily="2" charset="2"/>
              <a:buChar char="§"/>
            </a:pPr>
            <a:r>
              <a:rPr lang="ca-ES" sz="2000" dirty="0">
                <a:solidFill>
                  <a:srgbClr val="17375E"/>
                </a:solidFill>
                <a:latin typeface="Arial"/>
                <a:ea typeface="Arial"/>
                <a:cs typeface="Arial"/>
              </a:rPr>
              <a:t>Queixa</a:t>
            </a:r>
          </a:p>
          <a:p>
            <a:pPr marL="495300" indent="-342900">
              <a:spcBef>
                <a:spcPts val="0"/>
              </a:spcBef>
              <a:buClr>
                <a:srgbClr val="000000"/>
              </a:buClr>
              <a:buSzPts val="2400"/>
              <a:buFont typeface="Wingdings" panose="05000000000000000000" pitchFamily="2" charset="2"/>
              <a:buChar char="§"/>
            </a:pPr>
            <a:r>
              <a:rPr lang="ca-ES" sz="2000" dirty="0">
                <a:solidFill>
                  <a:srgbClr val="17375E"/>
                </a:solidFill>
                <a:latin typeface="Arial"/>
                <a:ea typeface="Arial"/>
                <a:cs typeface="Arial"/>
              </a:rPr>
              <a:t>Suggeriment</a:t>
            </a:r>
          </a:p>
          <a:p>
            <a:pPr marL="495300" indent="-342900">
              <a:spcBef>
                <a:spcPts val="0"/>
              </a:spcBef>
              <a:buClr>
                <a:srgbClr val="000000"/>
              </a:buClr>
              <a:buSzPts val="2400"/>
              <a:buFont typeface="Wingdings" panose="05000000000000000000" pitchFamily="2" charset="2"/>
              <a:buChar char="§"/>
            </a:pPr>
            <a:r>
              <a:rPr lang="ca-ES" sz="2000" dirty="0">
                <a:solidFill>
                  <a:srgbClr val="17375E"/>
                </a:solidFill>
                <a:latin typeface="Arial"/>
                <a:ea typeface="Arial"/>
                <a:cs typeface="Arial"/>
              </a:rPr>
              <a:t>Punt d’informació</a:t>
            </a: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7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17375E"/>
              </a:buClr>
              <a:buSzPts val="4000"/>
            </a:pPr>
            <a:r>
              <a:rPr lang="en-US" sz="3200" dirty="0" err="1" smtClean="0">
                <a:solidFill>
                  <a:srgbClr val="17375E"/>
                </a:solidFill>
              </a:rPr>
              <a:t>Altres</a:t>
            </a:r>
            <a:r>
              <a:rPr lang="en-US" sz="3200" dirty="0" smtClean="0">
                <a:solidFill>
                  <a:srgbClr val="17375E"/>
                </a:solidFill>
              </a:rPr>
              <a:t> </a:t>
            </a:r>
            <a:r>
              <a:rPr lang="en-US" sz="3200" dirty="0" err="1" smtClean="0">
                <a:solidFill>
                  <a:srgbClr val="17375E"/>
                </a:solidFill>
              </a:rPr>
              <a:t>informacions</a:t>
            </a:r>
            <a:endParaRPr sz="3200" dirty="0">
              <a:solidFill>
                <a:srgbClr val="17375E"/>
              </a:solidFill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Centre</a:t>
            </a:r>
          </a:p>
        </p:txBody>
      </p:sp>
      <p:sp>
        <p:nvSpPr>
          <p:cNvPr id="326" name="Google Shape;326;p17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Característiques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i curriculum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1r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d’ESO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323850" y="3872972"/>
            <a:ext cx="1728787" cy="75178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323850" y="4769218"/>
            <a:ext cx="1728787" cy="78752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endParaRPr sz="1400" b="1" i="0" u="none" strike="noStrike" cap="none" dirty="0">
              <a:solidFill>
                <a:srgbClr val="FFCCCC"/>
              </a:solidFill>
              <a:sym typeface="Arial"/>
            </a:endParaRPr>
          </a:p>
        </p:txBody>
      </p:sp>
      <p:pic>
        <p:nvPicPr>
          <p:cNvPr id="329" name="Google Shape;3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6000" y="833418"/>
            <a:ext cx="6607174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 descr="Departament d'Automoció de l'Institut Montilivi (@automontilivi) /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286000" y="853936"/>
            <a:ext cx="64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lvl="0">
              <a:buClr>
                <a:srgbClr val="17375E"/>
              </a:buClr>
              <a:buSzPts val="3200"/>
            </a:pPr>
            <a:endParaRPr lang="pt-BR" sz="2400" dirty="0" smtClean="0">
              <a:solidFill>
                <a:srgbClr val="17375E"/>
              </a:solidFill>
            </a:endParaRPr>
          </a:p>
          <a:p>
            <a:pPr marL="107950" lvl="0">
              <a:buClr>
                <a:srgbClr val="17375E"/>
              </a:buClr>
              <a:buSzPts val="3200"/>
            </a:pPr>
            <a:endParaRPr lang="pt-BR" sz="2400" dirty="0">
              <a:solidFill>
                <a:srgbClr val="17375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5999" y="1503484"/>
            <a:ext cx="6497515" cy="374552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93700" lvl="0" indent="-285750">
              <a:buClr>
                <a:srgbClr val="17375E"/>
              </a:buClr>
              <a:buSzPts val="2400"/>
              <a:buFont typeface="Arial"/>
              <a:buChar char="•"/>
            </a:pPr>
            <a:endParaRPr lang="es-ES" sz="2400" dirty="0"/>
          </a:p>
        </p:txBody>
      </p:sp>
      <p:sp>
        <p:nvSpPr>
          <p:cNvPr id="7" name="Rectangle 6"/>
          <p:cNvSpPr/>
          <p:nvPr/>
        </p:nvSpPr>
        <p:spPr>
          <a:xfrm>
            <a:off x="2286000" y="1329267"/>
            <a:ext cx="6497514" cy="422747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buClr>
                <a:srgbClr val="17375E"/>
              </a:buClr>
              <a:buSzPts val="2400"/>
            </a:pPr>
            <a:r>
              <a:rPr lang="en-US" sz="2000" dirty="0">
                <a:solidFill>
                  <a:srgbClr val="17375E"/>
                </a:solidFill>
              </a:rPr>
              <a:t>https://</a:t>
            </a:r>
            <a:r>
              <a:rPr lang="en-US" sz="2000" dirty="0" smtClean="0">
                <a:solidFill>
                  <a:srgbClr val="17375E"/>
                </a:solidFill>
              </a:rPr>
              <a:t>www.institutmontilivi.cat/</a:t>
            </a:r>
            <a:r>
              <a:rPr lang="en-US" sz="2000" dirty="0" err="1" smtClean="0">
                <a:solidFill>
                  <a:srgbClr val="17375E"/>
                </a:solidFill>
              </a:rPr>
              <a:t>informacio-famílies</a:t>
            </a:r>
            <a:r>
              <a:rPr lang="en-US" sz="2000" dirty="0" smtClean="0">
                <a:solidFill>
                  <a:srgbClr val="17375E"/>
                </a:solidFill>
              </a:rPr>
              <a:t>/</a:t>
            </a:r>
            <a:endParaRPr lang="en-US" sz="1200" dirty="0"/>
          </a:p>
        </p:txBody>
      </p:sp>
      <p:pic>
        <p:nvPicPr>
          <p:cNvPr id="16" name="Google Shape;402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91388" y="1880866"/>
            <a:ext cx="2956816" cy="122540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403;p22"/>
          <p:cNvSpPr/>
          <p:nvPr/>
        </p:nvSpPr>
        <p:spPr>
          <a:xfrm>
            <a:off x="5191571" y="2007955"/>
            <a:ext cx="313267" cy="143933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25400" cap="flat" cmpd="sng">
            <a:solidFill>
              <a:srgbClr val="8C3A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404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88959" y="3369734"/>
            <a:ext cx="4177241" cy="18131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2646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>
            <a:spLocks noGrp="1"/>
          </p:cNvSpPr>
          <p:nvPr>
            <p:ph type="body" idx="1"/>
          </p:nvPr>
        </p:nvSpPr>
        <p:spPr>
          <a:xfrm>
            <a:off x="2175934" y="1859151"/>
            <a:ext cx="6790266" cy="2910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r>
              <a:rPr lang="ca-ES" sz="2000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					</a:t>
            </a: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7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17375E"/>
              </a:buClr>
              <a:buSzPts val="4000"/>
            </a:pPr>
            <a:r>
              <a:rPr lang="en-US" sz="3200" dirty="0" err="1" smtClean="0">
                <a:solidFill>
                  <a:srgbClr val="17375E"/>
                </a:solidFill>
              </a:rPr>
              <a:t>Altres</a:t>
            </a:r>
            <a:r>
              <a:rPr lang="en-US" sz="3200" dirty="0" smtClean="0">
                <a:solidFill>
                  <a:srgbClr val="17375E"/>
                </a:solidFill>
              </a:rPr>
              <a:t> </a:t>
            </a:r>
            <a:r>
              <a:rPr lang="en-US" sz="3200" dirty="0" err="1" smtClean="0">
                <a:solidFill>
                  <a:srgbClr val="17375E"/>
                </a:solidFill>
              </a:rPr>
              <a:t>informacions</a:t>
            </a:r>
            <a:endParaRPr sz="3200" dirty="0">
              <a:solidFill>
                <a:srgbClr val="17375E"/>
              </a:solidFill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Centre</a:t>
            </a:r>
          </a:p>
        </p:txBody>
      </p:sp>
      <p:sp>
        <p:nvSpPr>
          <p:cNvPr id="326" name="Google Shape;326;p17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Característiques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i curriculum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1r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d’ESO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323850" y="3872972"/>
            <a:ext cx="1728787" cy="75178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, 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323850" y="4769218"/>
            <a:ext cx="1728787" cy="78752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endParaRPr sz="1400" b="1" i="0" u="none" strike="noStrike" cap="none" dirty="0">
              <a:solidFill>
                <a:srgbClr val="FFCCCC"/>
              </a:solidFill>
              <a:sym typeface="Arial"/>
            </a:endParaRPr>
          </a:p>
        </p:txBody>
      </p:sp>
      <p:pic>
        <p:nvPicPr>
          <p:cNvPr id="329" name="Google Shape;3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6000" y="833418"/>
            <a:ext cx="6607174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 descr="Departament d'Automoció de l'Institut Montilivi (@automontilivi) /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285999" y="1503484"/>
            <a:ext cx="6497515" cy="374552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93700" lvl="0" indent="-285750">
              <a:buClr>
                <a:srgbClr val="17375E"/>
              </a:buClr>
              <a:buSzPts val="2400"/>
              <a:buFont typeface="Arial"/>
              <a:buChar char="•"/>
            </a:pPr>
            <a:endParaRPr lang="es-ES" sz="2400" dirty="0"/>
          </a:p>
        </p:txBody>
      </p:sp>
      <p:sp>
        <p:nvSpPr>
          <p:cNvPr id="7" name="Rectangle 6"/>
          <p:cNvSpPr/>
          <p:nvPr/>
        </p:nvSpPr>
        <p:spPr>
          <a:xfrm>
            <a:off x="2286000" y="1329267"/>
            <a:ext cx="6497514" cy="422747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buClr>
                <a:srgbClr val="17375E"/>
              </a:buClr>
              <a:buSzPts val="2400"/>
            </a:pPr>
            <a:endParaRPr lang="en-US" sz="1200" dirty="0"/>
          </a:p>
        </p:txBody>
      </p:sp>
      <p:pic>
        <p:nvPicPr>
          <p:cNvPr id="20" name="Imat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895" y="1123182"/>
            <a:ext cx="6913384" cy="1896392"/>
          </a:xfrm>
          <a:prstGeom prst="rect">
            <a:avLst/>
          </a:prstGeom>
        </p:spPr>
      </p:pic>
      <p:pic>
        <p:nvPicPr>
          <p:cNvPr id="21" name="Google Shape;417;ge5f320215e_0_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08562" y="3068312"/>
            <a:ext cx="287655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19;ge5f320215e_0_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90167" y="4773861"/>
            <a:ext cx="1695450" cy="323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7296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>
            <a:spLocks noGrp="1"/>
          </p:cNvSpPr>
          <p:nvPr>
            <p:ph type="body" idx="1"/>
          </p:nvPr>
        </p:nvSpPr>
        <p:spPr>
          <a:xfrm>
            <a:off x="1476375" y="1557338"/>
            <a:ext cx="7127875" cy="3387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lang="en-US" dirty="0" smtClean="0">
              <a:solidFill>
                <a:srgbClr val="17375E"/>
              </a:solidFill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r>
              <a:rPr lang="en-US" dirty="0" smtClean="0">
                <a:solidFill>
                  <a:srgbClr val="17375E"/>
                </a:solidFill>
              </a:rPr>
              <a:t>1. </a:t>
            </a:r>
            <a:r>
              <a:rPr lang="en-US" dirty="0" err="1" smtClean="0">
                <a:solidFill>
                  <a:srgbClr val="17375E"/>
                </a:solidFill>
              </a:rPr>
              <a:t>Presentació</a:t>
            </a:r>
            <a:r>
              <a:rPr lang="en-US" dirty="0" smtClean="0">
                <a:solidFill>
                  <a:srgbClr val="17375E"/>
                </a:solidFill>
              </a:rPr>
              <a:t> </a:t>
            </a:r>
            <a:r>
              <a:rPr lang="en-US" dirty="0" err="1" smtClean="0">
                <a:solidFill>
                  <a:srgbClr val="17375E"/>
                </a:solidFill>
              </a:rPr>
              <a:t>dels</a:t>
            </a:r>
            <a:r>
              <a:rPr lang="en-US" dirty="0" smtClean="0">
                <a:solidFill>
                  <a:srgbClr val="17375E"/>
                </a:solidFill>
              </a:rPr>
              <a:t> Tutors</a:t>
            </a: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r>
              <a:rPr lang="en-US" dirty="0">
                <a:solidFill>
                  <a:srgbClr val="17375E"/>
                </a:solidFill>
              </a:rPr>
              <a:t>2</a:t>
            </a:r>
            <a:r>
              <a:rPr lang="en-US" dirty="0" smtClean="0">
                <a:solidFill>
                  <a:srgbClr val="17375E"/>
                </a:solidFill>
              </a:rPr>
              <a:t>. </a:t>
            </a:r>
            <a:r>
              <a:rPr lang="en-US" dirty="0" err="1">
                <a:solidFill>
                  <a:srgbClr val="17375E"/>
                </a:solidFill>
              </a:rPr>
              <a:t>Projectes</a:t>
            </a:r>
            <a:r>
              <a:rPr lang="en-US" dirty="0">
                <a:solidFill>
                  <a:srgbClr val="17375E"/>
                </a:solidFill>
              </a:rPr>
              <a:t> del Centre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r>
              <a:rPr lang="en-US" dirty="0">
                <a:solidFill>
                  <a:srgbClr val="17375E"/>
                </a:solidFill>
              </a:rPr>
              <a:t>3</a:t>
            </a:r>
            <a:r>
              <a:rPr lang="en-US" sz="2800" b="0" i="0" u="none" strike="noStrike" cap="none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rgbClr val="17375E"/>
                </a:solidFill>
              </a:rPr>
              <a:t>Característiques</a:t>
            </a:r>
            <a:r>
              <a:rPr lang="en-US" dirty="0">
                <a:solidFill>
                  <a:srgbClr val="17375E"/>
                </a:solidFill>
              </a:rPr>
              <a:t> i </a:t>
            </a:r>
            <a:r>
              <a:rPr lang="en-US" dirty="0" err="1">
                <a:solidFill>
                  <a:srgbClr val="17375E"/>
                </a:solidFill>
              </a:rPr>
              <a:t>Currículum</a:t>
            </a:r>
            <a:r>
              <a:rPr lang="en-US" dirty="0">
                <a:solidFill>
                  <a:srgbClr val="17375E"/>
                </a:solidFill>
              </a:rPr>
              <a:t> 1r ESO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r>
              <a:rPr lang="en-US" dirty="0">
                <a:solidFill>
                  <a:srgbClr val="17375E"/>
                </a:solidFill>
              </a:rPr>
              <a:t>4</a:t>
            </a:r>
            <a:r>
              <a:rPr lang="en-US" sz="2800" b="0" i="0" u="none" strike="noStrike" cap="none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rgbClr val="17375E"/>
                </a:solidFill>
              </a:rPr>
              <a:t>Horari</a:t>
            </a:r>
            <a:r>
              <a:rPr lang="en-US" dirty="0">
                <a:solidFill>
                  <a:srgbClr val="17375E"/>
                </a:solidFill>
              </a:rPr>
              <a:t>, </a:t>
            </a:r>
            <a:r>
              <a:rPr lang="en-US" dirty="0" err="1">
                <a:solidFill>
                  <a:srgbClr val="17375E"/>
                </a:solidFill>
              </a:rPr>
              <a:t>calendari</a:t>
            </a:r>
            <a:r>
              <a:rPr lang="en-US" dirty="0">
                <a:solidFill>
                  <a:srgbClr val="17375E"/>
                </a:solidFill>
              </a:rPr>
              <a:t> i control </a:t>
            </a:r>
            <a:r>
              <a:rPr lang="en-US" dirty="0" err="1" smtClean="0">
                <a:solidFill>
                  <a:srgbClr val="17375E"/>
                </a:solidFill>
              </a:rPr>
              <a:t>d’assistència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r>
              <a:rPr lang="en-US" dirty="0">
                <a:solidFill>
                  <a:srgbClr val="17375E"/>
                </a:solidFill>
              </a:rPr>
              <a:t>5</a:t>
            </a:r>
            <a:r>
              <a:rPr lang="en-US" sz="2800" b="0" i="0" u="none" strike="noStrike" cap="none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rgbClr val="17375E"/>
                </a:solidFill>
              </a:rPr>
              <a:t>A</a:t>
            </a:r>
            <a:r>
              <a:rPr lang="en-US" sz="2800" b="0" i="0" u="none" strike="noStrike" cap="none" dirty="0" err="1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ltres</a:t>
            </a:r>
            <a:r>
              <a:rPr lang="en-US" sz="2800" b="0" i="0" u="none" strike="noStrike" cap="none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endParaRPr sz="2800" b="0" i="0" u="none" strike="noStrike" cap="none" dirty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203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>
            <a:spLocks noGrp="1"/>
          </p:cNvSpPr>
          <p:nvPr>
            <p:ph type="title"/>
          </p:nvPr>
        </p:nvSpPr>
        <p:spPr>
          <a:xfrm>
            <a:off x="457200" y="203200"/>
            <a:ext cx="8229600" cy="84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800"/>
              <a:buFont typeface="Calibri"/>
              <a:buNone/>
            </a:pPr>
            <a:r>
              <a:rPr lang="en-US"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Índex</a:t>
            </a:r>
            <a:endParaRPr sz="4800" b="1" i="0" u="none" strike="noStrike" cap="none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>
            <a:spLocks noGrp="1"/>
          </p:cNvSpPr>
          <p:nvPr>
            <p:ph type="body" idx="1"/>
          </p:nvPr>
        </p:nvSpPr>
        <p:spPr>
          <a:xfrm>
            <a:off x="2175934" y="1200150"/>
            <a:ext cx="6790266" cy="4455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Tutors:</a:t>
            </a:r>
            <a:endParaRPr sz="32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 dirty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r>
              <a:rPr lang="en-US" sz="2800" dirty="0">
                <a:solidFill>
                  <a:srgbClr val="17375E"/>
                </a:solidFill>
              </a:rPr>
              <a:t>1r ES0 A	</a:t>
            </a:r>
            <a:r>
              <a:rPr lang="en-US" sz="2800" dirty="0" smtClean="0">
                <a:solidFill>
                  <a:srgbClr val="17375E"/>
                </a:solidFill>
              </a:rPr>
              <a:t>Xavier Sans                 Aula 1.01</a:t>
            </a:r>
            <a:endParaRPr sz="2800" dirty="0">
              <a:solidFill>
                <a:srgbClr val="17375E"/>
              </a:solidFill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r>
              <a:rPr lang="en-US" sz="2800" dirty="0">
                <a:solidFill>
                  <a:srgbClr val="17375E"/>
                </a:solidFill>
              </a:rPr>
              <a:t>1r ES0 B	</a:t>
            </a:r>
            <a:r>
              <a:rPr lang="en-US" sz="2800" dirty="0" smtClean="0">
                <a:solidFill>
                  <a:srgbClr val="17375E"/>
                </a:solidFill>
              </a:rPr>
              <a:t>Gemma </a:t>
            </a:r>
            <a:r>
              <a:rPr lang="en-US" sz="2800" dirty="0" err="1" smtClean="0">
                <a:solidFill>
                  <a:srgbClr val="17375E"/>
                </a:solidFill>
              </a:rPr>
              <a:t>Coll</a:t>
            </a:r>
            <a:r>
              <a:rPr lang="en-US" sz="2800" dirty="0" smtClean="0">
                <a:solidFill>
                  <a:srgbClr val="17375E"/>
                </a:solidFill>
              </a:rPr>
              <a:t>               Aula 1.02</a:t>
            </a:r>
            <a:endParaRPr sz="2800" dirty="0">
              <a:solidFill>
                <a:srgbClr val="17375E"/>
              </a:solidFill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r>
              <a:rPr lang="en-US" sz="2800" dirty="0">
                <a:solidFill>
                  <a:srgbClr val="17375E"/>
                </a:solidFill>
              </a:rPr>
              <a:t>1r ES0 C	</a:t>
            </a:r>
            <a:r>
              <a:rPr lang="en-US" sz="2800" dirty="0" smtClean="0">
                <a:solidFill>
                  <a:srgbClr val="17375E"/>
                </a:solidFill>
              </a:rPr>
              <a:t>Sussi Abel                   Aula 1.03</a:t>
            </a:r>
            <a:endParaRPr sz="2800" dirty="0">
              <a:solidFill>
                <a:srgbClr val="17375E"/>
              </a:solidFill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r>
              <a:rPr lang="en-US" sz="2800" dirty="0">
                <a:solidFill>
                  <a:srgbClr val="17375E"/>
                </a:solidFill>
              </a:rPr>
              <a:t>1r </a:t>
            </a:r>
            <a:r>
              <a:rPr lang="en-US" sz="2800" dirty="0" smtClean="0">
                <a:solidFill>
                  <a:srgbClr val="17375E"/>
                </a:solidFill>
              </a:rPr>
              <a:t>ES0 D	</a:t>
            </a:r>
            <a:r>
              <a:rPr lang="en-US" sz="2800" dirty="0" err="1" smtClean="0">
                <a:solidFill>
                  <a:srgbClr val="17375E"/>
                </a:solidFill>
              </a:rPr>
              <a:t>Imma</a:t>
            </a:r>
            <a:r>
              <a:rPr lang="en-US" sz="2800" dirty="0" smtClean="0">
                <a:solidFill>
                  <a:srgbClr val="17375E"/>
                </a:solidFill>
              </a:rPr>
              <a:t> </a:t>
            </a:r>
            <a:r>
              <a:rPr lang="en-US" sz="2800" dirty="0" err="1" smtClean="0">
                <a:solidFill>
                  <a:srgbClr val="17375E"/>
                </a:solidFill>
              </a:rPr>
              <a:t>Soler</a:t>
            </a:r>
            <a:r>
              <a:rPr lang="en-US" sz="2800" dirty="0" smtClean="0">
                <a:solidFill>
                  <a:srgbClr val="17375E"/>
                </a:solidFill>
              </a:rPr>
              <a:t>                 Aula 1.04</a:t>
            </a:r>
            <a:endParaRPr sz="2800" dirty="0">
              <a:solidFill>
                <a:srgbClr val="17375E"/>
              </a:solidFill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r>
              <a:rPr lang="en-US" sz="2800" dirty="0">
                <a:solidFill>
                  <a:srgbClr val="17375E"/>
                </a:solidFill>
              </a:rPr>
              <a:t>1r ESO E	</a:t>
            </a:r>
            <a:r>
              <a:rPr lang="en-US" sz="2800" dirty="0" smtClean="0">
                <a:solidFill>
                  <a:srgbClr val="17375E"/>
                </a:solidFill>
              </a:rPr>
              <a:t>Marta </a:t>
            </a:r>
            <a:r>
              <a:rPr lang="en-US" sz="2800" dirty="0" err="1" smtClean="0">
                <a:solidFill>
                  <a:srgbClr val="17375E"/>
                </a:solidFill>
              </a:rPr>
              <a:t>Fàbrega</a:t>
            </a:r>
            <a:r>
              <a:rPr lang="en-US" sz="2800" dirty="0" smtClean="0">
                <a:solidFill>
                  <a:srgbClr val="17375E"/>
                </a:solidFill>
              </a:rPr>
              <a:t>           Aula 1.08</a:t>
            </a:r>
            <a:endParaRPr sz="2800" dirty="0">
              <a:solidFill>
                <a:srgbClr val="17375E"/>
              </a:solidFill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dirty="0">
              <a:solidFill>
                <a:srgbClr val="17375E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7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4000">
                <a:solidFill>
                  <a:srgbClr val="17375E"/>
                </a:solidFill>
              </a:rPr>
              <a:t>Presentació dels Tutors/es</a:t>
            </a:r>
            <a:endParaRPr sz="4000">
              <a:solidFill>
                <a:srgbClr val="17375E"/>
              </a:solidFill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Centre</a:t>
            </a:r>
          </a:p>
        </p:txBody>
      </p:sp>
      <p:sp>
        <p:nvSpPr>
          <p:cNvPr id="326" name="Google Shape;326;p17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Característiques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i curriculum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1r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d’ESO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323850" y="3872972"/>
            <a:ext cx="1728787" cy="75178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, 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323850" y="4692652"/>
            <a:ext cx="1728787" cy="732201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lang="en-US" sz="1800" b="1" dirty="0" smtClea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r>
              <a:rPr lang="en-US" sz="1800" b="1" i="0" u="none" strike="noStrike" cap="none" dirty="0" err="1" smtClean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ut</a:t>
            </a:r>
            <a:endParaRPr lang="en-US" sz="1800" b="1" i="0" u="none" strike="noStrike" cap="none" dirty="0" smtClean="0">
              <a:solidFill>
                <a:srgbClr val="FFCC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400" b="1" i="0" u="none" strike="noStrike" cap="none" dirty="0">
              <a:solidFill>
                <a:srgbClr val="FFCCCC"/>
              </a:solidFill>
              <a:sym typeface="Arial"/>
            </a:endParaRPr>
          </a:p>
        </p:txBody>
      </p:sp>
      <p:pic>
        <p:nvPicPr>
          <p:cNvPr id="329" name="Google Shape;3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0080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3"/>
          <p:cNvSpPr txBox="1"/>
          <p:nvPr/>
        </p:nvSpPr>
        <p:spPr>
          <a:xfrm>
            <a:off x="1185333" y="3573462"/>
            <a:ext cx="6993467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Moltes gràcies per la seva assistència </a:t>
            </a:r>
            <a:endParaRPr sz="1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5" name="Google Shape;42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1062" y="1484312"/>
            <a:ext cx="4829175" cy="169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>
            <a:spLocks noGrp="1"/>
          </p:cNvSpPr>
          <p:nvPr>
            <p:ph type="ctrTitle"/>
          </p:nvPr>
        </p:nvSpPr>
        <p:spPr>
          <a:xfrm>
            <a:off x="993042" y="2112962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Calibri"/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Presentació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dels</a:t>
            </a:r>
            <a:r>
              <a:rPr lang="en-US" dirty="0" smtClean="0">
                <a:solidFill>
                  <a:srgbClr val="FF0000"/>
                </a:solidFill>
              </a:rPr>
              <a:t> tutors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5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4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Reunió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rgbClr val="FF0000"/>
                </a:solidFill>
              </a:rPr>
              <a:t>famílies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1r ESO</a:t>
            </a:r>
            <a:endParaRPr sz="5400" b="1" i="0" u="none" strike="noStrike" cap="none" dirty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>
            <a:spLocks noGrp="1"/>
          </p:cNvSpPr>
          <p:nvPr>
            <p:ph type="subTitle" idx="1"/>
          </p:nvPr>
        </p:nvSpPr>
        <p:spPr>
          <a:xfrm>
            <a:off x="1403350" y="4652962"/>
            <a:ext cx="6400800" cy="98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200"/>
              <a:buFont typeface="Arial"/>
              <a:buNone/>
            </a:pPr>
            <a:r>
              <a:rPr lang="en-US" dirty="0" err="1"/>
              <a:t>setembre</a:t>
            </a:r>
            <a:r>
              <a:rPr lang="en-US" dirty="0"/>
              <a:t> </a:t>
            </a:r>
            <a:r>
              <a:rPr lang="en-US" sz="3200" b="0" i="0" u="none" strike="noStrike" cap="none" dirty="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lang="en-US" dirty="0"/>
              <a:t>3</a:t>
            </a:r>
            <a:endParaRPr sz="3200" b="0" i="0" u="none" strike="noStrike" cap="none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4541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8"/>
          <p:cNvSpPr txBox="1">
            <a:spLocks noGrp="1"/>
          </p:cNvSpPr>
          <p:nvPr>
            <p:ph type="body" idx="1"/>
          </p:nvPr>
        </p:nvSpPr>
        <p:spPr>
          <a:xfrm>
            <a:off x="2175934" y="1200150"/>
            <a:ext cx="6790266" cy="4455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Char char="•"/>
            </a:pPr>
            <a:r>
              <a:rPr lang="en-US" sz="24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Horari</a:t>
            </a:r>
            <a:r>
              <a:rPr lang="en-US" sz="24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d’entrevista</a:t>
            </a:r>
            <a:r>
              <a:rPr lang="en-US" sz="24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amb</a:t>
            </a:r>
            <a:r>
              <a:rPr lang="en-US" sz="24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el tutor/a </a:t>
            </a:r>
            <a:endParaRPr dirty="0"/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Char char="•"/>
            </a:pPr>
            <a:r>
              <a:rPr lang="en-US" sz="24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Contacte</a:t>
            </a:r>
            <a:r>
              <a:rPr lang="en-US" sz="24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720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0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4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   - </a:t>
            </a:r>
            <a:r>
              <a:rPr lang="en-US" sz="24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Correu</a:t>
            </a:r>
            <a:r>
              <a:rPr lang="en-US" sz="24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electrònic</a:t>
            </a:r>
            <a:r>
              <a:rPr lang="en-US" sz="24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400" u="sng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@institutmontilivi.cat</a:t>
            </a: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0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4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   - Agenda de </a:t>
            </a:r>
            <a:r>
              <a:rPr lang="en-US" sz="24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l’alumne</a:t>
            </a:r>
            <a:endParaRPr dirty="0"/>
          </a:p>
          <a:p>
            <a:pPr marL="720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4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   - </a:t>
            </a:r>
            <a:r>
              <a:rPr lang="en-US" sz="24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Telèfon</a:t>
            </a:r>
            <a:r>
              <a:rPr lang="en-US" sz="24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institut</a:t>
            </a:r>
            <a:r>
              <a:rPr lang="en-US" sz="24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(972 209458)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8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4000">
                <a:solidFill>
                  <a:srgbClr val="17375E"/>
                </a:solidFill>
              </a:rPr>
              <a:t>Comunicació família i centre</a:t>
            </a:r>
            <a:endParaRPr sz="4000">
              <a:solidFill>
                <a:srgbClr val="17375E"/>
              </a:solidFill>
            </a:endParaRPr>
          </a:p>
        </p:txBody>
      </p:sp>
      <p:sp>
        <p:nvSpPr>
          <p:cNvPr id="336" name="Google Shape;336;p18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Centre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8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Característiques i curriculum 1r ESO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8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 /Calendari Assistència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18"/>
          <p:cNvSpPr/>
          <p:nvPr/>
        </p:nvSpPr>
        <p:spPr>
          <a:xfrm>
            <a:off x="323850" y="3872972"/>
            <a:ext cx="1728787" cy="70855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18"/>
          <p:cNvSpPr/>
          <p:nvPr/>
        </p:nvSpPr>
        <p:spPr>
          <a:xfrm>
            <a:off x="323850" y="4692653"/>
            <a:ext cx="1728787" cy="681034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1" name="Google Shape;341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9"/>
          <p:cNvSpPr txBox="1">
            <a:spLocks noGrp="1"/>
          </p:cNvSpPr>
          <p:nvPr>
            <p:ph type="body" idx="1"/>
          </p:nvPr>
        </p:nvSpPr>
        <p:spPr>
          <a:xfrm>
            <a:off x="2175934" y="1200150"/>
            <a:ext cx="6790266" cy="4455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Char char="•"/>
            </a:pPr>
            <a:r>
              <a:rPr lang="ca-ES" sz="2000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Rebuda dels alumnes a les 8.00h, van a la Sala d’Actes, benvinguda al centre</a:t>
            </a:r>
            <a:endParaRPr lang="ca-ES" sz="2000" dirty="0" smtClean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Char char="•"/>
            </a:pPr>
            <a:r>
              <a:rPr lang="ca-ES" sz="2000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Després van a les aules acompanyats dels seus tutors/es. Des de les 8.00h fins a les 11.00h.</a:t>
            </a:r>
            <a:endParaRPr lang="ca-ES" sz="2000" dirty="0" smtClean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Char char="•"/>
            </a:pPr>
            <a:r>
              <a:rPr lang="ca-ES" sz="2000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Material: </a:t>
            </a:r>
          </a:p>
          <a:p>
            <a:pPr marL="800100" lvl="1" indent="-342900" algn="just">
              <a:spcBef>
                <a:spcPts val="0"/>
              </a:spcBef>
              <a:buClr>
                <a:srgbClr val="000000"/>
              </a:buClr>
              <a:buSzPts val="2400"/>
              <a:buFont typeface="Courier New" panose="02070309020205020404" pitchFamily="49" charset="0"/>
              <a:buChar char="o"/>
            </a:pPr>
            <a:r>
              <a:rPr lang="ca-ES" sz="2000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Guia de l’alumne (consulta)</a:t>
            </a:r>
          </a:p>
          <a:p>
            <a:pPr marL="800100" lvl="1" indent="-342900" algn="just">
              <a:spcBef>
                <a:spcPts val="0"/>
              </a:spcBef>
              <a:buClr>
                <a:srgbClr val="000000"/>
              </a:buClr>
              <a:buSzPts val="2400"/>
              <a:buFont typeface="Courier New" panose="02070309020205020404" pitchFamily="49" charset="0"/>
              <a:buChar char="o"/>
            </a:pPr>
            <a:r>
              <a:rPr lang="ca-ES" sz="2000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Agenda i llibreta</a:t>
            </a:r>
          </a:p>
          <a:p>
            <a:pPr marL="342900" indent="-342900">
              <a:spcBef>
                <a:spcPts val="0"/>
              </a:spcBef>
              <a:buClr>
                <a:srgbClr val="000000"/>
              </a:buClr>
              <a:buSzPts val="2400"/>
              <a:buFont typeface="Open Sans"/>
              <a:buChar char="•"/>
            </a:pPr>
            <a:r>
              <a:rPr lang="ca-ES" sz="20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ca-ES" sz="2000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ocuments </a:t>
            </a:r>
            <a:r>
              <a:rPr lang="ca-ES" sz="20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a retornar a l’institut </a:t>
            </a:r>
            <a:r>
              <a:rPr lang="ca-ES" sz="2000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signats:</a:t>
            </a:r>
            <a:endParaRPr lang="ca-ES" sz="20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lvl="1" indent="-342900" algn="just">
              <a:spcBef>
                <a:spcPts val="0"/>
              </a:spcBef>
              <a:buClr>
                <a:srgbClr val="000000"/>
              </a:buClr>
              <a:buSzPts val="2400"/>
              <a:buFont typeface="Courier New" panose="02070309020205020404" pitchFamily="49" charset="0"/>
              <a:buChar char="o"/>
            </a:pPr>
            <a:r>
              <a:rPr lang="ca-ES" sz="2000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Carta de presentació del tutor/a</a:t>
            </a:r>
          </a:p>
          <a:p>
            <a:pPr marL="800100" lvl="1" indent="-342900" algn="just">
              <a:spcBef>
                <a:spcPts val="0"/>
              </a:spcBef>
              <a:buClr>
                <a:srgbClr val="000000"/>
              </a:buClr>
              <a:buSzPts val="2400"/>
              <a:buFont typeface="Courier New" panose="02070309020205020404" pitchFamily="49" charset="0"/>
              <a:buChar char="o"/>
            </a:pPr>
            <a:r>
              <a:rPr lang="ca-ES" sz="2000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Fitxa de l’alumne: telèfons de contacte, al·lèrgies, etc. Una còpia és per al tutor/a i l’altra per la secretaria del centre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9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4000">
                <a:solidFill>
                  <a:srgbClr val="17375E"/>
                </a:solidFill>
              </a:rPr>
              <a:t>Primer dia de classe</a:t>
            </a:r>
            <a:endParaRPr sz="4000">
              <a:solidFill>
                <a:srgbClr val="17375E"/>
              </a:solidFill>
            </a:endParaRPr>
          </a:p>
        </p:txBody>
      </p:sp>
      <p:sp>
        <p:nvSpPr>
          <p:cNvPr id="348" name="Google Shape;348;p19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 de Centre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9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Característiques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 curriculum 1r ESO</a:t>
            </a: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9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/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19"/>
          <p:cNvSpPr/>
          <p:nvPr/>
        </p:nvSpPr>
        <p:spPr>
          <a:xfrm>
            <a:off x="307974" y="3856304"/>
            <a:ext cx="1728787" cy="70855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19"/>
          <p:cNvSpPr/>
          <p:nvPr/>
        </p:nvSpPr>
        <p:spPr>
          <a:xfrm>
            <a:off x="323850" y="4692653"/>
            <a:ext cx="1728787" cy="681034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3" name="Google Shape;35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02529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9"/>
          <p:cNvSpPr txBox="1">
            <a:spLocks noGrp="1"/>
          </p:cNvSpPr>
          <p:nvPr>
            <p:ph type="body" idx="1"/>
          </p:nvPr>
        </p:nvSpPr>
        <p:spPr>
          <a:xfrm>
            <a:off x="2175934" y="1200150"/>
            <a:ext cx="6790266" cy="4455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00100" lvl="1" indent="-342900" algn="just">
              <a:spcBef>
                <a:spcPts val="0"/>
              </a:spcBef>
              <a:buClr>
                <a:srgbClr val="000000"/>
              </a:buClr>
              <a:buSzPts val="2400"/>
              <a:buFont typeface="Courier New" panose="02070309020205020404" pitchFamily="49" charset="0"/>
              <a:buChar char="o"/>
            </a:pPr>
            <a:endParaRPr lang="ca-ES" sz="2000" dirty="0" smtClean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lvl="1" indent="-342900" algn="just">
              <a:spcBef>
                <a:spcPts val="0"/>
              </a:spcBef>
              <a:buClr>
                <a:srgbClr val="000000"/>
              </a:buClr>
              <a:buSzPts val="2400"/>
              <a:buFont typeface="Courier New" panose="02070309020205020404" pitchFamily="49" charset="0"/>
              <a:buChar char="o"/>
            </a:pPr>
            <a:endParaRPr lang="ca-ES" sz="20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lvl="1" indent="-342900" algn="just">
              <a:spcBef>
                <a:spcPts val="0"/>
              </a:spcBef>
              <a:buClr>
                <a:srgbClr val="000000"/>
              </a:buClr>
              <a:buSzPts val="2400"/>
              <a:buFont typeface="Courier New" panose="02070309020205020404" pitchFamily="49" charset="0"/>
              <a:buChar char="o"/>
            </a:pPr>
            <a:r>
              <a:rPr lang="ca-ES" sz="2000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Autoritzacions </a:t>
            </a:r>
            <a:r>
              <a:rPr lang="ca-ES" sz="20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sortides: fora del municipi i/o  que comporten una despesa </a:t>
            </a:r>
            <a:r>
              <a:rPr lang="ca-ES" sz="2000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econòmica</a:t>
            </a:r>
            <a:endParaRPr lang="ca-ES" sz="2800" b="0" i="0" u="none" strike="noStrike" cap="none" dirty="0" smtClean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lvl="1" indent="-342900" algn="just">
              <a:spcBef>
                <a:spcPts val="0"/>
              </a:spcBef>
              <a:buClr>
                <a:srgbClr val="000000"/>
              </a:buClr>
              <a:buSzPts val="2400"/>
              <a:buFont typeface="Courier New" panose="02070309020205020404" pitchFamily="49" charset="0"/>
              <a:buChar char="o"/>
            </a:pPr>
            <a:r>
              <a:rPr lang="ca-ES" sz="2000" dirty="0">
                <a:solidFill>
                  <a:srgbClr val="17375E"/>
                </a:solidFill>
                <a:latin typeface="Arial"/>
                <a:ea typeface="Arial"/>
                <a:cs typeface="Arial"/>
              </a:rPr>
              <a:t>Prohibició ús del telèfon mòbil dins el recinte </a:t>
            </a:r>
            <a:r>
              <a:rPr lang="ca-ES" sz="2000" dirty="0" smtClean="0">
                <a:solidFill>
                  <a:srgbClr val="17375E"/>
                </a:solidFill>
                <a:latin typeface="Arial"/>
                <a:ea typeface="Arial"/>
                <a:cs typeface="Arial"/>
              </a:rPr>
              <a:t>escolar</a:t>
            </a:r>
          </a:p>
          <a:p>
            <a:pPr marL="800100" lvl="1" indent="-342900" algn="just">
              <a:spcBef>
                <a:spcPts val="0"/>
              </a:spcBef>
              <a:buClr>
                <a:srgbClr val="000000"/>
              </a:buClr>
              <a:buSzPts val="2400"/>
              <a:buFont typeface="Courier New" panose="02070309020205020404" pitchFamily="49" charset="0"/>
              <a:buChar char="o"/>
            </a:pPr>
            <a:endParaRPr sz="2000" dirty="0">
              <a:solidFill>
                <a:srgbClr val="17375E"/>
              </a:solidFill>
              <a:latin typeface="Arial"/>
              <a:ea typeface="Arial"/>
              <a:cs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Char char="•"/>
            </a:pPr>
            <a:r>
              <a:rPr lang="ca-ES" sz="2000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Horari: desdoblaments de grup i assignatures optatives</a:t>
            </a:r>
            <a:endParaRPr lang="ca-ES" sz="2000" dirty="0" smtClean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Char char="•"/>
            </a:pPr>
            <a:r>
              <a:rPr lang="ca-ES" sz="2000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Visita guiada per l’institut: taller, laboratori, gimnàs, biblioteca i altres.</a:t>
            </a:r>
            <a:endParaRPr lang="ca-ES" sz="2000" dirty="0" smtClean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Char char="•"/>
            </a:pPr>
            <a:r>
              <a:rPr lang="ca-ES" sz="2000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Explicació de la Normativa del Centre</a:t>
            </a:r>
            <a:endParaRPr lang="ca-ES" sz="2000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lang="ca-ES" sz="2400" dirty="0" smtClean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9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4000">
                <a:solidFill>
                  <a:srgbClr val="17375E"/>
                </a:solidFill>
              </a:rPr>
              <a:t>Primer dia de classe</a:t>
            </a:r>
            <a:endParaRPr sz="4000">
              <a:solidFill>
                <a:srgbClr val="17375E"/>
              </a:solidFill>
            </a:endParaRPr>
          </a:p>
        </p:txBody>
      </p:sp>
      <p:sp>
        <p:nvSpPr>
          <p:cNvPr id="348" name="Google Shape;348;p19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 de Centre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9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Característiques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 curriculum 1r ESO</a:t>
            </a: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9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/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19"/>
          <p:cNvSpPr/>
          <p:nvPr/>
        </p:nvSpPr>
        <p:spPr>
          <a:xfrm>
            <a:off x="307974" y="3856304"/>
            <a:ext cx="1728787" cy="70855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19"/>
          <p:cNvSpPr/>
          <p:nvPr/>
        </p:nvSpPr>
        <p:spPr>
          <a:xfrm>
            <a:off x="323850" y="4692653"/>
            <a:ext cx="1728787" cy="681034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3" name="Google Shape;35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0"/>
          <p:cNvSpPr txBox="1">
            <a:spLocks noGrp="1"/>
          </p:cNvSpPr>
          <p:nvPr>
            <p:ph type="body" idx="1"/>
          </p:nvPr>
        </p:nvSpPr>
        <p:spPr>
          <a:xfrm>
            <a:off x="2175934" y="1200150"/>
            <a:ext cx="6790266" cy="4455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Char char="•"/>
            </a:pPr>
            <a:r>
              <a:rPr lang="en-US" sz="24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Des de les 11.30h fins a les 14.30h:</a:t>
            </a:r>
            <a:endParaRPr dirty="0"/>
          </a:p>
          <a:p>
            <a:pPr marL="9000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-"/>
            </a:pPr>
            <a:r>
              <a:rPr lang="en-US" sz="24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Prova</a:t>
            </a:r>
            <a:r>
              <a:rPr lang="en-US" sz="24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4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comprensió</a:t>
            </a:r>
            <a:r>
              <a:rPr lang="en-US" sz="24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escrita</a:t>
            </a:r>
            <a:endParaRPr dirty="0"/>
          </a:p>
          <a:p>
            <a:pPr marL="9000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-"/>
            </a:pPr>
            <a:r>
              <a:rPr lang="en-US" sz="24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Prova</a:t>
            </a:r>
            <a:r>
              <a:rPr lang="en-US" sz="24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d’expressió</a:t>
            </a:r>
            <a:r>
              <a:rPr lang="en-US" sz="24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escrita</a:t>
            </a:r>
            <a:endParaRPr dirty="0"/>
          </a:p>
          <a:p>
            <a:pPr marL="9000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-"/>
            </a:pPr>
            <a:r>
              <a:rPr lang="en-US" sz="24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Prova</a:t>
            </a:r>
            <a:r>
              <a:rPr lang="en-US" sz="24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4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velocitat</a:t>
            </a:r>
            <a:r>
              <a:rPr lang="en-US" sz="24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lectora</a:t>
            </a:r>
            <a:endParaRPr dirty="0"/>
          </a:p>
          <a:p>
            <a:pPr marL="9000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Char char="•"/>
            </a:pPr>
            <a:r>
              <a:rPr lang="en-US" sz="24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Elaboració</a:t>
            </a:r>
            <a:r>
              <a:rPr lang="en-US" sz="24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d’un </a:t>
            </a:r>
            <a:r>
              <a:rPr lang="en-US" sz="24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informe</a:t>
            </a:r>
            <a:r>
              <a:rPr lang="en-US" sz="24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US" sz="24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es</a:t>
            </a:r>
            <a:r>
              <a:rPr lang="en-US" sz="24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lliura</a:t>
            </a:r>
            <a:r>
              <a:rPr lang="en-US" sz="24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a les </a:t>
            </a:r>
            <a:r>
              <a:rPr lang="en-US" sz="24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famílies</a:t>
            </a:r>
            <a:r>
              <a:rPr lang="en-US" sz="24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a final de curs </a:t>
            </a:r>
            <a:r>
              <a:rPr lang="en-US" sz="24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amb</a:t>
            </a:r>
            <a:r>
              <a:rPr lang="en-US" sz="24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els</a:t>
            </a:r>
            <a:r>
              <a:rPr lang="en-US" sz="24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resultats</a:t>
            </a:r>
            <a:r>
              <a:rPr lang="en-US" sz="24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d’inici</a:t>
            </a:r>
            <a:r>
              <a:rPr lang="en-US" sz="24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i final de curs.</a:t>
            </a:r>
            <a:endParaRPr dirty="0"/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lang="ca-ES" sz="28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20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4000">
                <a:solidFill>
                  <a:srgbClr val="17375E"/>
                </a:solidFill>
              </a:rPr>
              <a:t>Prova de lectoescriptura</a:t>
            </a:r>
            <a:endParaRPr sz="4000">
              <a:solidFill>
                <a:srgbClr val="17375E"/>
              </a:solidFill>
            </a:endParaRPr>
          </a:p>
        </p:txBody>
      </p:sp>
      <p:sp>
        <p:nvSpPr>
          <p:cNvPr id="360" name="Google Shape;360;p20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 de Centre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20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Característiques i curriculum 1r ESO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20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 /Calendari Assistència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20"/>
          <p:cNvSpPr/>
          <p:nvPr/>
        </p:nvSpPr>
        <p:spPr>
          <a:xfrm>
            <a:off x="323850" y="3872972"/>
            <a:ext cx="1728787" cy="70855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</a:t>
            </a: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20"/>
          <p:cNvSpPr/>
          <p:nvPr/>
        </p:nvSpPr>
        <p:spPr>
          <a:xfrm>
            <a:off x="323850" y="4692653"/>
            <a:ext cx="1728787" cy="681034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5" name="Google Shape;36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1"/>
          <p:cNvSpPr txBox="1">
            <a:spLocks noGrp="1"/>
          </p:cNvSpPr>
          <p:nvPr>
            <p:ph type="body" idx="1"/>
          </p:nvPr>
        </p:nvSpPr>
        <p:spPr>
          <a:xfrm>
            <a:off x="2175934" y="1200150"/>
            <a:ext cx="6790266" cy="4455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r>
              <a:rPr lang="ca-ES" sz="2800" b="0" i="0" u="none" strike="noStrike" cap="none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Previsió:</a:t>
            </a:r>
            <a:endParaRPr sz="2800" b="0" i="0" u="none" strike="noStrike" cap="none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Char char="•"/>
            </a:pPr>
            <a:r>
              <a:rPr lang="ca-ES" sz="2400" dirty="0" smtClean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Internet segura per a joves", Mossos</a:t>
            </a:r>
            <a:endParaRPr lang="ca-ES" dirty="0" smtClean="0">
              <a:solidFill>
                <a:schemeClr val="bg2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Char char="•"/>
            </a:pPr>
            <a:r>
              <a:rPr lang="ca-ES" sz="2400" dirty="0" smtClean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Xerrada sobre hàbits saludables, Equip Municipal de Promoció de la Salut</a:t>
            </a:r>
            <a:endParaRPr lang="ca-ES" dirty="0" smtClean="0">
              <a:solidFill>
                <a:schemeClr val="bg2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Char char="•"/>
            </a:pPr>
            <a:r>
              <a:rPr lang="ca-ES" sz="2400" dirty="0" smtClean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Dinamització i cohesió de grup. Tallers diversitat i convivència, Fundació SER.GI. </a:t>
            </a:r>
            <a:endParaRPr lang="ca-ES" dirty="0" smtClean="0">
              <a:solidFill>
                <a:schemeClr val="bg2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Char char="•"/>
            </a:pPr>
            <a:r>
              <a:rPr lang="ca-ES" sz="2400" dirty="0" smtClean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Tallers “Canvia el conte” . Prevenció de violències sexuals.</a:t>
            </a:r>
            <a:endParaRPr lang="ca-ES" dirty="0" smtClean="0">
              <a:solidFill>
                <a:schemeClr val="bg2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Char char="•"/>
            </a:pPr>
            <a:r>
              <a:rPr lang="ca-ES" sz="2400" dirty="0" smtClean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“Sigues tu!” Eines i actius per a la salut, a càrrec de </a:t>
            </a:r>
            <a:r>
              <a:rPr lang="ca-ES" sz="2400" dirty="0" err="1" smtClean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Dipsalut</a:t>
            </a:r>
            <a:r>
              <a:rPr lang="ca-ES" sz="2400" dirty="0" smtClean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Char char="•"/>
            </a:pPr>
            <a:r>
              <a:rPr lang="ca-ES" sz="2400" dirty="0" smtClean="0">
                <a:solidFill>
                  <a:schemeClr val="bg2"/>
                </a:solidFill>
                <a:latin typeface="Arial"/>
                <a:cs typeface="Arial"/>
                <a:sym typeface="Arial"/>
              </a:rPr>
              <a:t>Possibilitat d’atenció individualitzada al centre per infermer del CAP, cita prèvia</a:t>
            </a:r>
            <a:endParaRPr lang="ca-ES" dirty="0" smtClean="0">
              <a:solidFill>
                <a:schemeClr val="bg2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chemeClr val="bg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21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4000">
                <a:solidFill>
                  <a:srgbClr val="17375E"/>
                </a:solidFill>
              </a:rPr>
              <a:t>Pla Salut i Escola</a:t>
            </a:r>
            <a:endParaRPr sz="4000">
              <a:solidFill>
                <a:srgbClr val="17375E"/>
              </a:solidFill>
            </a:endParaRPr>
          </a:p>
        </p:txBody>
      </p:sp>
      <p:sp>
        <p:nvSpPr>
          <p:cNvPr id="372" name="Google Shape;372;p21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 de Centre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21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Característiques i curriculum 1r ESO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21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 /Calendari Assistència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21"/>
          <p:cNvSpPr/>
          <p:nvPr/>
        </p:nvSpPr>
        <p:spPr>
          <a:xfrm>
            <a:off x="323850" y="3872972"/>
            <a:ext cx="1728787" cy="70855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21"/>
          <p:cNvSpPr/>
          <p:nvPr/>
        </p:nvSpPr>
        <p:spPr>
          <a:xfrm>
            <a:off x="323850" y="4692653"/>
            <a:ext cx="1728787" cy="681034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7" name="Google Shape;37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1"/>
          <p:cNvSpPr txBox="1">
            <a:spLocks noGrp="1"/>
          </p:cNvSpPr>
          <p:nvPr>
            <p:ph type="body" idx="1"/>
          </p:nvPr>
        </p:nvSpPr>
        <p:spPr>
          <a:xfrm>
            <a:off x="2175934" y="1200150"/>
            <a:ext cx="6790266" cy="4455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r>
              <a:rPr lang="ca-ES" sz="2000" b="0" i="0" u="none" strike="noStrike" cap="none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Previsió:</a:t>
            </a:r>
            <a:endParaRPr sz="2000" b="0" i="0" u="none" strike="noStrike" cap="none" dirty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21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4000" dirty="0" err="1" smtClean="0">
                <a:solidFill>
                  <a:srgbClr val="17375E"/>
                </a:solidFill>
              </a:rPr>
              <a:t>Sortides</a:t>
            </a:r>
            <a:r>
              <a:rPr lang="en-US" sz="4000" dirty="0" smtClean="0">
                <a:solidFill>
                  <a:srgbClr val="17375E"/>
                </a:solidFill>
              </a:rPr>
              <a:t>, </a:t>
            </a:r>
            <a:r>
              <a:rPr lang="en-US" sz="4000" dirty="0" err="1" smtClean="0">
                <a:solidFill>
                  <a:srgbClr val="17375E"/>
                </a:solidFill>
              </a:rPr>
              <a:t>Tallers</a:t>
            </a:r>
            <a:r>
              <a:rPr lang="en-US" sz="4000" dirty="0" smtClean="0">
                <a:solidFill>
                  <a:srgbClr val="17375E"/>
                </a:solidFill>
              </a:rPr>
              <a:t> i </a:t>
            </a:r>
            <a:r>
              <a:rPr lang="en-US" sz="4000" dirty="0" err="1" smtClean="0">
                <a:solidFill>
                  <a:srgbClr val="17375E"/>
                </a:solidFill>
              </a:rPr>
              <a:t>Xerrades</a:t>
            </a:r>
            <a:endParaRPr sz="4000" dirty="0">
              <a:solidFill>
                <a:srgbClr val="17375E"/>
              </a:solidFill>
            </a:endParaRPr>
          </a:p>
        </p:txBody>
      </p:sp>
      <p:sp>
        <p:nvSpPr>
          <p:cNvPr id="372" name="Google Shape;372;p21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 de Centre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21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Característiques i curriculum 1r ESO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21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 /Calendari Assistència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21"/>
          <p:cNvSpPr/>
          <p:nvPr/>
        </p:nvSpPr>
        <p:spPr>
          <a:xfrm>
            <a:off x="323850" y="3872972"/>
            <a:ext cx="1728787" cy="70855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21"/>
          <p:cNvSpPr/>
          <p:nvPr/>
        </p:nvSpPr>
        <p:spPr>
          <a:xfrm>
            <a:off x="323850" y="4692653"/>
            <a:ext cx="1728787" cy="681034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7" name="Google Shape;37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u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862275"/>
              </p:ext>
            </p:extLst>
          </p:nvPr>
        </p:nvGraphicFramePr>
        <p:xfrm>
          <a:off x="2400300" y="1581829"/>
          <a:ext cx="6286500" cy="3400479"/>
        </p:xfrm>
        <a:graphic>
          <a:graphicData uri="http://schemas.openxmlformats.org/drawingml/2006/table">
            <a:tbl>
              <a:tblPr>
                <a:tableStyleId>{824DEE2A-C76A-4276-AC4E-3B3CF7B53833}</a:tableStyleId>
              </a:tblPr>
              <a:tblGrid>
                <a:gridCol w="1793631">
                  <a:extLst>
                    <a:ext uri="{9D8B030D-6E8A-4147-A177-3AD203B41FA5}">
                      <a16:colId xmlns:a16="http://schemas.microsoft.com/office/drawing/2014/main" val="3112792438"/>
                    </a:ext>
                  </a:extLst>
                </a:gridCol>
                <a:gridCol w="2831123">
                  <a:extLst>
                    <a:ext uri="{9D8B030D-6E8A-4147-A177-3AD203B41FA5}">
                      <a16:colId xmlns:a16="http://schemas.microsoft.com/office/drawing/2014/main" val="4014464978"/>
                    </a:ext>
                  </a:extLst>
                </a:gridCol>
                <a:gridCol w="1661746">
                  <a:extLst>
                    <a:ext uri="{9D8B030D-6E8A-4147-A177-3AD203B41FA5}">
                      <a16:colId xmlns:a16="http://schemas.microsoft.com/office/drawing/2014/main" val="3570251724"/>
                    </a:ext>
                  </a:extLst>
                </a:gridCol>
              </a:tblGrid>
              <a:tr h="422030"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ca-ES" sz="2000" b="1" dirty="0">
                          <a:solidFill>
                            <a:schemeClr val="bg2"/>
                          </a:solidFill>
                          <a:effectLst/>
                        </a:rPr>
                        <a:t>Àrea</a:t>
                      </a:r>
                      <a:endParaRPr lang="ca-ES" sz="2000" b="1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ca-ES" sz="2000" b="1" dirty="0">
                          <a:solidFill>
                            <a:schemeClr val="bg2"/>
                          </a:solidFill>
                          <a:effectLst/>
                        </a:rPr>
                        <a:t>Sortida / Activitat</a:t>
                      </a:r>
                      <a:endParaRPr lang="ca-ES" sz="2000" b="1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ca-ES" sz="2000" b="1" dirty="0">
                          <a:solidFill>
                            <a:schemeClr val="bg2"/>
                          </a:solidFill>
                          <a:effectLst/>
                        </a:rPr>
                        <a:t>Lloc</a:t>
                      </a:r>
                      <a:endParaRPr lang="ca-ES" sz="2000" b="1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237604"/>
                  </a:ext>
                </a:extLst>
              </a:tr>
              <a:tr h="380935"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chemeClr val="bg2"/>
                          </a:solidFill>
                          <a:effectLst/>
                        </a:rPr>
                        <a:t>Castellà</a:t>
                      </a:r>
                      <a:endParaRPr lang="ca-ES" sz="16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ca-ES" sz="2000" dirty="0">
                          <a:solidFill>
                            <a:schemeClr val="bg2"/>
                          </a:solidFill>
                          <a:effectLst/>
                        </a:rPr>
                        <a:t>Taller rapsòdia</a:t>
                      </a:r>
                      <a:endParaRPr lang="ca-ES" sz="20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ca-ES" sz="2000" dirty="0">
                          <a:solidFill>
                            <a:schemeClr val="bg2"/>
                          </a:solidFill>
                          <a:effectLst/>
                        </a:rPr>
                        <a:t>Institut</a:t>
                      </a:r>
                      <a:endParaRPr lang="ca-ES" sz="20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365967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chemeClr val="bg2"/>
                          </a:solidFill>
                          <a:effectLst/>
                        </a:rPr>
                        <a:t>Català</a:t>
                      </a:r>
                      <a:endParaRPr lang="ca-ES" sz="16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ca-ES" sz="2000" dirty="0">
                          <a:solidFill>
                            <a:schemeClr val="bg2"/>
                          </a:solidFill>
                          <a:effectLst/>
                        </a:rPr>
                        <a:t>Autors a les aules</a:t>
                      </a:r>
                      <a:endParaRPr lang="ca-ES" sz="20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ca-ES" sz="2000" dirty="0">
                          <a:solidFill>
                            <a:schemeClr val="bg2"/>
                          </a:solidFill>
                          <a:effectLst/>
                        </a:rPr>
                        <a:t>Institut</a:t>
                      </a:r>
                      <a:endParaRPr lang="ca-ES" sz="20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785864"/>
                  </a:ext>
                </a:extLst>
              </a:tr>
              <a:tr h="395654"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chemeClr val="bg2"/>
                          </a:solidFill>
                          <a:effectLst/>
                        </a:rPr>
                        <a:t>Ciències Naturals</a:t>
                      </a:r>
                      <a:endParaRPr lang="ca-ES" sz="16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ca-ES" sz="2000">
                          <a:solidFill>
                            <a:schemeClr val="bg2"/>
                          </a:solidFill>
                          <a:effectLst/>
                        </a:rPr>
                        <a:t>Espai cràter </a:t>
                      </a:r>
                      <a:endParaRPr lang="ca-ES" sz="20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ca-ES" sz="2000" dirty="0">
                          <a:solidFill>
                            <a:schemeClr val="bg2"/>
                          </a:solidFill>
                          <a:effectLst/>
                        </a:rPr>
                        <a:t>Olot</a:t>
                      </a:r>
                      <a:endParaRPr lang="ca-ES" sz="20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196579"/>
                  </a:ext>
                </a:extLst>
              </a:tr>
              <a:tr h="404446"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chemeClr val="bg2"/>
                          </a:solidFill>
                          <a:effectLst/>
                        </a:rPr>
                        <a:t>Ciències Socials</a:t>
                      </a:r>
                      <a:endParaRPr lang="ca-ES" sz="16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ca-ES" sz="2000" dirty="0">
                          <a:solidFill>
                            <a:schemeClr val="bg2"/>
                          </a:solidFill>
                          <a:effectLst/>
                        </a:rPr>
                        <a:t>Visita i Taller</a:t>
                      </a:r>
                      <a:endParaRPr lang="ca-ES" sz="20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ca-ES" sz="2000" dirty="0">
                          <a:solidFill>
                            <a:schemeClr val="bg2"/>
                          </a:solidFill>
                          <a:effectLst/>
                        </a:rPr>
                        <a:t>Empúries</a:t>
                      </a:r>
                      <a:endParaRPr lang="ca-ES" sz="20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472800"/>
                  </a:ext>
                </a:extLst>
              </a:tr>
              <a:tr h="369277"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chemeClr val="bg2"/>
                          </a:solidFill>
                          <a:effectLst/>
                        </a:rPr>
                        <a:t>Educació Física</a:t>
                      </a:r>
                      <a:endParaRPr lang="ca-ES" sz="16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ca-ES" sz="2000" dirty="0">
                          <a:solidFill>
                            <a:schemeClr val="bg2"/>
                          </a:solidFill>
                          <a:effectLst/>
                        </a:rPr>
                        <a:t>Iniciació al Rugbi</a:t>
                      </a:r>
                      <a:endParaRPr lang="ca-ES" sz="20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ca-ES" sz="2000" dirty="0">
                          <a:solidFill>
                            <a:schemeClr val="bg2"/>
                          </a:solidFill>
                          <a:effectLst/>
                        </a:rPr>
                        <a:t>Institut</a:t>
                      </a:r>
                      <a:endParaRPr lang="ca-ES" sz="20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652261"/>
                  </a:ext>
                </a:extLst>
              </a:tr>
              <a:tr h="378069"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chemeClr val="bg2"/>
                          </a:solidFill>
                          <a:effectLst/>
                        </a:rPr>
                        <a:t>Música</a:t>
                      </a:r>
                      <a:endParaRPr lang="ca-ES" sz="16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ca-ES" sz="2000" dirty="0">
                          <a:solidFill>
                            <a:schemeClr val="bg2"/>
                          </a:solidFill>
                          <a:effectLst/>
                        </a:rPr>
                        <a:t>UAP’23</a:t>
                      </a:r>
                      <a:endParaRPr lang="ca-ES" sz="20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chemeClr val="bg2"/>
                          </a:solidFill>
                          <a:effectLst/>
                        </a:rPr>
                        <a:t>Teatre Municipal</a:t>
                      </a:r>
                      <a:endParaRPr lang="ca-ES" sz="16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915671"/>
                  </a:ext>
                </a:extLst>
              </a:tr>
              <a:tr h="358406"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chemeClr val="bg2"/>
                          </a:solidFill>
                          <a:effectLst/>
                        </a:rPr>
                        <a:t>Tutoria</a:t>
                      </a:r>
                      <a:endParaRPr lang="ca-ES" sz="16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ca-ES" sz="2000" dirty="0">
                          <a:solidFill>
                            <a:schemeClr val="bg2"/>
                          </a:solidFill>
                          <a:effectLst/>
                        </a:rPr>
                        <a:t>Sortida Inici de Curs</a:t>
                      </a:r>
                      <a:endParaRPr lang="ca-ES" sz="20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ca-ES" sz="2000" dirty="0">
                          <a:solidFill>
                            <a:schemeClr val="bg2"/>
                          </a:solidFill>
                          <a:effectLst/>
                        </a:rPr>
                        <a:t>Banyoles</a:t>
                      </a:r>
                      <a:endParaRPr lang="ca-ES" sz="20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673940"/>
                  </a:ext>
                </a:extLst>
              </a:tr>
              <a:tr h="302685"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chemeClr val="bg2"/>
                          </a:solidFill>
                          <a:effectLst/>
                        </a:rPr>
                        <a:t>Tutoria</a:t>
                      </a:r>
                      <a:endParaRPr lang="ca-ES" sz="16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ca-ES" sz="2000" dirty="0">
                          <a:solidFill>
                            <a:schemeClr val="bg2"/>
                          </a:solidFill>
                          <a:effectLst/>
                        </a:rPr>
                        <a:t>Sortida Final de Curs</a:t>
                      </a:r>
                      <a:endParaRPr lang="ca-ES" sz="20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ca-ES" sz="2000" dirty="0" err="1">
                          <a:solidFill>
                            <a:schemeClr val="bg2"/>
                          </a:solidFill>
                          <a:effectLst/>
                        </a:rPr>
                        <a:t>Aquadiver</a:t>
                      </a:r>
                      <a:endParaRPr lang="ca-ES" sz="20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131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51950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1"/>
          <p:cNvSpPr txBox="1">
            <a:spLocks noGrp="1"/>
          </p:cNvSpPr>
          <p:nvPr>
            <p:ph type="body" idx="1"/>
          </p:nvPr>
        </p:nvSpPr>
        <p:spPr>
          <a:xfrm>
            <a:off x="2175934" y="1200150"/>
            <a:ext cx="6790266" cy="4455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r>
              <a:rPr lang="ca-ES" sz="2000" b="0" i="0" u="none" strike="noStrike" cap="none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Previsió sortides que faran alguns alumnes:</a:t>
            </a:r>
            <a:endParaRPr sz="2000" b="0" i="0" u="none" strike="noStrike" cap="none" dirty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lang="ca-ES" sz="28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lang="ca-ES" sz="2800" dirty="0"/>
          </a:p>
          <a:p>
            <a:pPr marL="450850" indent="-342900">
              <a:spcBef>
                <a:spcPts val="0"/>
              </a:spcBef>
              <a:buClr>
                <a:srgbClr val="17375E"/>
              </a:buClr>
            </a:pPr>
            <a:r>
              <a:rPr lang="ca-ES" sz="2400" b="0" i="0" u="none" strike="noStrike" cap="none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Circular informativa amb preus de cada activitat</a:t>
            </a:r>
          </a:p>
          <a:p>
            <a:pPr marL="450850" indent="-342900">
              <a:spcBef>
                <a:spcPts val="0"/>
              </a:spcBef>
              <a:buClr>
                <a:srgbClr val="17375E"/>
              </a:buClr>
            </a:pPr>
            <a:r>
              <a:rPr lang="ca-ES" sz="2400" b="0" i="0" u="none" strike="noStrike" cap="none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Dos pagaments: un a començament de curs i altre a final de curs</a:t>
            </a:r>
            <a:endParaRPr sz="2400" b="0" i="0" u="none" strike="noStrike" cap="none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21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4000" dirty="0" err="1" smtClean="0">
                <a:solidFill>
                  <a:srgbClr val="17375E"/>
                </a:solidFill>
              </a:rPr>
              <a:t>Sortides</a:t>
            </a:r>
            <a:r>
              <a:rPr lang="en-US" sz="4000" dirty="0" smtClean="0">
                <a:solidFill>
                  <a:srgbClr val="17375E"/>
                </a:solidFill>
              </a:rPr>
              <a:t>, </a:t>
            </a:r>
            <a:r>
              <a:rPr lang="en-US" sz="4000" dirty="0" err="1" smtClean="0">
                <a:solidFill>
                  <a:srgbClr val="17375E"/>
                </a:solidFill>
              </a:rPr>
              <a:t>Tallers</a:t>
            </a:r>
            <a:r>
              <a:rPr lang="en-US" sz="4000" dirty="0" smtClean="0">
                <a:solidFill>
                  <a:srgbClr val="17375E"/>
                </a:solidFill>
              </a:rPr>
              <a:t> i </a:t>
            </a:r>
            <a:r>
              <a:rPr lang="en-US" sz="4000" dirty="0" err="1" smtClean="0">
                <a:solidFill>
                  <a:srgbClr val="17375E"/>
                </a:solidFill>
              </a:rPr>
              <a:t>Xerrades</a:t>
            </a:r>
            <a:endParaRPr sz="4000" dirty="0">
              <a:solidFill>
                <a:srgbClr val="17375E"/>
              </a:solidFill>
            </a:endParaRPr>
          </a:p>
        </p:txBody>
      </p:sp>
      <p:sp>
        <p:nvSpPr>
          <p:cNvPr id="372" name="Google Shape;372;p21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 de Centre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21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Característiques i curriculum 1r ESO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21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 /Calendari Assistència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21"/>
          <p:cNvSpPr/>
          <p:nvPr/>
        </p:nvSpPr>
        <p:spPr>
          <a:xfrm>
            <a:off x="323850" y="3872972"/>
            <a:ext cx="1728787" cy="70855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21"/>
          <p:cNvSpPr/>
          <p:nvPr/>
        </p:nvSpPr>
        <p:spPr>
          <a:xfrm>
            <a:off x="323850" y="4692653"/>
            <a:ext cx="1728787" cy="681034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7" name="Google Shape;37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u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774278"/>
              </p:ext>
            </p:extLst>
          </p:nvPr>
        </p:nvGraphicFramePr>
        <p:xfrm>
          <a:off x="2400300" y="1688041"/>
          <a:ext cx="6286500" cy="1844323"/>
        </p:xfrm>
        <a:graphic>
          <a:graphicData uri="http://schemas.openxmlformats.org/drawingml/2006/table">
            <a:tbl>
              <a:tblPr>
                <a:tableStyleId>{824DEE2A-C76A-4276-AC4E-3B3CF7B53833}</a:tableStyleId>
              </a:tblPr>
              <a:tblGrid>
                <a:gridCol w="1793631">
                  <a:extLst>
                    <a:ext uri="{9D8B030D-6E8A-4147-A177-3AD203B41FA5}">
                      <a16:colId xmlns:a16="http://schemas.microsoft.com/office/drawing/2014/main" val="3112792438"/>
                    </a:ext>
                  </a:extLst>
                </a:gridCol>
                <a:gridCol w="2690446">
                  <a:extLst>
                    <a:ext uri="{9D8B030D-6E8A-4147-A177-3AD203B41FA5}">
                      <a16:colId xmlns:a16="http://schemas.microsoft.com/office/drawing/2014/main" val="4014464978"/>
                    </a:ext>
                  </a:extLst>
                </a:gridCol>
                <a:gridCol w="1802423">
                  <a:extLst>
                    <a:ext uri="{9D8B030D-6E8A-4147-A177-3AD203B41FA5}">
                      <a16:colId xmlns:a16="http://schemas.microsoft.com/office/drawing/2014/main" val="3570251724"/>
                    </a:ext>
                  </a:extLst>
                </a:gridCol>
              </a:tblGrid>
              <a:tr h="422030"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ca-ES" sz="2000" b="1" dirty="0">
                          <a:solidFill>
                            <a:schemeClr val="bg2"/>
                          </a:solidFill>
                          <a:effectLst/>
                        </a:rPr>
                        <a:t>Àrea</a:t>
                      </a:r>
                      <a:endParaRPr lang="ca-ES" sz="2000" b="1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ca-ES" sz="2000" b="1" dirty="0">
                          <a:solidFill>
                            <a:schemeClr val="bg2"/>
                          </a:solidFill>
                          <a:effectLst/>
                        </a:rPr>
                        <a:t>Sortida / Activitat</a:t>
                      </a:r>
                      <a:endParaRPr lang="ca-ES" sz="2000" b="1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ca-ES" sz="2000" b="1" dirty="0">
                          <a:solidFill>
                            <a:schemeClr val="bg2"/>
                          </a:solidFill>
                          <a:effectLst/>
                        </a:rPr>
                        <a:t>Lloc</a:t>
                      </a:r>
                      <a:endParaRPr lang="ca-ES" sz="2000" b="1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237604"/>
                  </a:ext>
                </a:extLst>
              </a:tr>
              <a:tr h="553998"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ca-ES" sz="20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Anglès 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ca-ES" sz="200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Sortida teatre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ca-ES" sz="18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Auditori La Mercè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365967"/>
                  </a:ext>
                </a:extLst>
              </a:tr>
              <a:tr h="472641"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ca-ES" sz="20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Francès 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ca-ES" sz="2000" dirty="0" smtClean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Sortida teatre</a:t>
                      </a:r>
                      <a:endParaRPr lang="ca-ES" sz="20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ca-ES" sz="200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Girona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785864"/>
                  </a:ext>
                </a:extLst>
              </a:tr>
              <a:tr h="395654"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ca-ES" sz="20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Matemàtiques 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ca-ES" sz="20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Proves cangur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ca-ES" sz="20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Institut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196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345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>
            <a:spLocks noGrp="1"/>
          </p:cNvSpPr>
          <p:nvPr>
            <p:ph type="body" idx="1"/>
          </p:nvPr>
        </p:nvSpPr>
        <p:spPr>
          <a:xfrm>
            <a:off x="2175934" y="1200150"/>
            <a:ext cx="6790266" cy="4455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r>
              <a:rPr lang="en-US" sz="2800" b="1" i="0" u="none" strike="noStrike" cap="none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Tutors/</a:t>
            </a:r>
            <a:r>
              <a:rPr lang="en-US" sz="2800" b="1" i="0" u="none" strike="noStrike" cap="none" dirty="0" err="1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es</a:t>
            </a:r>
            <a:r>
              <a:rPr lang="en-US" sz="2800" b="1" i="0" u="none" strike="noStrike" cap="none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32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 dirty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r>
              <a:rPr lang="en-US" sz="2800" dirty="0">
                <a:solidFill>
                  <a:srgbClr val="17375E"/>
                </a:solidFill>
              </a:rPr>
              <a:t>1r ES0 A	</a:t>
            </a:r>
            <a:r>
              <a:rPr lang="en-US" sz="2800" dirty="0" smtClean="0">
                <a:solidFill>
                  <a:srgbClr val="17375E"/>
                </a:solidFill>
              </a:rPr>
              <a:t>Xavier Sans</a:t>
            </a:r>
            <a:endParaRPr sz="2800" dirty="0">
              <a:solidFill>
                <a:srgbClr val="17375E"/>
              </a:solidFill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r>
              <a:rPr lang="en-US" sz="2800" dirty="0">
                <a:solidFill>
                  <a:srgbClr val="17375E"/>
                </a:solidFill>
              </a:rPr>
              <a:t>1r ES0 B	</a:t>
            </a:r>
            <a:r>
              <a:rPr lang="en-US" sz="2800" dirty="0" smtClean="0">
                <a:solidFill>
                  <a:srgbClr val="17375E"/>
                </a:solidFill>
              </a:rPr>
              <a:t>Gemma </a:t>
            </a:r>
            <a:r>
              <a:rPr lang="en-US" sz="2800" dirty="0" err="1" smtClean="0">
                <a:solidFill>
                  <a:srgbClr val="17375E"/>
                </a:solidFill>
              </a:rPr>
              <a:t>Coll</a:t>
            </a:r>
            <a:endParaRPr sz="2800" dirty="0">
              <a:solidFill>
                <a:srgbClr val="17375E"/>
              </a:solidFill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r>
              <a:rPr lang="en-US" sz="2800" dirty="0">
                <a:solidFill>
                  <a:srgbClr val="17375E"/>
                </a:solidFill>
              </a:rPr>
              <a:t>1r ES0 C	</a:t>
            </a:r>
            <a:r>
              <a:rPr lang="en-US" sz="2800" dirty="0" smtClean="0">
                <a:solidFill>
                  <a:srgbClr val="17375E"/>
                </a:solidFill>
              </a:rPr>
              <a:t>Sussi Abel</a:t>
            </a:r>
            <a:endParaRPr sz="2800" dirty="0">
              <a:solidFill>
                <a:srgbClr val="17375E"/>
              </a:solidFill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r>
              <a:rPr lang="en-US" sz="2800" dirty="0">
                <a:solidFill>
                  <a:srgbClr val="17375E"/>
                </a:solidFill>
              </a:rPr>
              <a:t>1r ES0 D	</a:t>
            </a:r>
            <a:r>
              <a:rPr lang="en-US" sz="2800" dirty="0" err="1" smtClean="0">
                <a:solidFill>
                  <a:srgbClr val="17375E"/>
                </a:solidFill>
              </a:rPr>
              <a:t>Imma</a:t>
            </a:r>
            <a:r>
              <a:rPr lang="en-US" sz="2800" dirty="0" smtClean="0">
                <a:solidFill>
                  <a:srgbClr val="17375E"/>
                </a:solidFill>
              </a:rPr>
              <a:t> </a:t>
            </a:r>
            <a:r>
              <a:rPr lang="en-US" sz="2800" dirty="0" err="1" smtClean="0">
                <a:solidFill>
                  <a:srgbClr val="17375E"/>
                </a:solidFill>
              </a:rPr>
              <a:t>Soler</a:t>
            </a:r>
            <a:endParaRPr sz="2800" dirty="0">
              <a:solidFill>
                <a:srgbClr val="17375E"/>
              </a:solidFill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r>
              <a:rPr lang="en-US" sz="2800" dirty="0">
                <a:solidFill>
                  <a:srgbClr val="17375E"/>
                </a:solidFill>
              </a:rPr>
              <a:t>1r ESO E	</a:t>
            </a:r>
            <a:r>
              <a:rPr lang="en-US" sz="2800" dirty="0" smtClean="0">
                <a:solidFill>
                  <a:srgbClr val="17375E"/>
                </a:solidFill>
              </a:rPr>
              <a:t>Marta </a:t>
            </a:r>
            <a:r>
              <a:rPr lang="en-US" sz="2800" dirty="0" err="1" smtClean="0">
                <a:solidFill>
                  <a:srgbClr val="17375E"/>
                </a:solidFill>
              </a:rPr>
              <a:t>Fàbrega</a:t>
            </a:r>
            <a:endParaRPr sz="2800" dirty="0">
              <a:solidFill>
                <a:srgbClr val="17375E"/>
              </a:solidFill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dirty="0">
              <a:solidFill>
                <a:srgbClr val="17375E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7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4000">
                <a:solidFill>
                  <a:srgbClr val="17375E"/>
                </a:solidFill>
              </a:rPr>
              <a:t>Presentació dels Tutors/es</a:t>
            </a:r>
            <a:endParaRPr sz="4000">
              <a:solidFill>
                <a:srgbClr val="17375E"/>
              </a:solidFill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Centre</a:t>
            </a:r>
          </a:p>
        </p:txBody>
      </p:sp>
      <p:sp>
        <p:nvSpPr>
          <p:cNvPr id="326" name="Google Shape;326;p17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Característiques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i curriculum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1r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d’ESO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323850" y="3872972"/>
            <a:ext cx="1728787" cy="75178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, 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323850" y="4692652"/>
            <a:ext cx="1728787" cy="732201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r>
              <a:rPr lang="en-US" sz="1800" b="1" i="0" u="none" strike="noStrike" cap="none" dirty="0" err="1" smtClean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ut</a:t>
            </a:r>
            <a:endParaRPr sz="1400" b="1" i="0" u="none" strike="noStrike" cap="none" dirty="0">
              <a:solidFill>
                <a:srgbClr val="FFCCCC"/>
              </a:solidFill>
              <a:sym typeface="Arial"/>
            </a:endParaRPr>
          </a:p>
        </p:txBody>
      </p:sp>
      <p:pic>
        <p:nvPicPr>
          <p:cNvPr id="329" name="Google Shape;3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940c4382f2_1_0"/>
          <p:cNvSpPr txBox="1">
            <a:spLocks noGrp="1"/>
          </p:cNvSpPr>
          <p:nvPr>
            <p:ph type="body" idx="1"/>
          </p:nvPr>
        </p:nvSpPr>
        <p:spPr>
          <a:xfrm>
            <a:off x="2175934" y="1200150"/>
            <a:ext cx="6790200" cy="44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57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400"/>
              <a:buNone/>
            </a:pPr>
            <a:r>
              <a:rPr lang="en-US" sz="2800" dirty="0">
                <a:solidFill>
                  <a:srgbClr val="17375E"/>
                </a:solidFill>
              </a:rPr>
              <a:t>	</a:t>
            </a:r>
            <a:endParaRPr dirty="0" smtClean="0"/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r>
              <a:rPr lang="ca-ES" sz="2800" dirty="0" smtClean="0">
                <a:solidFill>
                  <a:schemeClr val="bg2"/>
                </a:solidFill>
              </a:rPr>
              <a:t>Consells per un bon rendiment i adaptació de l’alumne al centre:</a:t>
            </a:r>
          </a:p>
          <a:p>
            <a:pPr lvl="1">
              <a:buChar char="-"/>
            </a:pPr>
            <a:r>
              <a:rPr lang="ca-ES" sz="2400" dirty="0" smtClean="0">
                <a:solidFill>
                  <a:schemeClr val="bg2"/>
                </a:solidFill>
              </a:rPr>
              <a:t>llegir les informacions de la guia de l’alumne conjuntament</a:t>
            </a:r>
          </a:p>
          <a:p>
            <a:pPr lvl="1">
              <a:spcBef>
                <a:spcPts val="0"/>
              </a:spcBef>
              <a:buChar char="-"/>
            </a:pPr>
            <a:r>
              <a:rPr lang="ca-ES" sz="2400" dirty="0" smtClean="0">
                <a:solidFill>
                  <a:schemeClr val="bg2"/>
                </a:solidFill>
              </a:rPr>
              <a:t>horaris de descans, aparells electrònics</a:t>
            </a:r>
          </a:p>
          <a:p>
            <a:pPr lvl="1">
              <a:spcBef>
                <a:spcPts val="0"/>
              </a:spcBef>
              <a:buChar char="-"/>
            </a:pPr>
            <a:r>
              <a:rPr lang="ca-ES" sz="2400" dirty="0" smtClean="0">
                <a:solidFill>
                  <a:schemeClr val="bg2"/>
                </a:solidFill>
              </a:rPr>
              <a:t>alimentació</a:t>
            </a:r>
          </a:p>
          <a:p>
            <a:pPr lvl="1">
              <a:spcBef>
                <a:spcPts val="0"/>
              </a:spcBef>
              <a:buChar char="-"/>
            </a:pPr>
            <a:r>
              <a:rPr lang="ca-ES" sz="2400" dirty="0" smtClean="0">
                <a:solidFill>
                  <a:schemeClr val="bg2"/>
                </a:solidFill>
              </a:rPr>
              <a:t>ús del mòbil fora del centre</a:t>
            </a:r>
          </a:p>
          <a:p>
            <a:pPr lvl="1">
              <a:spcBef>
                <a:spcPts val="0"/>
              </a:spcBef>
              <a:buChar char="-"/>
            </a:pPr>
            <a:r>
              <a:rPr lang="ca-ES" sz="2400" dirty="0" smtClean="0">
                <a:solidFill>
                  <a:schemeClr val="bg2"/>
                </a:solidFill>
              </a:rPr>
              <a:t>hores d’estudi i deures</a:t>
            </a:r>
          </a:p>
          <a:p>
            <a:pPr lvl="1">
              <a:spcBef>
                <a:spcPts val="0"/>
              </a:spcBef>
              <a:buChar char="-"/>
            </a:pPr>
            <a:r>
              <a:rPr lang="ca-ES" sz="2400" dirty="0" smtClean="0">
                <a:solidFill>
                  <a:schemeClr val="bg2"/>
                </a:solidFill>
              </a:rPr>
              <a:t>importància de les notes de 1r a 3r ESO</a:t>
            </a: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400" b="0" i="0" u="none" strike="noStrike" cap="none" dirty="0">
              <a:solidFill>
                <a:srgbClr val="FF0000"/>
              </a:solidFill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dirty="0">
              <a:solidFill>
                <a:srgbClr val="17375E"/>
              </a:solidFill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g940c4382f2_1_0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700" cy="8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4000">
                <a:solidFill>
                  <a:srgbClr val="17375E"/>
                </a:solidFill>
              </a:rPr>
              <a:t>Aspectes molt importants</a:t>
            </a:r>
            <a:endParaRPr sz="4000">
              <a:solidFill>
                <a:srgbClr val="17375E"/>
              </a:solidFill>
            </a:endParaRPr>
          </a:p>
        </p:txBody>
      </p:sp>
      <p:sp>
        <p:nvSpPr>
          <p:cNvPr id="384" name="Google Shape;384;g940c4382f2_1_0"/>
          <p:cNvSpPr/>
          <p:nvPr/>
        </p:nvSpPr>
        <p:spPr>
          <a:xfrm>
            <a:off x="323850" y="1329267"/>
            <a:ext cx="1728900" cy="7176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 de Centre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g940c4382f2_1_0"/>
          <p:cNvSpPr/>
          <p:nvPr/>
        </p:nvSpPr>
        <p:spPr>
          <a:xfrm>
            <a:off x="307975" y="2148948"/>
            <a:ext cx="1728900" cy="7176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Característiques i curriculum 1r ESO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g940c4382f2_1_0"/>
          <p:cNvSpPr/>
          <p:nvPr/>
        </p:nvSpPr>
        <p:spPr>
          <a:xfrm>
            <a:off x="323850" y="3010960"/>
            <a:ext cx="1728900" cy="7176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 /Calendari Assistència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g940c4382f2_1_0"/>
          <p:cNvSpPr/>
          <p:nvPr/>
        </p:nvSpPr>
        <p:spPr>
          <a:xfrm>
            <a:off x="323850" y="3872972"/>
            <a:ext cx="1728900" cy="7086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g940c4382f2_1_0"/>
          <p:cNvSpPr/>
          <p:nvPr/>
        </p:nvSpPr>
        <p:spPr>
          <a:xfrm>
            <a:off x="323850" y="4692653"/>
            <a:ext cx="1728900" cy="6810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 dels Tutors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9" name="Google Shape;389;g940c4382f2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3"/>
          <p:cNvSpPr txBox="1"/>
          <p:nvPr/>
        </p:nvSpPr>
        <p:spPr>
          <a:xfrm>
            <a:off x="1185333" y="3573462"/>
            <a:ext cx="6993467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Moltes gràcies per la seva assistència </a:t>
            </a:r>
            <a:endParaRPr sz="1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5" name="Google Shape;42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1062" y="1484312"/>
            <a:ext cx="4829175" cy="1695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4292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>
            <a:spLocks noGrp="1"/>
          </p:cNvSpPr>
          <p:nvPr>
            <p:ph type="body" idx="1"/>
          </p:nvPr>
        </p:nvSpPr>
        <p:spPr>
          <a:xfrm>
            <a:off x="2175934" y="1200150"/>
            <a:ext cx="6790266" cy="4455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dirty="0">
              <a:solidFill>
                <a:srgbClr val="17375E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7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4000" dirty="0" err="1" smtClean="0">
                <a:solidFill>
                  <a:srgbClr val="17375E"/>
                </a:solidFill>
              </a:rPr>
              <a:t>Projectes</a:t>
            </a:r>
            <a:r>
              <a:rPr lang="en-US" sz="4000" dirty="0" smtClean="0">
                <a:solidFill>
                  <a:srgbClr val="17375E"/>
                </a:solidFill>
              </a:rPr>
              <a:t> del Centre</a:t>
            </a:r>
            <a:endParaRPr sz="4000" dirty="0">
              <a:solidFill>
                <a:srgbClr val="17375E"/>
              </a:solidFill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Centre</a:t>
            </a:r>
          </a:p>
        </p:txBody>
      </p:sp>
      <p:sp>
        <p:nvSpPr>
          <p:cNvPr id="326" name="Google Shape;326;p17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Característiques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i curriculum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1r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d’ESO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323850" y="3872972"/>
            <a:ext cx="1728787" cy="75178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, 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323850" y="4769218"/>
            <a:ext cx="1728787" cy="78752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r>
              <a:rPr lang="en-US" sz="1800" b="1" i="0" u="none" strike="noStrike" cap="none" dirty="0" err="1" smtClean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ut</a:t>
            </a:r>
            <a:endParaRPr sz="1400" b="1" i="0" u="none" strike="noStrike" cap="none" dirty="0">
              <a:solidFill>
                <a:srgbClr val="FFCCCC"/>
              </a:solidFill>
              <a:sym typeface="Arial"/>
            </a:endParaRPr>
          </a:p>
        </p:txBody>
      </p:sp>
      <p:pic>
        <p:nvPicPr>
          <p:cNvPr id="329" name="Google Shape;3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6000" y="833418"/>
            <a:ext cx="660717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95275" algn="just">
              <a:buClr>
                <a:srgbClr val="17375E"/>
              </a:buClr>
              <a:buSzPts val="2200"/>
              <a:buFont typeface="Arial"/>
              <a:buAutoNum type="arabicPeriod"/>
            </a:pPr>
            <a:endParaRPr lang="en-US" sz="2200" dirty="0" smtClean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lvl="1" algn="just">
              <a:buClr>
                <a:srgbClr val="17375E"/>
              </a:buClr>
              <a:buSzPts val="2200"/>
            </a:pPr>
            <a:endParaRPr lang="en-US" sz="2200" dirty="0" smtClean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95275" algn="just">
              <a:buClr>
                <a:srgbClr val="17375E"/>
              </a:buClr>
              <a:buSzPts val="2200"/>
              <a:buFont typeface="Arial"/>
              <a:buAutoNum type="arabicPeriod"/>
            </a:pPr>
            <a:endParaRPr lang="en-US" sz="2200" dirty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95275" algn="just">
              <a:buClr>
                <a:srgbClr val="17375E"/>
              </a:buClr>
              <a:buSzPts val="2200"/>
              <a:buFont typeface="Arial"/>
              <a:buAutoNum type="arabicPeriod"/>
            </a:pPr>
            <a:r>
              <a:rPr lang="en-US" sz="2800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Carta </a:t>
            </a:r>
            <a:r>
              <a:rPr lang="en-US" sz="2800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en-US" sz="2800" dirty="0" err="1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compromís</a:t>
            </a:r>
            <a:r>
              <a:rPr lang="en-US" sz="2800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educatiu</a:t>
            </a:r>
            <a:endParaRPr lang="en-US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95275" algn="just">
              <a:spcBef>
                <a:spcPts val="440"/>
              </a:spcBef>
              <a:buClr>
                <a:srgbClr val="17375E"/>
              </a:buClr>
              <a:buSzPts val="2200"/>
              <a:buFont typeface="Arial"/>
              <a:buAutoNum type="arabicPeriod"/>
            </a:pPr>
            <a:r>
              <a:rPr lang="en-US" sz="2800" dirty="0" err="1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Projecte</a:t>
            </a:r>
            <a:r>
              <a:rPr lang="en-US" sz="2800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800" dirty="0" err="1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qualitat</a:t>
            </a:r>
            <a:r>
              <a:rPr lang="en-US" sz="2800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en-US" sz="2800" dirty="0" err="1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millora</a:t>
            </a:r>
            <a:r>
              <a:rPr lang="en-US" sz="2800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contínua</a:t>
            </a:r>
            <a:endParaRPr lang="en-US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95275" algn="just">
              <a:spcBef>
                <a:spcPts val="440"/>
              </a:spcBef>
              <a:buClr>
                <a:srgbClr val="17375E"/>
              </a:buClr>
              <a:buSzPts val="2200"/>
              <a:buFont typeface="Arial"/>
              <a:buAutoNum type="arabicPeriod"/>
            </a:pPr>
            <a:r>
              <a:rPr lang="en-US" sz="2800" dirty="0" err="1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Pla</a:t>
            </a:r>
            <a:r>
              <a:rPr lang="en-US" sz="2800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d’acció</a:t>
            </a:r>
            <a:r>
              <a:rPr lang="en-US" sz="2800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tutorial </a:t>
            </a:r>
            <a:endParaRPr lang="en-US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95275" algn="just">
              <a:spcBef>
                <a:spcPts val="440"/>
              </a:spcBef>
              <a:buClr>
                <a:srgbClr val="17375E"/>
              </a:buClr>
              <a:buSzPts val="2200"/>
              <a:buFont typeface="Arial"/>
              <a:buAutoNum type="arabicPeriod"/>
            </a:pPr>
            <a:r>
              <a:rPr lang="en-US" sz="2800" dirty="0" err="1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Projecte</a:t>
            </a:r>
            <a:r>
              <a:rPr lang="en-US" sz="2800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800" dirty="0" err="1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mediació</a:t>
            </a:r>
            <a:r>
              <a:rPr lang="en-US" sz="2800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sz="2800" dirty="0" err="1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centre</a:t>
            </a:r>
            <a:endParaRPr lang="en-US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3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02401" y="4394199"/>
            <a:ext cx="2463799" cy="1295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4482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>
            <a:spLocks noGrp="1"/>
          </p:cNvSpPr>
          <p:nvPr>
            <p:ph type="body" idx="1"/>
          </p:nvPr>
        </p:nvSpPr>
        <p:spPr>
          <a:xfrm>
            <a:off x="2175934" y="1200150"/>
            <a:ext cx="6790266" cy="4455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dirty="0">
              <a:solidFill>
                <a:srgbClr val="17375E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7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4000" dirty="0" err="1" smtClean="0">
                <a:solidFill>
                  <a:srgbClr val="17375E"/>
                </a:solidFill>
              </a:rPr>
              <a:t>Projectes</a:t>
            </a:r>
            <a:r>
              <a:rPr lang="en-US" sz="4000" dirty="0" smtClean="0">
                <a:solidFill>
                  <a:srgbClr val="17375E"/>
                </a:solidFill>
              </a:rPr>
              <a:t> del Centre</a:t>
            </a:r>
            <a:endParaRPr sz="4000" dirty="0">
              <a:solidFill>
                <a:srgbClr val="17375E"/>
              </a:solidFill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Centre</a:t>
            </a:r>
          </a:p>
        </p:txBody>
      </p:sp>
      <p:sp>
        <p:nvSpPr>
          <p:cNvPr id="326" name="Google Shape;326;p17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Característiques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i curriculum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1r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d’ESO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323850" y="3872972"/>
            <a:ext cx="1728787" cy="75178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, 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323850" y="4769218"/>
            <a:ext cx="1728787" cy="78752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r>
              <a:rPr lang="en-US" sz="1800" b="1" i="0" u="none" strike="noStrike" cap="none" dirty="0" err="1" smtClean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ut</a:t>
            </a:r>
            <a:endParaRPr sz="1400" b="1" i="0" u="none" strike="noStrike" cap="none" dirty="0">
              <a:solidFill>
                <a:srgbClr val="FFCCCC"/>
              </a:solidFill>
              <a:sym typeface="Arial"/>
            </a:endParaRPr>
          </a:p>
        </p:txBody>
      </p:sp>
      <p:pic>
        <p:nvPicPr>
          <p:cNvPr id="329" name="Google Shape;3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359026" y="835170"/>
            <a:ext cx="6607174" cy="4113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95275" algn="just">
              <a:spcBef>
                <a:spcPts val="440"/>
              </a:spcBef>
              <a:buClr>
                <a:srgbClr val="17375E"/>
              </a:buClr>
              <a:buSzPts val="2200"/>
              <a:buFont typeface="Arial"/>
              <a:buAutoNum type="arabicPeriod"/>
            </a:pPr>
            <a:endParaRPr lang="en-US" sz="2200" dirty="0" smtClean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r>
              <a:rPr lang="en-US" sz="2400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400" dirty="0" err="1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Pla</a:t>
            </a:r>
            <a:r>
              <a:rPr lang="en-US" sz="2400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en-US" sz="2400" dirty="0" err="1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llengües</a:t>
            </a:r>
            <a:r>
              <a:rPr lang="en-US" sz="2400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400" dirty="0" err="1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Possibilitat</a:t>
            </a:r>
            <a:r>
              <a:rPr lang="en-US" sz="2400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dirty="0" err="1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realització</a:t>
            </a:r>
            <a:r>
              <a:rPr lang="en-US" sz="2400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de les proves Cambridge i DELF. </a:t>
            </a:r>
            <a:endParaRPr lang="en-US" sz="2400" dirty="0" smtClean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r>
              <a:rPr lang="en-US" sz="2400" dirty="0" err="1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Francès</a:t>
            </a:r>
            <a:r>
              <a:rPr lang="en-US" sz="2400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2400" dirty="0" err="1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Anglès</a:t>
            </a:r>
            <a:r>
              <a:rPr lang="en-US" sz="2400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com a </a:t>
            </a:r>
            <a:r>
              <a:rPr lang="en-US" sz="2400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1a i 2a </a:t>
            </a:r>
            <a:r>
              <a:rPr lang="en-US" sz="2400" dirty="0" err="1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llengua</a:t>
            </a:r>
            <a:endParaRPr lang="en-US" sz="2400" dirty="0" smtClean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90575" lvl="3" indent="-342900" algn="just">
              <a:spcBef>
                <a:spcPts val="440"/>
              </a:spcBef>
              <a:buClr>
                <a:srgbClr val="17375E"/>
              </a:buClr>
              <a:buSzPts val="2200"/>
              <a:buFont typeface="Courier New" panose="02070309020205020404" pitchFamily="49" charset="0"/>
              <a:buChar char="o"/>
            </a:pPr>
            <a:r>
              <a:rPr lang="en-US" sz="2400" dirty="0" err="1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Exàmens</a:t>
            </a:r>
            <a:r>
              <a:rPr lang="en-US" sz="2400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dirty="0" err="1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francès</a:t>
            </a:r>
            <a:r>
              <a:rPr lang="en-US" sz="2400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: finals </a:t>
            </a:r>
            <a:r>
              <a:rPr lang="en-US" sz="2400" dirty="0" err="1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d’abril</a:t>
            </a:r>
            <a:endParaRPr lang="en-US" sz="2400" dirty="0" smtClean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90575" lvl="3" indent="-342900" algn="just">
              <a:spcBef>
                <a:spcPts val="440"/>
              </a:spcBef>
              <a:buClr>
                <a:srgbClr val="17375E"/>
              </a:buClr>
              <a:buSzPts val="2200"/>
              <a:buFont typeface="Courier New" panose="02070309020205020404" pitchFamily="49" charset="0"/>
              <a:buChar char="o"/>
            </a:pPr>
            <a:r>
              <a:rPr lang="en-US" sz="2400" dirty="0" err="1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Exàmens</a:t>
            </a:r>
            <a:r>
              <a:rPr lang="en-US" sz="2400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d’anglès</a:t>
            </a:r>
            <a:r>
              <a:rPr lang="en-US" sz="2400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: finals de </a:t>
            </a:r>
            <a:r>
              <a:rPr lang="en-US" sz="2400" dirty="0" err="1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maig</a:t>
            </a:r>
            <a:endParaRPr lang="en-US" sz="2400" dirty="0" smtClean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lvl="3" algn="just">
              <a:spcBef>
                <a:spcPts val="440"/>
              </a:spcBef>
              <a:buClr>
                <a:srgbClr val="17375E"/>
              </a:buClr>
              <a:buSzPts val="2200"/>
            </a:pPr>
            <a:r>
              <a:rPr lang="en-US" sz="2400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400" dirty="0" err="1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Intercanvis</a:t>
            </a:r>
            <a:r>
              <a:rPr lang="en-US" sz="2400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en-US" sz="2400" dirty="0" err="1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estades</a:t>
            </a:r>
            <a:r>
              <a:rPr lang="en-US" sz="2400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lingüístiques</a:t>
            </a:r>
            <a:r>
              <a:rPr lang="en-US" sz="2400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24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r>
              <a:rPr lang="en-US" sz="2400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lang="en-US" sz="2400" dirty="0" err="1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PuntEdu</a:t>
            </a:r>
            <a:r>
              <a:rPr lang="en-US" sz="2400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projecte</a:t>
            </a:r>
            <a:r>
              <a:rPr lang="en-US" sz="2400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dirty="0" err="1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biblioteca</a:t>
            </a:r>
            <a:r>
              <a:rPr lang="en-US" sz="2400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escolar (</a:t>
            </a:r>
            <a:r>
              <a:rPr lang="en-US" sz="2400" dirty="0" err="1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Pla</a:t>
            </a:r>
            <a:r>
              <a:rPr lang="en-US" sz="2400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dirty="0" err="1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lectura</a:t>
            </a:r>
            <a:r>
              <a:rPr lang="en-US" sz="2400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r>
              <a:rPr lang="en-US" sz="2400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en-US" sz="2400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400" dirty="0" err="1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Pla</a:t>
            </a:r>
            <a:r>
              <a:rPr lang="en-US" sz="2400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TAC</a:t>
            </a: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83;g940c4382f2_0_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5291" y="4308231"/>
            <a:ext cx="2470639" cy="13656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1904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>
            <a:spLocks noGrp="1"/>
          </p:cNvSpPr>
          <p:nvPr>
            <p:ph type="body" idx="1"/>
          </p:nvPr>
        </p:nvSpPr>
        <p:spPr>
          <a:xfrm>
            <a:off x="2175934" y="1200150"/>
            <a:ext cx="6790266" cy="4455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dirty="0">
              <a:solidFill>
                <a:srgbClr val="17375E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7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4000" dirty="0" err="1" smtClean="0">
                <a:solidFill>
                  <a:srgbClr val="17375E"/>
                </a:solidFill>
              </a:rPr>
              <a:t>Projectes</a:t>
            </a:r>
            <a:r>
              <a:rPr lang="en-US" sz="4000" dirty="0" smtClean="0">
                <a:solidFill>
                  <a:srgbClr val="17375E"/>
                </a:solidFill>
              </a:rPr>
              <a:t> del Centre</a:t>
            </a:r>
            <a:endParaRPr sz="4000" dirty="0">
              <a:solidFill>
                <a:srgbClr val="17375E"/>
              </a:solidFill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Centre</a:t>
            </a:r>
          </a:p>
        </p:txBody>
      </p:sp>
      <p:sp>
        <p:nvSpPr>
          <p:cNvPr id="326" name="Google Shape;326;p17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Característiques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i curriculum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1r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d’ESO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323850" y="3872972"/>
            <a:ext cx="1728787" cy="75178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, 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323850" y="4769218"/>
            <a:ext cx="1728787" cy="78752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r>
              <a:rPr lang="en-US" sz="1800" b="1" i="0" u="none" strike="noStrike" cap="none" dirty="0" err="1" smtClean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ut</a:t>
            </a:r>
            <a:endParaRPr sz="1400" b="1" i="0" u="none" strike="noStrike" cap="none" dirty="0">
              <a:solidFill>
                <a:srgbClr val="FFCCCC"/>
              </a:solidFill>
              <a:sym typeface="Arial"/>
            </a:endParaRPr>
          </a:p>
        </p:txBody>
      </p:sp>
      <p:pic>
        <p:nvPicPr>
          <p:cNvPr id="329" name="Google Shape;3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6000" y="833418"/>
            <a:ext cx="6607174" cy="3842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r>
              <a:rPr lang="en-US" sz="2600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8. </a:t>
            </a:r>
            <a:r>
              <a:rPr lang="en-US" sz="2600" dirty="0" err="1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Pla</a:t>
            </a:r>
            <a:r>
              <a:rPr lang="en-US" sz="2600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d’escriptura</a:t>
            </a:r>
            <a:r>
              <a:rPr lang="en-US" sz="2600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n-US"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95300" lvl="0" indent="-342900">
              <a:lnSpc>
                <a:spcPct val="115000"/>
              </a:lnSpc>
              <a:buSzPts val="2400"/>
              <a:buFont typeface="Arial"/>
              <a:buChar char="•"/>
            </a:pPr>
            <a:r>
              <a:rPr lang="en-US" sz="2000" dirty="0">
                <a:solidFill>
                  <a:srgbClr val="17375E"/>
                </a:solidFill>
              </a:rPr>
              <a:t>1r </a:t>
            </a:r>
            <a:r>
              <a:rPr lang="en-US" sz="2000" dirty="0" err="1">
                <a:solidFill>
                  <a:srgbClr val="17375E"/>
                </a:solidFill>
              </a:rPr>
              <a:t>d’ESO</a:t>
            </a:r>
            <a:r>
              <a:rPr lang="en-US" sz="2000" dirty="0">
                <a:solidFill>
                  <a:srgbClr val="17375E"/>
                </a:solidFill>
              </a:rPr>
              <a:t>: Text </a:t>
            </a:r>
            <a:r>
              <a:rPr lang="en-US" sz="2000" dirty="0" err="1">
                <a:solidFill>
                  <a:srgbClr val="17375E"/>
                </a:solidFill>
              </a:rPr>
              <a:t>descriptiu</a:t>
            </a:r>
            <a:r>
              <a:rPr lang="en-US" sz="2000" dirty="0">
                <a:solidFill>
                  <a:srgbClr val="17375E"/>
                </a:solidFill>
              </a:rPr>
              <a:t> (</a:t>
            </a:r>
            <a:r>
              <a:rPr lang="en-US" sz="2000" dirty="0" err="1">
                <a:solidFill>
                  <a:srgbClr val="17375E"/>
                </a:solidFill>
              </a:rPr>
              <a:t>ciències</a:t>
            </a:r>
            <a:r>
              <a:rPr lang="en-US" sz="2000" dirty="0">
                <a:solidFill>
                  <a:srgbClr val="17375E"/>
                </a:solidFill>
              </a:rPr>
              <a:t> socials i </a:t>
            </a:r>
            <a:r>
              <a:rPr lang="en-US" sz="2000" dirty="0" err="1">
                <a:solidFill>
                  <a:srgbClr val="17375E"/>
                </a:solidFill>
              </a:rPr>
              <a:t>música</a:t>
            </a:r>
            <a:r>
              <a:rPr lang="en-US" sz="2000" dirty="0">
                <a:solidFill>
                  <a:srgbClr val="17375E"/>
                </a:solidFill>
              </a:rPr>
              <a:t>)</a:t>
            </a:r>
            <a:endParaRPr lang="en-US" sz="2000" dirty="0"/>
          </a:p>
          <a:p>
            <a:pPr marL="495300" lvl="0" indent="-342900">
              <a:lnSpc>
                <a:spcPct val="115000"/>
              </a:lnSpc>
              <a:buSzPts val="2400"/>
              <a:buFont typeface="Arial"/>
              <a:buChar char="•"/>
            </a:pPr>
            <a:r>
              <a:rPr lang="en-US" sz="2000" dirty="0">
                <a:solidFill>
                  <a:srgbClr val="17375E"/>
                </a:solidFill>
              </a:rPr>
              <a:t>2n </a:t>
            </a:r>
            <a:r>
              <a:rPr lang="en-US" sz="2000" dirty="0" err="1">
                <a:solidFill>
                  <a:srgbClr val="17375E"/>
                </a:solidFill>
              </a:rPr>
              <a:t>d’ESO</a:t>
            </a:r>
            <a:r>
              <a:rPr lang="en-US" sz="2000" dirty="0">
                <a:solidFill>
                  <a:srgbClr val="17375E"/>
                </a:solidFill>
              </a:rPr>
              <a:t>: Text </a:t>
            </a:r>
            <a:r>
              <a:rPr lang="en-US" sz="2000" dirty="0" err="1">
                <a:solidFill>
                  <a:srgbClr val="17375E"/>
                </a:solidFill>
              </a:rPr>
              <a:t>argumentatiu</a:t>
            </a:r>
            <a:r>
              <a:rPr lang="en-US" sz="2000" dirty="0">
                <a:solidFill>
                  <a:srgbClr val="17375E"/>
                </a:solidFill>
              </a:rPr>
              <a:t> (</a:t>
            </a:r>
            <a:r>
              <a:rPr lang="en-US" sz="2000" dirty="0" err="1">
                <a:solidFill>
                  <a:srgbClr val="17375E"/>
                </a:solidFill>
              </a:rPr>
              <a:t>matemàtiques</a:t>
            </a:r>
            <a:r>
              <a:rPr lang="en-US" sz="2000" dirty="0">
                <a:solidFill>
                  <a:srgbClr val="17375E"/>
                </a:solidFill>
              </a:rPr>
              <a:t>) i Text </a:t>
            </a:r>
            <a:r>
              <a:rPr lang="en-US" sz="2000" dirty="0" err="1">
                <a:solidFill>
                  <a:srgbClr val="17375E"/>
                </a:solidFill>
              </a:rPr>
              <a:t>narratiu</a:t>
            </a:r>
            <a:r>
              <a:rPr lang="en-US" sz="2000" dirty="0">
                <a:solidFill>
                  <a:srgbClr val="17375E"/>
                </a:solidFill>
              </a:rPr>
              <a:t> (</a:t>
            </a:r>
            <a:r>
              <a:rPr lang="en-US" sz="2000" dirty="0" err="1">
                <a:solidFill>
                  <a:srgbClr val="17375E"/>
                </a:solidFill>
              </a:rPr>
              <a:t>ViP</a:t>
            </a:r>
            <a:r>
              <a:rPr lang="en-US" sz="2000" dirty="0">
                <a:solidFill>
                  <a:srgbClr val="17375E"/>
                </a:solidFill>
              </a:rPr>
              <a:t> i </a:t>
            </a:r>
            <a:r>
              <a:rPr lang="en-US" sz="2000" dirty="0" err="1">
                <a:solidFill>
                  <a:srgbClr val="17375E"/>
                </a:solidFill>
              </a:rPr>
              <a:t>llengües</a:t>
            </a:r>
            <a:r>
              <a:rPr lang="en-US" sz="2000" dirty="0">
                <a:solidFill>
                  <a:srgbClr val="17375E"/>
                </a:solidFill>
              </a:rPr>
              <a:t> </a:t>
            </a:r>
            <a:r>
              <a:rPr lang="en-US" sz="2000" dirty="0" err="1">
                <a:solidFill>
                  <a:srgbClr val="17375E"/>
                </a:solidFill>
              </a:rPr>
              <a:t>estrangeres</a:t>
            </a:r>
            <a:r>
              <a:rPr lang="en-US" sz="2000" dirty="0">
                <a:solidFill>
                  <a:srgbClr val="17375E"/>
                </a:solidFill>
              </a:rPr>
              <a:t>)</a:t>
            </a:r>
            <a:endParaRPr lang="en-US" sz="2000" dirty="0"/>
          </a:p>
          <a:p>
            <a:pPr marL="495300" lvl="0" indent="-342900">
              <a:lnSpc>
                <a:spcPct val="115000"/>
              </a:lnSpc>
              <a:buSzPts val="2400"/>
              <a:buFont typeface="Arial"/>
              <a:buChar char="•"/>
            </a:pPr>
            <a:r>
              <a:rPr lang="en-US" sz="2000" dirty="0">
                <a:solidFill>
                  <a:srgbClr val="17375E"/>
                </a:solidFill>
              </a:rPr>
              <a:t>3r </a:t>
            </a:r>
            <a:r>
              <a:rPr lang="en-US" sz="2000" dirty="0" err="1">
                <a:solidFill>
                  <a:srgbClr val="17375E"/>
                </a:solidFill>
              </a:rPr>
              <a:t>d’ESO</a:t>
            </a:r>
            <a:r>
              <a:rPr lang="en-US" sz="2000" dirty="0">
                <a:solidFill>
                  <a:srgbClr val="17375E"/>
                </a:solidFill>
              </a:rPr>
              <a:t>: Text </a:t>
            </a:r>
            <a:r>
              <a:rPr lang="en-US" sz="2000" dirty="0" err="1">
                <a:solidFill>
                  <a:srgbClr val="17375E"/>
                </a:solidFill>
              </a:rPr>
              <a:t>instructiu</a:t>
            </a:r>
            <a:r>
              <a:rPr lang="en-US" sz="2000" dirty="0">
                <a:solidFill>
                  <a:srgbClr val="17375E"/>
                </a:solidFill>
              </a:rPr>
              <a:t> (EF); Text </a:t>
            </a:r>
            <a:r>
              <a:rPr lang="en-US" sz="2000" dirty="0" err="1">
                <a:solidFill>
                  <a:srgbClr val="17375E"/>
                </a:solidFill>
              </a:rPr>
              <a:t>explicatiu</a:t>
            </a:r>
            <a:r>
              <a:rPr lang="en-US" sz="2000" dirty="0">
                <a:solidFill>
                  <a:srgbClr val="17375E"/>
                </a:solidFill>
              </a:rPr>
              <a:t> (</a:t>
            </a:r>
            <a:r>
              <a:rPr lang="en-US" sz="2000" dirty="0" err="1">
                <a:solidFill>
                  <a:srgbClr val="17375E"/>
                </a:solidFill>
              </a:rPr>
              <a:t>FiQ</a:t>
            </a:r>
            <a:r>
              <a:rPr lang="en-US" sz="2000" dirty="0">
                <a:solidFill>
                  <a:srgbClr val="17375E"/>
                </a:solidFill>
              </a:rPr>
              <a:t>) i Text </a:t>
            </a:r>
            <a:r>
              <a:rPr lang="en-US" sz="2000" dirty="0" err="1">
                <a:solidFill>
                  <a:srgbClr val="17375E"/>
                </a:solidFill>
              </a:rPr>
              <a:t>narratiu</a:t>
            </a:r>
            <a:r>
              <a:rPr lang="en-US" sz="2000" dirty="0">
                <a:solidFill>
                  <a:srgbClr val="17375E"/>
                </a:solidFill>
              </a:rPr>
              <a:t> (</a:t>
            </a:r>
            <a:r>
              <a:rPr lang="en-US" sz="2000" dirty="0" err="1">
                <a:solidFill>
                  <a:srgbClr val="17375E"/>
                </a:solidFill>
              </a:rPr>
              <a:t>llengües</a:t>
            </a:r>
            <a:r>
              <a:rPr lang="en-US" sz="2000" dirty="0">
                <a:solidFill>
                  <a:srgbClr val="17375E"/>
                </a:solidFill>
              </a:rPr>
              <a:t> </a:t>
            </a:r>
            <a:r>
              <a:rPr lang="en-US" sz="2000" dirty="0" err="1">
                <a:solidFill>
                  <a:srgbClr val="17375E"/>
                </a:solidFill>
              </a:rPr>
              <a:t>estrangeres</a:t>
            </a:r>
            <a:r>
              <a:rPr lang="en-US" sz="2000" dirty="0">
                <a:solidFill>
                  <a:srgbClr val="17375E"/>
                </a:solidFill>
              </a:rPr>
              <a:t>)</a:t>
            </a:r>
            <a:endParaRPr lang="en-US" sz="2000" dirty="0"/>
          </a:p>
          <a:p>
            <a:pPr marL="495300" lvl="0" indent="-342900">
              <a:lnSpc>
                <a:spcPct val="115000"/>
              </a:lnSpc>
              <a:buSzPts val="2400"/>
              <a:buFont typeface="Arial"/>
              <a:buChar char="•"/>
            </a:pPr>
            <a:r>
              <a:rPr lang="en-US" sz="2000" dirty="0">
                <a:solidFill>
                  <a:srgbClr val="17375E"/>
                </a:solidFill>
              </a:rPr>
              <a:t>4t </a:t>
            </a:r>
            <a:r>
              <a:rPr lang="en-US" sz="2000" dirty="0" err="1">
                <a:solidFill>
                  <a:srgbClr val="17375E"/>
                </a:solidFill>
              </a:rPr>
              <a:t>d’ESO</a:t>
            </a:r>
            <a:r>
              <a:rPr lang="en-US" sz="2000" dirty="0">
                <a:solidFill>
                  <a:srgbClr val="17375E"/>
                </a:solidFill>
              </a:rPr>
              <a:t> Text </a:t>
            </a:r>
            <a:r>
              <a:rPr lang="en-US" sz="2000" dirty="0" err="1">
                <a:solidFill>
                  <a:srgbClr val="17375E"/>
                </a:solidFill>
              </a:rPr>
              <a:t>argumentatiu</a:t>
            </a:r>
            <a:r>
              <a:rPr lang="en-US" sz="2000" dirty="0">
                <a:solidFill>
                  <a:srgbClr val="17375E"/>
                </a:solidFill>
              </a:rPr>
              <a:t> (</a:t>
            </a:r>
            <a:r>
              <a:rPr lang="en-US" sz="2000" dirty="0" err="1">
                <a:solidFill>
                  <a:srgbClr val="17375E"/>
                </a:solidFill>
              </a:rPr>
              <a:t>filosofia</a:t>
            </a:r>
            <a:r>
              <a:rPr lang="en-US" sz="2000" dirty="0">
                <a:solidFill>
                  <a:srgbClr val="17375E"/>
                </a:solidFill>
              </a:rPr>
              <a:t>, </a:t>
            </a:r>
            <a:r>
              <a:rPr lang="en-US" sz="2000" dirty="0" err="1">
                <a:solidFill>
                  <a:srgbClr val="17375E"/>
                </a:solidFill>
              </a:rPr>
              <a:t>valors</a:t>
            </a:r>
            <a:r>
              <a:rPr lang="en-US" sz="2000" dirty="0">
                <a:solidFill>
                  <a:srgbClr val="17375E"/>
                </a:solidFill>
              </a:rPr>
              <a:t> </a:t>
            </a:r>
            <a:r>
              <a:rPr lang="en-US" sz="2000" dirty="0" err="1">
                <a:solidFill>
                  <a:srgbClr val="17375E"/>
                </a:solidFill>
              </a:rPr>
              <a:t>ètics</a:t>
            </a:r>
            <a:r>
              <a:rPr lang="en-US" sz="2000" dirty="0">
                <a:solidFill>
                  <a:srgbClr val="17375E"/>
                </a:solidFill>
              </a:rPr>
              <a:t> i </a:t>
            </a:r>
            <a:r>
              <a:rPr lang="en-US" sz="2000" dirty="0" err="1">
                <a:solidFill>
                  <a:srgbClr val="17375E"/>
                </a:solidFill>
              </a:rPr>
              <a:t>religió</a:t>
            </a:r>
            <a:r>
              <a:rPr lang="en-US" sz="2000" dirty="0">
                <a:solidFill>
                  <a:srgbClr val="17375E"/>
                </a:solidFill>
              </a:rPr>
              <a:t>).</a:t>
            </a:r>
          </a:p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 descr="Departament d'Automoció de l'Institut Montilivi (@automontilivi) /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Departament d'Automoció de l'Institut Montilivi (@automontilivi) / Twit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746" y="4334608"/>
            <a:ext cx="2242040" cy="132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649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>
            <a:spLocks noGrp="1"/>
          </p:cNvSpPr>
          <p:nvPr>
            <p:ph type="body" idx="1"/>
          </p:nvPr>
        </p:nvSpPr>
        <p:spPr>
          <a:xfrm>
            <a:off x="2175934" y="1200150"/>
            <a:ext cx="6790266" cy="4455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dirty="0">
              <a:solidFill>
                <a:srgbClr val="17375E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7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4000" dirty="0" err="1" smtClean="0">
                <a:solidFill>
                  <a:srgbClr val="17375E"/>
                </a:solidFill>
              </a:rPr>
              <a:t>Característiques</a:t>
            </a:r>
            <a:r>
              <a:rPr lang="en-US" sz="4000" dirty="0" smtClean="0">
                <a:solidFill>
                  <a:srgbClr val="17375E"/>
                </a:solidFill>
              </a:rPr>
              <a:t> 1r </a:t>
            </a:r>
            <a:r>
              <a:rPr lang="en-US" sz="4000" dirty="0" err="1" smtClean="0">
                <a:solidFill>
                  <a:srgbClr val="17375E"/>
                </a:solidFill>
              </a:rPr>
              <a:t>d’ESO</a:t>
            </a:r>
            <a:endParaRPr sz="4000" dirty="0">
              <a:solidFill>
                <a:srgbClr val="17375E"/>
              </a:solidFill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Centre</a:t>
            </a:r>
          </a:p>
        </p:txBody>
      </p:sp>
      <p:sp>
        <p:nvSpPr>
          <p:cNvPr id="326" name="Google Shape;326;p17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Característiques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i curriculum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1r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d’ESO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323850" y="3872972"/>
            <a:ext cx="1728787" cy="75178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, 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323850" y="4769218"/>
            <a:ext cx="1728787" cy="78752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r>
              <a:rPr lang="en-US" sz="1800" b="1" i="0" u="none" strike="noStrike" cap="none" dirty="0" err="1" smtClean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ut</a:t>
            </a:r>
            <a:endParaRPr sz="1400" b="1" i="0" u="none" strike="noStrike" cap="none" dirty="0">
              <a:solidFill>
                <a:srgbClr val="FFCCCC"/>
              </a:solidFill>
              <a:sym typeface="Arial"/>
            </a:endParaRPr>
          </a:p>
        </p:txBody>
      </p:sp>
      <p:pic>
        <p:nvPicPr>
          <p:cNvPr id="329" name="Google Shape;3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6000" y="833418"/>
            <a:ext cx="6607174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 descr="Departament d'Automoció de l'Institut Montilivi (@automontilivi) /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286000" y="853936"/>
            <a:ext cx="6400800" cy="4729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lvl="1" indent="-342900">
              <a:buClr>
                <a:srgbClr val="17375E"/>
              </a:buClr>
              <a:buSzPts val="2000"/>
              <a:buFont typeface="Noto Sans Symbols"/>
              <a:buChar char="▪"/>
            </a:pPr>
            <a:endParaRPr lang="en-US" sz="2400" dirty="0" smtClean="0">
              <a:solidFill>
                <a:srgbClr val="17375E"/>
              </a:solidFill>
            </a:endParaRPr>
          </a:p>
          <a:p>
            <a:pPr marL="360000" lvl="1" indent="-342900">
              <a:buClr>
                <a:srgbClr val="17375E"/>
              </a:buClr>
              <a:buSzPts val="2000"/>
              <a:buFont typeface="Noto Sans Symbols"/>
              <a:buChar char="▪"/>
            </a:pPr>
            <a:endParaRPr lang="en-US" sz="2400" dirty="0" smtClean="0">
              <a:solidFill>
                <a:srgbClr val="17375E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360000" lvl="1" indent="-342900">
              <a:buClr>
                <a:srgbClr val="17375E"/>
              </a:buClr>
              <a:buSzPts val="2000"/>
              <a:buFont typeface="Noto Sans Symbols"/>
              <a:buChar char="▪"/>
            </a:pPr>
            <a:r>
              <a:rPr lang="en-US" sz="2400" dirty="0" err="1" smtClean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Cinc</a:t>
            </a:r>
            <a:r>
              <a:rPr lang="en-US" sz="2400" dirty="0" smtClean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2400" dirty="0" err="1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grups</a:t>
            </a:r>
            <a:r>
              <a:rPr lang="en-US" sz="2400" dirty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2400" dirty="0" err="1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heterogenis</a:t>
            </a:r>
            <a:r>
              <a:rPr lang="en-US" sz="2400" dirty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2400" dirty="0" err="1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estables</a:t>
            </a:r>
            <a:r>
              <a:rPr lang="en-US" sz="2400" dirty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2400" dirty="0" smtClean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23-24/27 </a:t>
            </a:r>
            <a:r>
              <a:rPr lang="en-US" sz="2400" dirty="0" err="1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</a:t>
            </a:r>
            <a:r>
              <a:rPr lang="en-US" sz="2400" dirty="0" err="1">
                <a:solidFill>
                  <a:srgbClr val="1737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lumnes</a:t>
            </a:r>
            <a:endParaRPr lang="en-US" sz="2400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360000" lvl="1" indent="-342900">
              <a:spcBef>
                <a:spcPts val="400"/>
              </a:spcBef>
              <a:buClr>
                <a:srgbClr val="17375E"/>
              </a:buClr>
              <a:buSzPts val="2000"/>
              <a:buFont typeface="Noto Sans Symbols"/>
              <a:buChar char="▪"/>
            </a:pPr>
            <a:r>
              <a:rPr lang="en-US" sz="2400" dirty="0" err="1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Alumnes</a:t>
            </a:r>
            <a:r>
              <a:rPr lang="en-US" sz="2400" dirty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de </a:t>
            </a:r>
            <a:r>
              <a:rPr lang="en-US" sz="2400" dirty="0" err="1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francès</a:t>
            </a:r>
            <a:r>
              <a:rPr lang="en-US" sz="2400" dirty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2400" dirty="0" err="1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primera</a:t>
            </a:r>
            <a:r>
              <a:rPr lang="en-US" sz="2400" dirty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2400" dirty="0" err="1" smtClean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llengua</a:t>
            </a:r>
            <a:r>
              <a:rPr lang="en-US" sz="2400" dirty="0" smtClean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: E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000" lvl="1" indent="-342900">
              <a:spcBef>
                <a:spcPts val="400"/>
              </a:spcBef>
              <a:buClr>
                <a:srgbClr val="17375E"/>
              </a:buClr>
              <a:buSzPts val="2000"/>
              <a:buFont typeface="Noto Sans Symbols"/>
              <a:buChar char="▪"/>
            </a:pPr>
            <a:r>
              <a:rPr lang="en-US" sz="2400" dirty="0" err="1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Alumnes</a:t>
            </a:r>
            <a:r>
              <a:rPr lang="en-US" sz="2400" dirty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que fan </a:t>
            </a:r>
            <a:r>
              <a:rPr lang="en-US" sz="2400" dirty="0" err="1" smtClean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religió</a:t>
            </a:r>
            <a:r>
              <a:rPr lang="en-US" sz="2400" dirty="0" smtClean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: B i E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000" lvl="1" indent="-342900">
              <a:spcBef>
                <a:spcPts val="400"/>
              </a:spcBef>
              <a:buClr>
                <a:srgbClr val="17375E"/>
              </a:buClr>
              <a:buSzPts val="2000"/>
              <a:buFont typeface="Noto Sans Symbols"/>
              <a:buChar char="▪"/>
            </a:pPr>
            <a:r>
              <a:rPr lang="en-US" sz="2400" dirty="0" err="1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Optatives</a:t>
            </a:r>
            <a:r>
              <a:rPr lang="en-US" sz="2400" dirty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: Hora de </a:t>
            </a:r>
            <a:r>
              <a:rPr lang="en-US" sz="2400" dirty="0" err="1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lectura</a:t>
            </a:r>
            <a:r>
              <a:rPr lang="en-US" sz="2400" dirty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(</a:t>
            </a:r>
            <a:r>
              <a:rPr lang="en-US" sz="2400" dirty="0" err="1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PuntEdu</a:t>
            </a:r>
            <a:r>
              <a:rPr lang="en-US" sz="2400" dirty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) </a:t>
            </a:r>
            <a:r>
              <a:rPr lang="en-US" sz="2400" dirty="0" smtClean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 </a:t>
            </a:r>
            <a:r>
              <a:rPr lang="en-US" sz="2400" dirty="0" err="1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Competència</a:t>
            </a:r>
            <a:r>
              <a:rPr lang="en-US" sz="2400" dirty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2400" dirty="0" smtClean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Digital / </a:t>
            </a:r>
            <a:r>
              <a:rPr lang="en-US" sz="2400" dirty="0" err="1" smtClean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Segona</a:t>
            </a:r>
            <a:r>
              <a:rPr lang="en-US" sz="2400" dirty="0" smtClean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2400" dirty="0" err="1" smtClean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Llengua</a:t>
            </a:r>
            <a:r>
              <a:rPr lang="en-US" sz="2400" dirty="0" smtClean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2400" dirty="0" err="1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</a:t>
            </a:r>
            <a:r>
              <a:rPr lang="en-US" sz="2400" dirty="0" err="1" smtClean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strangera</a:t>
            </a:r>
            <a:r>
              <a:rPr lang="en-US" sz="2400" dirty="0" smtClean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: </a:t>
            </a:r>
            <a:r>
              <a:rPr lang="en-US" sz="2400" dirty="0" err="1" smtClean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anglès</a:t>
            </a:r>
            <a:r>
              <a:rPr lang="en-US" sz="2400" dirty="0" smtClean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o </a:t>
            </a:r>
            <a:r>
              <a:rPr lang="en-US" sz="2400" dirty="0" err="1" smtClean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francès</a:t>
            </a:r>
            <a:endParaRPr lang="en-US" sz="2400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360000" lvl="1" indent="-342900">
              <a:spcBef>
                <a:spcPts val="400"/>
              </a:spcBef>
              <a:buClr>
                <a:srgbClr val="17375E"/>
              </a:buClr>
              <a:buSzPts val="2000"/>
              <a:buFont typeface="Noto Sans Symbols"/>
              <a:buChar char="▪"/>
            </a:pPr>
            <a:r>
              <a:rPr lang="en-US" sz="2400" dirty="0" err="1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Prova</a:t>
            </a:r>
            <a:r>
              <a:rPr lang="en-US" sz="2400" dirty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de </a:t>
            </a:r>
            <a:r>
              <a:rPr lang="en-US" sz="2400" dirty="0" err="1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nivell</a:t>
            </a:r>
            <a:r>
              <a:rPr lang="en-US" sz="2400" dirty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de </a:t>
            </a:r>
            <a:r>
              <a:rPr lang="en-US" sz="2400" dirty="0" err="1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lectoescriptura</a:t>
            </a:r>
            <a:r>
              <a:rPr lang="en-US" sz="2400" dirty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a tots </a:t>
            </a:r>
            <a:r>
              <a:rPr lang="en-US" sz="2400" dirty="0" err="1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els</a:t>
            </a:r>
            <a:r>
              <a:rPr lang="en-US" sz="2400" dirty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2400" dirty="0" err="1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alumnes</a:t>
            </a:r>
            <a:r>
              <a:rPr lang="en-US" sz="2400" dirty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de 1r </a:t>
            </a:r>
            <a:r>
              <a:rPr lang="en-US" sz="2400" dirty="0" err="1" smtClean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d’ESO</a:t>
            </a:r>
            <a:r>
              <a:rPr lang="en-US" sz="2400" dirty="0" smtClean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:</a:t>
            </a:r>
            <a:r>
              <a:rPr lang="en-US" sz="24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</a:t>
            </a:r>
            <a:r>
              <a:rPr lang="en-US" sz="2400" dirty="0" err="1" smtClean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uport</a:t>
            </a:r>
            <a:r>
              <a:rPr lang="en-US" sz="2400" dirty="0" smtClean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 </a:t>
            </a:r>
            <a:r>
              <a:rPr lang="en-US" sz="2400" dirty="0" err="1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individualitzat</a:t>
            </a:r>
            <a:r>
              <a:rPr lang="en-US" sz="2400" dirty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2400" dirty="0" err="1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als</a:t>
            </a:r>
            <a:r>
              <a:rPr lang="en-US" sz="2400" dirty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2400" dirty="0" err="1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alumnes</a:t>
            </a:r>
            <a:r>
              <a:rPr lang="en-US" sz="2400" dirty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2400" dirty="0" err="1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amb</a:t>
            </a:r>
            <a:r>
              <a:rPr lang="en-US" sz="2400" dirty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2400" dirty="0" err="1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dificultats</a:t>
            </a:r>
            <a:r>
              <a:rPr lang="en-US" sz="2400" dirty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2400" dirty="0" err="1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en</a:t>
            </a:r>
            <a:r>
              <a:rPr lang="en-US" sz="2400" dirty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2400" dirty="0" err="1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lectoescriptura</a:t>
            </a:r>
            <a:endParaRPr lang="en-US" sz="2400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674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>
            <a:spLocks noGrp="1"/>
          </p:cNvSpPr>
          <p:nvPr>
            <p:ph type="body" idx="1"/>
          </p:nvPr>
        </p:nvSpPr>
        <p:spPr>
          <a:xfrm>
            <a:off x="2175934" y="1200150"/>
            <a:ext cx="6790266" cy="4455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lang="ca-ES" sz="2800" dirty="0" smtClean="0">
              <a:solidFill>
                <a:srgbClr val="17375E"/>
              </a:solidFill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lang="ca-ES" sz="2800" dirty="0">
              <a:solidFill>
                <a:srgbClr val="17375E"/>
              </a:solidFill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lang="ca-ES" sz="2800" dirty="0" smtClean="0">
              <a:solidFill>
                <a:srgbClr val="17375E"/>
              </a:solidFill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lang="ca-ES" sz="2800" dirty="0">
              <a:solidFill>
                <a:srgbClr val="17375E"/>
              </a:solidFill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dirty="0">
              <a:solidFill>
                <a:srgbClr val="17375E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7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4000" dirty="0" err="1" smtClean="0">
                <a:solidFill>
                  <a:srgbClr val="17375E"/>
                </a:solidFill>
              </a:rPr>
              <a:t>Característiques</a:t>
            </a:r>
            <a:r>
              <a:rPr lang="en-US" sz="4000" dirty="0" smtClean="0">
                <a:solidFill>
                  <a:srgbClr val="17375E"/>
                </a:solidFill>
              </a:rPr>
              <a:t> 1r </a:t>
            </a:r>
            <a:r>
              <a:rPr lang="en-US" sz="4000" dirty="0" err="1" smtClean="0">
                <a:solidFill>
                  <a:srgbClr val="17375E"/>
                </a:solidFill>
              </a:rPr>
              <a:t>d’ESO</a:t>
            </a:r>
            <a:endParaRPr sz="4000" dirty="0">
              <a:solidFill>
                <a:srgbClr val="17375E"/>
              </a:solidFill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Centre</a:t>
            </a:r>
          </a:p>
        </p:txBody>
      </p:sp>
      <p:sp>
        <p:nvSpPr>
          <p:cNvPr id="326" name="Google Shape;326;p17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Característiques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i curriculum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1r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d’ESO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323850" y="3872972"/>
            <a:ext cx="1728787" cy="75178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, 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323850" y="4769218"/>
            <a:ext cx="1728787" cy="78752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r>
              <a:rPr lang="en-US" sz="1800" b="1" i="0" u="none" strike="noStrike" cap="none" dirty="0" err="1" smtClean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ut</a:t>
            </a:r>
            <a:endParaRPr sz="1400" b="1" i="0" u="none" strike="noStrike" cap="none" dirty="0">
              <a:solidFill>
                <a:srgbClr val="FFCCCC"/>
              </a:solidFill>
              <a:sym typeface="Arial"/>
            </a:endParaRPr>
          </a:p>
        </p:txBody>
      </p:sp>
      <p:pic>
        <p:nvPicPr>
          <p:cNvPr id="329" name="Google Shape;3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6000" y="833418"/>
            <a:ext cx="6607174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 descr="Departament d'Automoció de l'Institut Montilivi (@automontilivi) /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286000" y="853936"/>
            <a:ext cx="6400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lvl="1" indent="-342900">
              <a:buClr>
                <a:srgbClr val="17375E"/>
              </a:buClr>
              <a:buSzPts val="2000"/>
              <a:buFont typeface="Noto Sans Symbols"/>
              <a:buChar char="▪"/>
            </a:pPr>
            <a:endParaRPr lang="en-US" sz="2400" dirty="0" smtClean="0">
              <a:solidFill>
                <a:srgbClr val="17375E"/>
              </a:solidFill>
            </a:endParaRPr>
          </a:p>
          <a:p>
            <a:pPr marL="360000" lvl="1" indent="-342900">
              <a:buClr>
                <a:srgbClr val="17375E"/>
              </a:buClr>
              <a:buSzPts val="2000"/>
              <a:buFont typeface="Noto Sans Symbols"/>
              <a:buChar char="▪"/>
            </a:pPr>
            <a:endParaRPr lang="en-US" sz="2400" dirty="0" smtClean="0">
              <a:solidFill>
                <a:srgbClr val="17375E"/>
              </a:solidFill>
            </a:endParaRPr>
          </a:p>
          <a:p>
            <a:pPr marL="360000" lvl="1" indent="-342900">
              <a:buClr>
                <a:srgbClr val="17375E"/>
              </a:buClr>
              <a:buSzPts val="2000"/>
              <a:buFont typeface="Noto Sans Symbols"/>
              <a:buChar char="▪"/>
            </a:pPr>
            <a:r>
              <a:rPr lang="en-US" sz="2400" dirty="0" err="1" smtClean="0">
                <a:solidFill>
                  <a:srgbClr val="17375E"/>
                </a:solidFill>
              </a:rPr>
              <a:t>Treballs</a:t>
            </a:r>
            <a:r>
              <a:rPr lang="en-US" sz="2400" dirty="0" smtClean="0">
                <a:solidFill>
                  <a:srgbClr val="17375E"/>
                </a:solidFill>
              </a:rPr>
              <a:t> per </a:t>
            </a:r>
            <a:r>
              <a:rPr lang="en-US" sz="2400" dirty="0" err="1" smtClean="0">
                <a:solidFill>
                  <a:srgbClr val="17375E"/>
                </a:solidFill>
              </a:rPr>
              <a:t>projectes</a:t>
            </a:r>
            <a:r>
              <a:rPr lang="en-US" sz="2400" dirty="0" smtClean="0">
                <a:solidFill>
                  <a:srgbClr val="17375E"/>
                </a:solidFill>
              </a:rPr>
              <a:t> (2h </a:t>
            </a:r>
            <a:r>
              <a:rPr lang="en-US" sz="2400" dirty="0" err="1" smtClean="0">
                <a:solidFill>
                  <a:srgbClr val="17375E"/>
                </a:solidFill>
              </a:rPr>
              <a:t>setmanals</a:t>
            </a:r>
            <a:r>
              <a:rPr lang="en-US" sz="2400" dirty="0" smtClean="0">
                <a:solidFill>
                  <a:srgbClr val="17375E"/>
                </a:solidFill>
              </a:rPr>
              <a:t>):</a:t>
            </a:r>
          </a:p>
          <a:p>
            <a:pPr marL="17100" lvl="1">
              <a:buClr>
                <a:srgbClr val="17375E"/>
              </a:buClr>
              <a:buSzPts val="2000"/>
            </a:pPr>
            <a:r>
              <a:rPr lang="en-US" sz="2400" dirty="0" smtClean="0">
                <a:solidFill>
                  <a:srgbClr val="17375E"/>
                </a:solidFill>
              </a:rPr>
              <a:t>    1h de </a:t>
            </a:r>
            <a:r>
              <a:rPr lang="en-US" sz="2400" dirty="0" err="1" smtClean="0">
                <a:solidFill>
                  <a:srgbClr val="17375E"/>
                </a:solidFill>
              </a:rPr>
              <a:t>Català</a:t>
            </a:r>
            <a:r>
              <a:rPr lang="en-US" sz="2400" dirty="0" smtClean="0">
                <a:solidFill>
                  <a:srgbClr val="17375E"/>
                </a:solidFill>
              </a:rPr>
              <a:t> i 1h de </a:t>
            </a:r>
            <a:r>
              <a:rPr lang="en-US" sz="2400" dirty="0" err="1" smtClean="0">
                <a:solidFill>
                  <a:srgbClr val="17375E"/>
                </a:solidFill>
              </a:rPr>
              <a:t>Castellà</a:t>
            </a:r>
            <a:endParaRPr lang="en-US" sz="2400" dirty="0" smtClean="0">
              <a:solidFill>
                <a:srgbClr val="17375E"/>
              </a:solidFill>
            </a:endParaRPr>
          </a:p>
          <a:p>
            <a:pPr marL="17100" lvl="1">
              <a:buClr>
                <a:srgbClr val="17375E"/>
              </a:buClr>
              <a:buSzPts val="2000"/>
            </a:pPr>
            <a:endParaRPr lang="en-US" sz="2400" dirty="0" smtClean="0">
              <a:solidFill>
                <a:srgbClr val="17375E"/>
              </a:solidFill>
            </a:endParaRPr>
          </a:p>
          <a:p>
            <a:pPr marL="720000" lvl="1" indent="-342900">
              <a:buClr>
                <a:srgbClr val="17375E"/>
              </a:buClr>
              <a:buSzPts val="2000"/>
              <a:buFont typeface="Courier New" panose="02070309020205020404" pitchFamily="49" charset="0"/>
              <a:buChar char="o"/>
            </a:pPr>
            <a:r>
              <a:rPr lang="en-US" sz="2000" dirty="0" err="1" smtClean="0">
                <a:solidFill>
                  <a:schemeClr val="bg2"/>
                </a:solidFill>
              </a:rPr>
              <a:t>Descobrim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smtClean="0">
                <a:solidFill>
                  <a:schemeClr val="bg2"/>
                </a:solidFill>
              </a:rPr>
              <a:t>Girona</a:t>
            </a:r>
            <a:endParaRPr lang="en-US" sz="2000" dirty="0" smtClean="0">
              <a:solidFill>
                <a:schemeClr val="bg2"/>
              </a:solidFill>
            </a:endParaRPr>
          </a:p>
          <a:p>
            <a:pPr marL="720000" lvl="1" indent="-342900">
              <a:buClr>
                <a:srgbClr val="17375E"/>
              </a:buClr>
              <a:buSzPts val="2000"/>
              <a:buFont typeface="Courier New" panose="02070309020205020404" pitchFamily="49" charset="0"/>
              <a:buChar char="o"/>
            </a:pPr>
            <a:r>
              <a:rPr lang="en-US" sz="2000" dirty="0" err="1" smtClean="0">
                <a:solidFill>
                  <a:srgbClr val="17375E"/>
                </a:solidFill>
              </a:rPr>
              <a:t>Treball</a:t>
            </a:r>
            <a:r>
              <a:rPr lang="en-US" sz="2000" dirty="0" smtClean="0">
                <a:solidFill>
                  <a:srgbClr val="17375E"/>
                </a:solidFill>
              </a:rPr>
              <a:t> </a:t>
            </a:r>
            <a:r>
              <a:rPr lang="en-US" sz="2000" dirty="0" err="1" smtClean="0">
                <a:solidFill>
                  <a:srgbClr val="17375E"/>
                </a:solidFill>
              </a:rPr>
              <a:t>cooperatiu</a:t>
            </a:r>
            <a:r>
              <a:rPr lang="en-US" sz="2000" dirty="0" smtClean="0">
                <a:solidFill>
                  <a:srgbClr val="17375E"/>
                </a:solidFill>
              </a:rPr>
              <a:t> </a:t>
            </a:r>
            <a:r>
              <a:rPr lang="en-US" sz="2000" dirty="0" err="1" smtClean="0">
                <a:solidFill>
                  <a:srgbClr val="17375E"/>
                </a:solidFill>
              </a:rPr>
              <a:t>en</a:t>
            </a:r>
            <a:r>
              <a:rPr lang="en-US" sz="2000" dirty="0" smtClean="0">
                <a:solidFill>
                  <a:srgbClr val="17375E"/>
                </a:solidFill>
              </a:rPr>
              <a:t> </a:t>
            </a:r>
            <a:r>
              <a:rPr lang="en-US" sz="2000" dirty="0" err="1" smtClean="0">
                <a:solidFill>
                  <a:srgbClr val="17375E"/>
                </a:solidFill>
              </a:rPr>
              <a:t>grup</a:t>
            </a:r>
            <a:endParaRPr lang="en-US" sz="2000" dirty="0" smtClean="0">
              <a:solidFill>
                <a:srgbClr val="17375E"/>
              </a:solidFill>
            </a:endParaRPr>
          </a:p>
          <a:p>
            <a:pPr marL="720000" lvl="1" indent="-342900">
              <a:buClr>
                <a:srgbClr val="17375E"/>
              </a:buClr>
              <a:buSzPts val="2000"/>
              <a:buFont typeface="Courier New" panose="02070309020205020404" pitchFamily="49" charset="0"/>
              <a:buChar char="o"/>
            </a:pPr>
            <a:r>
              <a:rPr lang="en-US" sz="2000" dirty="0" err="1" smtClean="0">
                <a:solidFill>
                  <a:srgbClr val="17375E"/>
                </a:solidFill>
              </a:rPr>
              <a:t>Potenciar</a:t>
            </a:r>
            <a:r>
              <a:rPr lang="en-US" sz="2000" dirty="0" smtClean="0">
                <a:solidFill>
                  <a:srgbClr val="17375E"/>
                </a:solidFill>
              </a:rPr>
              <a:t> la </a:t>
            </a:r>
            <a:r>
              <a:rPr lang="en-US" sz="2000" dirty="0" err="1" smtClean="0">
                <a:solidFill>
                  <a:srgbClr val="17375E"/>
                </a:solidFill>
              </a:rPr>
              <a:t>creativitat</a:t>
            </a:r>
            <a:r>
              <a:rPr lang="en-US" sz="2000" dirty="0" smtClean="0">
                <a:solidFill>
                  <a:srgbClr val="17375E"/>
                </a:solidFill>
              </a:rPr>
              <a:t> i </a:t>
            </a:r>
            <a:r>
              <a:rPr lang="en-US" sz="2000" dirty="0" err="1" smtClean="0">
                <a:solidFill>
                  <a:srgbClr val="17375E"/>
                </a:solidFill>
              </a:rPr>
              <a:t>l’autonomia</a:t>
            </a:r>
            <a:r>
              <a:rPr lang="en-US" sz="2000" dirty="0" smtClean="0">
                <a:solidFill>
                  <a:srgbClr val="17375E"/>
                </a:solidFill>
              </a:rPr>
              <a:t> </a:t>
            </a:r>
            <a:r>
              <a:rPr lang="en-US" sz="2000" dirty="0" err="1" smtClean="0">
                <a:solidFill>
                  <a:srgbClr val="17375E"/>
                </a:solidFill>
              </a:rPr>
              <a:t>dels</a:t>
            </a:r>
            <a:r>
              <a:rPr lang="en-US" sz="2000" dirty="0" smtClean="0">
                <a:solidFill>
                  <a:srgbClr val="17375E"/>
                </a:solidFill>
              </a:rPr>
              <a:t> </a:t>
            </a:r>
            <a:r>
              <a:rPr lang="en-US" sz="2000" dirty="0" err="1" smtClean="0">
                <a:solidFill>
                  <a:srgbClr val="17375E"/>
                </a:solidFill>
              </a:rPr>
              <a:t>alumnes</a:t>
            </a:r>
            <a:endParaRPr lang="en-US" sz="2000" dirty="0" smtClean="0">
              <a:solidFill>
                <a:srgbClr val="17375E"/>
              </a:solidFill>
            </a:endParaRPr>
          </a:p>
          <a:p>
            <a:pPr marL="720000" lvl="1" indent="-342900">
              <a:buClr>
                <a:srgbClr val="17375E"/>
              </a:buClr>
              <a:buSzPts val="2000"/>
              <a:buFont typeface="Courier New" panose="02070309020205020404" pitchFamily="49" charset="0"/>
              <a:buChar char="o"/>
            </a:pPr>
            <a:r>
              <a:rPr lang="en-US" sz="2000" dirty="0" err="1" smtClean="0">
                <a:solidFill>
                  <a:srgbClr val="17375E"/>
                </a:solidFill>
              </a:rPr>
              <a:t>Descoberta</a:t>
            </a:r>
            <a:r>
              <a:rPr lang="en-US" sz="2000" dirty="0" smtClean="0">
                <a:solidFill>
                  <a:srgbClr val="17375E"/>
                </a:solidFill>
              </a:rPr>
              <a:t>, </a:t>
            </a:r>
            <a:r>
              <a:rPr lang="en-US" sz="2000" dirty="0" err="1" smtClean="0">
                <a:solidFill>
                  <a:srgbClr val="17375E"/>
                </a:solidFill>
              </a:rPr>
              <a:t>investigació</a:t>
            </a:r>
            <a:r>
              <a:rPr lang="en-US" sz="2000" dirty="0" smtClean="0">
                <a:solidFill>
                  <a:srgbClr val="17375E"/>
                </a:solidFill>
              </a:rPr>
              <a:t> i </a:t>
            </a:r>
            <a:r>
              <a:rPr lang="en-US" sz="2000" dirty="0" err="1" smtClean="0">
                <a:solidFill>
                  <a:srgbClr val="17375E"/>
                </a:solidFill>
              </a:rPr>
              <a:t>recerca</a:t>
            </a:r>
            <a:endParaRPr lang="en-US" sz="2000" dirty="0" smtClean="0">
              <a:solidFill>
                <a:srgbClr val="17375E"/>
              </a:solidFill>
            </a:endParaRPr>
          </a:p>
          <a:p>
            <a:pPr marL="720000" lvl="1" indent="-342900">
              <a:buClr>
                <a:srgbClr val="17375E"/>
              </a:buClr>
              <a:buSzPts val="2000"/>
              <a:buFont typeface="Courier New" panose="02070309020205020404" pitchFamily="49" charset="0"/>
              <a:buChar char="o"/>
            </a:pPr>
            <a:r>
              <a:rPr lang="en-US" sz="2000" dirty="0" err="1" smtClean="0">
                <a:solidFill>
                  <a:srgbClr val="17375E"/>
                </a:solidFill>
              </a:rPr>
              <a:t>Utilització</a:t>
            </a:r>
            <a:r>
              <a:rPr lang="en-US" sz="2000" dirty="0" smtClean="0">
                <a:solidFill>
                  <a:srgbClr val="17375E"/>
                </a:solidFill>
              </a:rPr>
              <a:t> </a:t>
            </a:r>
            <a:r>
              <a:rPr lang="en-US" sz="2000" dirty="0" err="1" smtClean="0">
                <a:solidFill>
                  <a:srgbClr val="17375E"/>
                </a:solidFill>
              </a:rPr>
              <a:t>d’eines</a:t>
            </a:r>
            <a:r>
              <a:rPr lang="en-US" sz="2000" dirty="0" smtClean="0">
                <a:solidFill>
                  <a:srgbClr val="17375E"/>
                </a:solidFill>
              </a:rPr>
              <a:t> digitals</a:t>
            </a:r>
          </a:p>
        </p:txBody>
      </p:sp>
    </p:spTree>
    <p:extLst>
      <p:ext uri="{BB962C8B-B14F-4D97-AF65-F5344CB8AC3E}">
        <p14:creationId xmlns:p14="http://schemas.microsoft.com/office/powerpoint/2010/main" val="3971655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2175934" y="1052513"/>
            <a:ext cx="6790266" cy="4052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1" indent="-295275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5"/>
          <p:cNvSpPr txBox="1">
            <a:spLocks noGrp="1"/>
          </p:cNvSpPr>
          <p:nvPr>
            <p:ph type="title"/>
          </p:nvPr>
        </p:nvSpPr>
        <p:spPr>
          <a:xfrm>
            <a:off x="457200" y="203200"/>
            <a:ext cx="8229600" cy="84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Font typeface="Calibri"/>
              <a:buNone/>
            </a:pPr>
            <a:r>
              <a:rPr lang="en-US" sz="40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Currículum 1r ESO</a:t>
            </a:r>
            <a:endParaRPr sz="4800" b="1" i="0" u="none" strike="noStrike" cap="none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5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Centre</a:t>
            </a: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Característiques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i curriculum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1r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d’ESO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323850" y="3872972"/>
            <a:ext cx="1728787" cy="70855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41" name="Google Shape;141;p5"/>
          <p:cNvSpPr/>
          <p:nvPr/>
        </p:nvSpPr>
        <p:spPr>
          <a:xfrm>
            <a:off x="323850" y="4692652"/>
            <a:ext cx="1728787" cy="802539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Informacions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3" name="Google Shape;143;p5"/>
          <p:cNvGraphicFramePr/>
          <p:nvPr>
            <p:extLst>
              <p:ext uri="{D42A27DB-BD31-4B8C-83A1-F6EECF244321}">
                <p14:modId xmlns:p14="http://schemas.microsoft.com/office/powerpoint/2010/main" val="2523702153"/>
              </p:ext>
            </p:extLst>
          </p:nvPr>
        </p:nvGraphicFramePr>
        <p:xfrm>
          <a:off x="2506133" y="1134856"/>
          <a:ext cx="6180650" cy="5160435"/>
        </p:xfrm>
        <a:graphic>
          <a:graphicData uri="http://schemas.openxmlformats.org/drawingml/2006/table">
            <a:tbl>
              <a:tblPr firstRow="1" bandRow="1">
                <a:gradFill>
                  <a:gsLst>
                    <a:gs pos="0">
                      <a:srgbClr val="9FC3FF"/>
                    </a:gs>
                    <a:gs pos="35000">
                      <a:srgbClr val="BDD5FF"/>
                    </a:gs>
                    <a:gs pos="100000">
                      <a:srgbClr val="E4EEFF"/>
                    </a:gs>
                  </a:gsLst>
                  <a:lin ang="16200000" scaled="0"/>
                </a:gradFill>
                <a:tableStyleId>{824DEE2A-C76A-4276-AC4E-3B3CF7B53833}</a:tableStyleId>
              </a:tblPr>
              <a:tblGrid>
                <a:gridCol w="390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7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97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2400" b="1" i="0" u="none" strike="noStrike" cap="none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Matèries</a:t>
                      </a:r>
                      <a:endParaRPr sz="2400" u="none" strike="noStrike" cap="none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Hores</a:t>
                      </a:r>
                      <a:endParaRPr sz="24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96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</a:t>
                      </a:r>
                      <a:r>
                        <a:rPr lang="en-US" sz="14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Llengua</a:t>
                      </a:r>
                      <a:r>
                        <a:rPr lang="en-US" sz="14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catalana</a:t>
                      </a:r>
                      <a:r>
                        <a:rPr lang="en-US" sz="14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u="none" strike="noStrike" cap="none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F2F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</a:t>
                      </a:r>
                      <a:r>
                        <a:rPr lang="en-US" sz="14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n-US" sz="1400" b="0" i="0" u="none" strike="noStrike" cap="none" baseline="0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 +1h </a:t>
                      </a:r>
                      <a:r>
                        <a:rPr lang="en-US" sz="1400" b="0" i="0" u="none" strike="noStrike" cap="none" baseline="0" dirty="0" err="1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projectes</a:t>
                      </a:r>
                      <a:endParaRPr sz="14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F2F9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96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</a:t>
                      </a:r>
                      <a:r>
                        <a:rPr lang="en-US" sz="14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Llengua</a:t>
                      </a:r>
                      <a:r>
                        <a:rPr lang="en-US" sz="14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castellana</a:t>
                      </a:r>
                      <a:r>
                        <a:rPr lang="en-US" sz="14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u="none" strike="noStrike" cap="none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</a:t>
                      </a:r>
                      <a:r>
                        <a:rPr lang="en-US" sz="14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2h</a:t>
                      </a:r>
                      <a:r>
                        <a:rPr lang="en-US" sz="1400" b="0" i="0" u="none" strike="noStrike" cap="none" baseline="0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+ 1h </a:t>
                      </a:r>
                      <a:r>
                        <a:rPr lang="en-US" sz="1400" b="0" i="0" u="none" strike="noStrike" cap="none" baseline="0" dirty="0" err="1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projectes</a:t>
                      </a:r>
                      <a:endParaRPr sz="14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96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</a:t>
                      </a:r>
                      <a:r>
                        <a:rPr lang="en-US" sz="14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Llengua</a:t>
                      </a:r>
                      <a:r>
                        <a:rPr lang="en-US" sz="14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estrangera</a:t>
                      </a:r>
                      <a:r>
                        <a:rPr lang="en-US" sz="14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</a:t>
                      </a:r>
                      <a:r>
                        <a:rPr lang="en-US" sz="14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Anglès</a:t>
                      </a:r>
                      <a:r>
                        <a:rPr lang="en-US" sz="14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/ </a:t>
                      </a:r>
                      <a:r>
                        <a:rPr lang="en-US" sz="14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Francès</a:t>
                      </a:r>
                      <a:r>
                        <a:rPr lang="en-US" sz="14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sz="1400" u="none" strike="noStrike" cap="none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F2F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</a:t>
                      </a:r>
                      <a:r>
                        <a:rPr lang="en-US" sz="14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</a:t>
                      </a:r>
                      <a:r>
                        <a:rPr lang="en-US" sz="14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hores</a:t>
                      </a:r>
                      <a:endParaRPr sz="14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F2F9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96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</a:t>
                      </a:r>
                      <a:r>
                        <a:rPr lang="en-US" sz="14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Matemàtiques</a:t>
                      </a:r>
                      <a:r>
                        <a:rPr lang="en-US" sz="14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u="none" strike="noStrike" cap="none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3 hores</a:t>
                      </a:r>
                      <a:endParaRPr sz="14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96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</a:t>
                      </a:r>
                      <a:r>
                        <a:rPr lang="en-US" sz="14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Ciències</a:t>
                      </a:r>
                      <a:r>
                        <a:rPr lang="en-US" sz="14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Socials</a:t>
                      </a:r>
                      <a:endParaRPr sz="1400" u="none" strike="noStrike" cap="none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3 hores</a:t>
                      </a:r>
                      <a:endParaRPr sz="14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96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</a:t>
                      </a:r>
                      <a:r>
                        <a:rPr lang="en-US" sz="14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Ciències</a:t>
                      </a:r>
                      <a:r>
                        <a:rPr lang="en-US" sz="14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experimentals</a:t>
                      </a:r>
                      <a:r>
                        <a:rPr lang="en-US" sz="14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</a:t>
                      </a:r>
                      <a:r>
                        <a:rPr lang="en-US" sz="14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Biologia</a:t>
                      </a:r>
                      <a:r>
                        <a:rPr lang="en-US" sz="14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 </a:t>
                      </a:r>
                      <a:r>
                        <a:rPr lang="en-US" sz="14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Geologia</a:t>
                      </a:r>
                      <a:endParaRPr sz="1400" u="none" strike="noStrike" cap="none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3 hores</a:t>
                      </a:r>
                      <a:endParaRPr sz="14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96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</a:t>
                      </a:r>
                      <a:r>
                        <a:rPr lang="en-US" sz="14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Tecnologia</a:t>
                      </a:r>
                      <a:r>
                        <a:rPr lang="en-US" sz="14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u="none" strike="noStrike" cap="none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F2F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2 hores</a:t>
                      </a:r>
                      <a:endParaRPr sz="14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F2F9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396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</a:t>
                      </a:r>
                      <a:r>
                        <a:rPr lang="en-US" sz="14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Música</a:t>
                      </a:r>
                      <a:r>
                        <a:rPr lang="en-US" sz="14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u="none" strike="noStrike" cap="none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3 hores</a:t>
                      </a:r>
                      <a:endParaRPr sz="14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396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</a:t>
                      </a:r>
                      <a:r>
                        <a:rPr lang="en-US" sz="14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Educació</a:t>
                      </a:r>
                      <a:r>
                        <a:rPr lang="en-US" sz="14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Física</a:t>
                      </a:r>
                      <a:endParaRPr sz="1400" u="none" strike="noStrike" cap="none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2 </a:t>
                      </a:r>
                      <a:r>
                        <a:rPr lang="en-US" sz="14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hores</a:t>
                      </a:r>
                      <a:endParaRPr sz="14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396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</a:t>
                      </a:r>
                      <a:r>
                        <a:rPr lang="en-US" sz="1400" b="0" i="0" u="none" strike="noStrike" cap="none" dirty="0" err="1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Activitats</a:t>
                      </a:r>
                      <a:r>
                        <a:rPr lang="en-US" sz="1400" b="0" i="0" u="none" strike="noStrike" cap="none" baseline="0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b="0" i="0" u="none" strike="noStrike" cap="none" baseline="0" dirty="0" err="1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cíviques</a:t>
                      </a:r>
                      <a:r>
                        <a:rPr lang="en-US" sz="1400" b="0" i="0" u="none" strike="noStrike" cap="none" baseline="0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 </a:t>
                      </a:r>
                      <a:r>
                        <a:rPr lang="en-US" sz="1400" b="0" i="0" u="none" strike="noStrike" cap="none" baseline="0" dirty="0" err="1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culturals</a:t>
                      </a:r>
                      <a:r>
                        <a:rPr lang="en-US" sz="14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 </a:t>
                      </a:r>
                      <a:r>
                        <a:rPr lang="en-US" sz="14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Religió</a:t>
                      </a:r>
                      <a:endParaRPr sz="1400" u="none" strike="noStrike" cap="none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1 hora</a:t>
                      </a:r>
                      <a:endParaRPr sz="14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45800">
                <a:tc>
                  <a:txBody>
                    <a:bodyPr/>
                    <a:lstStyle/>
                    <a:p>
                      <a:pPr marL="2160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b="0" i="0" u="none" strike="noStrike" cap="none" dirty="0" err="1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Optatives</a:t>
                      </a:r>
                      <a:r>
                        <a:rPr lang="en-US" sz="14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</a:t>
                      </a:r>
                      <a:r>
                        <a:rPr lang="en-US" sz="14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(Punt Edu i </a:t>
                      </a:r>
                      <a:r>
                        <a:rPr lang="en-US" sz="14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Competència</a:t>
                      </a:r>
                      <a:r>
                        <a:rPr lang="en-US" sz="14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Digital</a:t>
                      </a:r>
                      <a:r>
                        <a:rPr lang="en-US" sz="1400" b="0" i="0" u="none" strike="noStrike" cap="none" baseline="0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/ </a:t>
                      </a:r>
                      <a:r>
                        <a:rPr lang="en-US" sz="1400" b="0" i="0" u="none" strike="noStrike" cap="none" baseline="0" dirty="0" err="1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Segones</a:t>
                      </a:r>
                      <a:r>
                        <a:rPr lang="en-US" sz="1400" b="0" i="0" u="none" strike="noStrike" cap="none" baseline="0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b="0" i="0" u="none" strike="noStrike" cap="none" baseline="0" dirty="0" err="1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llengües</a:t>
                      </a:r>
                      <a:r>
                        <a:rPr lang="en-US" sz="1400" b="0" i="0" u="none" strike="noStrike" cap="none" baseline="0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b="0" i="0" u="none" strike="noStrike" cap="none" baseline="0" dirty="0" err="1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estrangeres</a:t>
                      </a:r>
                      <a:r>
                        <a:rPr lang="en-US" sz="1400" b="0" i="0" u="none" strike="noStrike" cap="none" baseline="0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; </a:t>
                      </a:r>
                      <a:r>
                        <a:rPr lang="en-US" sz="1400" b="0" i="0" u="none" strike="noStrike" cap="none" baseline="0" dirty="0" err="1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anglès</a:t>
                      </a:r>
                      <a:r>
                        <a:rPr lang="en-US" sz="1400" b="0" i="0" u="none" strike="noStrike" cap="none" baseline="0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/ </a:t>
                      </a:r>
                      <a:r>
                        <a:rPr lang="en-US" sz="1400" b="0" i="0" u="none" strike="noStrike" cap="none" baseline="0" dirty="0" err="1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francès</a:t>
                      </a:r>
                      <a:endParaRPr sz="1400" u="none" strike="noStrike" cap="none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F2F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2 </a:t>
                      </a:r>
                      <a:r>
                        <a:rPr lang="en-US" sz="14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hores</a:t>
                      </a:r>
                      <a:r>
                        <a:rPr lang="en-US" sz="14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F2F9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396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</a:t>
                      </a:r>
                      <a:r>
                        <a:rPr lang="en-US" sz="14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Tutoria</a:t>
                      </a:r>
                      <a:r>
                        <a:rPr lang="en-US" sz="14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u="none" strike="noStrike" cap="none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1 hora</a:t>
                      </a:r>
                      <a:endParaRPr sz="14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1_Plantilla Power 2015 (1)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lantilla Power 2015 (1)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1806</Words>
  <Application>Microsoft Office PowerPoint</Application>
  <PresentationFormat>Presentació en pantalla (4:3)</PresentationFormat>
  <Paragraphs>554</Paragraphs>
  <Slides>31</Slides>
  <Notes>31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7</vt:i4>
      </vt:variant>
      <vt:variant>
        <vt:lpstr>Tema</vt:lpstr>
      </vt:variant>
      <vt:variant>
        <vt:i4>2</vt:i4>
      </vt:variant>
      <vt:variant>
        <vt:lpstr>Títols de les diapositives</vt:lpstr>
      </vt:variant>
      <vt:variant>
        <vt:i4>31</vt:i4>
      </vt:variant>
    </vt:vector>
  </HeadingPairs>
  <TitlesOfParts>
    <vt:vector size="40" baseType="lpstr">
      <vt:lpstr>Arial</vt:lpstr>
      <vt:lpstr>Calibri</vt:lpstr>
      <vt:lpstr>Courier New</vt:lpstr>
      <vt:lpstr>Noto Sans Symbols</vt:lpstr>
      <vt:lpstr>Open Sans</vt:lpstr>
      <vt:lpstr>Times New Roman</vt:lpstr>
      <vt:lpstr>Wingdings</vt:lpstr>
      <vt:lpstr>1_Plantilla Power 2015 (1)</vt:lpstr>
      <vt:lpstr>Plantilla Power 2015 (1)</vt:lpstr>
      <vt:lpstr>INS Montilivi  Reunió de famílies 1r ESO</vt:lpstr>
      <vt:lpstr>Índex</vt:lpstr>
      <vt:lpstr>Presentació dels Tutors/es</vt:lpstr>
      <vt:lpstr>Projectes del Centre</vt:lpstr>
      <vt:lpstr>Projectes del Centre</vt:lpstr>
      <vt:lpstr>Projectes del Centre</vt:lpstr>
      <vt:lpstr>Característiques 1r d’ESO</vt:lpstr>
      <vt:lpstr>Característiques 1r d’ESO</vt:lpstr>
      <vt:lpstr>Currículum 1r ESO</vt:lpstr>
      <vt:lpstr>Horari</vt:lpstr>
      <vt:lpstr>Calendari</vt:lpstr>
      <vt:lpstr>Calendari</vt:lpstr>
      <vt:lpstr>Control de faltes d’assistència i altres incidències</vt:lpstr>
      <vt:lpstr>Control de faltes d’assistència i altres incidències</vt:lpstr>
      <vt:lpstr>Control de faltes d’assistència i altres incidències</vt:lpstr>
      <vt:lpstr>Control de faltes d’assistència i altres incidències</vt:lpstr>
      <vt:lpstr>Altres informacions</vt:lpstr>
      <vt:lpstr>Altres informacions</vt:lpstr>
      <vt:lpstr>Altres informacions</vt:lpstr>
      <vt:lpstr>Presentació dels Tutors/es</vt:lpstr>
      <vt:lpstr>Presentació del PowerPoint</vt:lpstr>
      <vt:lpstr>Presentació dels tutors Reunió de famílies 1r ESO</vt:lpstr>
      <vt:lpstr>Comunicació família i centre</vt:lpstr>
      <vt:lpstr>Primer dia de classe</vt:lpstr>
      <vt:lpstr>Primer dia de classe</vt:lpstr>
      <vt:lpstr>Prova de lectoescriptura</vt:lpstr>
      <vt:lpstr>Pla Salut i Escola</vt:lpstr>
      <vt:lpstr>Sortides, Tallers i Xerrades</vt:lpstr>
      <vt:lpstr>Sortides, Tallers i Xerrades</vt:lpstr>
      <vt:lpstr>Aspectes molt importants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 Montilivi  Reunió de famílies 1r ESO</dc:title>
  <dc:creator>usuari</dc:creator>
  <cp:lastModifiedBy>Maribel Vilanova i Garcia</cp:lastModifiedBy>
  <cp:revision>49</cp:revision>
  <dcterms:modified xsi:type="dcterms:W3CDTF">2023-09-26T12:11:37Z</dcterms:modified>
</cp:coreProperties>
</file>