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74" r:id="rId18"/>
    <p:sldId id="275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6" r:id="rId27"/>
    <p:sldId id="271" r:id="rId28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yPXeXeA3GE5F1vP1sFVSPrD/Q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6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49220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6601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3372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841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91554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5621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23725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1157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6072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18155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3069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1697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46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Diapositiva de títu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775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3725"/>
              </a:srgbClr>
            </a:outerShdw>
          </a:effectLst>
        </p:spPr>
      </p:cxnSp>
      <p:sp>
        <p:nvSpPr>
          <p:cNvPr id="11" name="Google Shape;11;p24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Logo Montilivi 2015 blan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6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3725"/>
              </a:srgbClr>
            </a:outerShdw>
          </a:effectLst>
        </p:spPr>
      </p:cxnSp>
      <p:sp>
        <p:nvSpPr>
          <p:cNvPr id="25" name="Google Shape;25;p26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6" descr="Logo Montilivi 2015 blanc.p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itutmontilivi.cat/informacio-pares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ZiIeW6ART71V9ULvKsdfvSsAKhlixuIujlYzKMxZvI/edit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5650" y="31416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 Montilivi </a:t>
            </a:r>
            <a:b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 de </a:t>
            </a:r>
            <a:r>
              <a:rPr lang="en-US">
                <a:solidFill>
                  <a:srgbClr val="FF0000"/>
                </a:solidFill>
              </a:rPr>
              <a:t>famílies 1r BAT</a:t>
            </a:r>
            <a:endParaRPr sz="5400" b="1" i="0" u="none" strike="noStrike" cap="none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/>
              <a:t>18/09</a:t>
            </a:r>
            <a:r>
              <a:rPr lang="en-US"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/202</a:t>
            </a:r>
            <a:r>
              <a:rPr lang="en-US"/>
              <a:t>3</a:t>
            </a:r>
            <a:endParaRPr sz="3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http://www2.institutmontilivi.cat:8888/contenidor/28/images/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5512" y="1325562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2184400" y="821268"/>
            <a:ext cx="6849533" cy="522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33375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>
                <a:solidFill>
                  <a:srgbClr val="17375E"/>
                </a:solidFill>
              </a:rPr>
              <a:t>Avaluacions</a:t>
            </a:r>
            <a:endParaRPr/>
          </a:p>
          <a:p>
            <a:pPr marL="790575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Font typeface="Arial"/>
              <a:buChar char="•"/>
            </a:pPr>
            <a:r>
              <a:rPr lang="en-US" sz="2300">
                <a:solidFill>
                  <a:srgbClr val="17375E"/>
                </a:solidFill>
              </a:rPr>
              <a:t>Primera avaluació: del 12 de setembre al  21  de novembre   </a:t>
            </a:r>
            <a:endParaRPr sz="2300">
              <a:solidFill>
                <a:srgbClr val="17375E"/>
              </a:solidFill>
            </a:endParaRPr>
          </a:p>
          <a:p>
            <a:pPr marL="790575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Font typeface="Arial"/>
              <a:buChar char="•"/>
            </a:pPr>
            <a:r>
              <a:rPr lang="en-US" sz="2300">
                <a:solidFill>
                  <a:srgbClr val="17375E"/>
                </a:solidFill>
              </a:rPr>
              <a:t>Segona avaluació: del 22  de novembre  al 5 de març        </a:t>
            </a:r>
            <a:endParaRPr sz="2300">
              <a:solidFill>
                <a:srgbClr val="17375E"/>
              </a:solidFill>
            </a:endParaRPr>
          </a:p>
          <a:p>
            <a:pPr marL="790575" marR="0" lvl="1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Font typeface="Arial"/>
              <a:buChar char="•"/>
            </a:pPr>
            <a:r>
              <a:rPr lang="en-US" sz="2300">
                <a:solidFill>
                  <a:srgbClr val="17375E"/>
                </a:solidFill>
              </a:rPr>
              <a:t>Tercera avaluació: del 6 de març al 11 de juny </a:t>
            </a:r>
            <a:endParaRPr sz="2300">
              <a:solidFill>
                <a:srgbClr val="17375E"/>
              </a:solidFill>
            </a:endParaRPr>
          </a:p>
          <a:p>
            <a:pPr marL="333375" lvl="0" indent="-333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600" b="1">
                <a:solidFill>
                  <a:srgbClr val="17375E"/>
                </a:solidFill>
              </a:rPr>
              <a:t>Vacances</a:t>
            </a:r>
            <a:endParaRPr/>
          </a:p>
          <a:p>
            <a:pPr marL="914400" lvl="1" indent="-323850" algn="just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Char char="•"/>
            </a:pPr>
            <a:r>
              <a:rPr lang="en-US" sz="2300">
                <a:solidFill>
                  <a:srgbClr val="17375E"/>
                </a:solidFill>
              </a:rPr>
              <a:t>Nadal: del 21 de desembre al 07 de gener </a:t>
            </a:r>
            <a:endParaRPr sz="2300">
              <a:solidFill>
                <a:srgbClr val="17375E"/>
              </a:solidFill>
            </a:endParaRPr>
          </a:p>
          <a:p>
            <a:pPr marL="914400" lvl="1" indent="-323850" algn="just" rtl="0">
              <a:spcBef>
                <a:spcPts val="300"/>
              </a:spcBef>
              <a:spcAft>
                <a:spcPts val="0"/>
              </a:spcAft>
              <a:buClr>
                <a:srgbClr val="17375E"/>
              </a:buClr>
              <a:buSzPts val="1500"/>
              <a:buChar char="•"/>
            </a:pPr>
            <a:r>
              <a:rPr lang="en-US" sz="2300">
                <a:solidFill>
                  <a:srgbClr val="17375E"/>
                </a:solidFill>
              </a:rPr>
              <a:t>Setmana Santa: del 23 de març a l’1 d’abril</a:t>
            </a:r>
            <a:endParaRPr sz="2300">
              <a:solidFill>
                <a:srgbClr val="17375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None/>
            </a:pPr>
            <a:r>
              <a:rPr lang="en-US" sz="2600" b="1">
                <a:solidFill>
                  <a:srgbClr val="17375E"/>
                </a:solidFill>
              </a:rPr>
              <a:t>Dies de lliure disposició</a:t>
            </a:r>
            <a:endParaRPr/>
          </a:p>
          <a:p>
            <a:pPr marL="914400" lvl="1" indent="-323850" algn="just" rtl="0"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1500"/>
              <a:buChar char="•"/>
            </a:pPr>
            <a:r>
              <a:rPr lang="en-US" sz="2300">
                <a:solidFill>
                  <a:srgbClr val="17375E"/>
                </a:solidFill>
              </a:rPr>
              <a:t>30 i 31 d’octubre i 7 de desembre del 2023, 9 de febrer,  2 i 3 de maig de 2024.</a:t>
            </a:r>
            <a:endParaRPr sz="2300">
              <a:solidFill>
                <a:srgbClr val="17375E"/>
              </a:solidFill>
            </a:endParaRPr>
          </a:p>
          <a:p>
            <a:pPr marL="91440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2300">
              <a:solidFill>
                <a:srgbClr val="17375E"/>
              </a:solidFill>
            </a:endParaRPr>
          </a:p>
          <a:p>
            <a:pPr marL="914400" marR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3200"/>
              <a:buNone/>
            </a:pPr>
            <a:endParaRPr sz="2200">
              <a:solidFill>
                <a:srgbClr val="17375E"/>
              </a:solidFill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Calendari escolar</a:t>
            </a:r>
            <a:endParaRPr sz="2800">
              <a:solidFill>
                <a:srgbClr val="17375E"/>
              </a:solidFill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4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" name="Google Shape;1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8"/>
          <p:cNvSpPr txBox="1">
            <a:spLocks noGrp="1"/>
          </p:cNvSpPr>
          <p:nvPr>
            <p:ph type="body" idx="1"/>
          </p:nvPr>
        </p:nvSpPr>
        <p:spPr>
          <a:xfrm>
            <a:off x="2369126" y="1163782"/>
            <a:ext cx="6524047" cy="42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Treball de Recerca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 treball de recerca és obligatori. </a:t>
            </a:r>
            <a:endParaRPr/>
          </a:p>
          <a:p>
            <a:pPr marL="10160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És un 10 % de la nota de Batxillerat.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 presentarà a mitjans del mes d’octubre de 2024.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Hi ha una exposició oral a principis del mes de desembre de 2024.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8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Treball de Recerca i Estada a l’empresa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83" name="Google Shape;183;p48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8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48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8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48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9"/>
          <p:cNvSpPr txBox="1">
            <a:spLocks noGrp="1"/>
          </p:cNvSpPr>
          <p:nvPr>
            <p:ph type="body" idx="1"/>
          </p:nvPr>
        </p:nvSpPr>
        <p:spPr>
          <a:xfrm>
            <a:off x="2369126" y="1163782"/>
            <a:ext cx="6524047" cy="420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1600" lvl="0" indent="0" algn="l" rtl="0">
              <a:lnSpc>
                <a:spcPct val="15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None/>
            </a:pPr>
            <a:r>
              <a:rPr lang="en-US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Estada a l’empresa</a:t>
            </a:r>
            <a:endParaRPr b="1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És una assignatura optativa de 70 h i oficialment consta al 1r curs.</a:t>
            </a:r>
            <a:endParaRPr/>
          </a:p>
          <a:p>
            <a:pPr marL="457200" lvl="0" indent="-3556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 realitza a finals de 1r ( juny - juliol).</a:t>
            </a:r>
            <a:endParaRPr/>
          </a:p>
          <a:p>
            <a:pPr marL="457200" lvl="0" indent="-3556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Hi ha un professor responsable que informarà a finals del 2n trimestre.</a:t>
            </a:r>
            <a:endParaRPr/>
          </a:p>
          <a:p>
            <a:pPr marL="457200" lvl="0" indent="-3556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000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 tenen en compte les notes de 1r per poder-la cursar.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49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Treball de Recerca i Estada a l’empresa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95" name="Google Shape;195;p4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4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4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0"/>
          <p:cNvSpPr txBox="1">
            <a:spLocks noGrp="1"/>
          </p:cNvSpPr>
          <p:nvPr>
            <p:ph type="body" idx="1"/>
          </p:nvPr>
        </p:nvSpPr>
        <p:spPr>
          <a:xfrm>
            <a:off x="2306782" y="1329267"/>
            <a:ext cx="6586392" cy="428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sz="2000" u="sng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https://www.institutmontilivi.cat/informacio-pares/</a:t>
            </a:r>
            <a:endParaRPr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Preguntes freqüents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AMPA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Incidències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00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Enquestes famílies</a:t>
            </a:r>
            <a:endParaRPr sz="2000"/>
          </a:p>
          <a:p>
            <a:pPr marL="0" lvl="0" indent="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Comentari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Queixa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Punt d’informació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Suggeriment</a:t>
            </a:r>
            <a:endParaRPr sz="20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Presentació dels Tutors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43" name="Google Shape;243;p60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60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60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60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60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7431" y="1998373"/>
            <a:ext cx="2957513" cy="12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25291" y="3562350"/>
            <a:ext cx="3967883" cy="1811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17462" y="2067597"/>
            <a:ext cx="334963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61"/>
          <p:cNvSpPr txBox="1">
            <a:spLocks noGrp="1"/>
          </p:cNvSpPr>
          <p:nvPr>
            <p:ph type="body" idx="1"/>
          </p:nvPr>
        </p:nvSpPr>
        <p:spPr>
          <a:xfrm>
            <a:off x="2306782" y="1329267"/>
            <a:ext cx="6586392" cy="428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6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Presentació dels Tutors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58" name="Google Shape;258;p6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6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6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6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6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6243" y="1156228"/>
            <a:ext cx="2882900" cy="26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03381" y="4018445"/>
            <a:ext cx="5780087" cy="16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56552" y="2861735"/>
            <a:ext cx="1682750" cy="29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6"/>
          <p:cNvSpPr txBox="1">
            <a:spLocks noGrp="1"/>
          </p:cNvSpPr>
          <p:nvPr>
            <p:ph type="body" idx="1"/>
          </p:nvPr>
        </p:nvSpPr>
        <p:spPr>
          <a:xfrm>
            <a:off x="2306782" y="1600199"/>
            <a:ext cx="6586392" cy="3623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1r BAT A	     </a:t>
            </a:r>
            <a:r>
              <a:rPr lang="en-US" sz="24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Adriana </a:t>
            </a:r>
            <a:r>
              <a:rPr lang="en-US" sz="2400" b="1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Danés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(aula 3.07)</a:t>
            </a:r>
            <a:endParaRPr sz="24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1r BATXIBAC   </a:t>
            </a:r>
            <a:r>
              <a:rPr lang="en-US" sz="2400" b="1" dirty="0" err="1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Encarna</a:t>
            </a:r>
            <a:r>
              <a:rPr lang="en-US" sz="24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Sánchez (aula 3.07)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1r BAT B	 </a:t>
            </a:r>
            <a:r>
              <a:rPr lang="en-US" sz="24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Sandra </a:t>
            </a:r>
            <a:r>
              <a:rPr lang="en-US" sz="2400" b="1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Esteba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(aula 3.08)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1r BAT C	    </a:t>
            </a:r>
            <a:r>
              <a:rPr lang="en-US" sz="2400" b="1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Toni </a:t>
            </a:r>
            <a:r>
              <a:rPr lang="en-US" sz="2400" b="1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Masferrer</a:t>
            </a:r>
            <a:r>
              <a:rPr lang="en-US" sz="2400" b="1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(aula M3)</a:t>
            </a:r>
            <a:endParaRPr sz="2400" b="1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56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Presentació dels Tutors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07" name="Google Shape;207;p56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56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56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56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56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3522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993042" y="21129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Presentació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dels</a:t>
            </a:r>
            <a:r>
              <a:rPr lang="en-US" dirty="0" smtClean="0">
                <a:solidFill>
                  <a:srgbClr val="FF0000"/>
                </a:solidFill>
              </a:rPr>
              <a:t> tutors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1r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BAT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5318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7"/>
          <p:cNvSpPr txBox="1">
            <a:spLocks noGrp="1"/>
          </p:cNvSpPr>
          <p:nvPr>
            <p:ph type="body" idx="1"/>
          </p:nvPr>
        </p:nvSpPr>
        <p:spPr>
          <a:xfrm>
            <a:off x="2306782" y="1329267"/>
            <a:ext cx="6837218" cy="428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Horaris d’atenció a les famílies:</a:t>
            </a:r>
            <a:endParaRPr sz="28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8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Dimarts  </a:t>
            </a: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 9 a 10h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8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Dimecres</a:t>
            </a: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8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dijous</a:t>
            </a: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11.30 a 12.30</a:t>
            </a:r>
            <a:endParaRPr sz="28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(presencial, telefònica o telemàtica)</a:t>
            </a:r>
            <a:endParaRPr sz="28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8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Contacte: 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- Correu electrònic: 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             esanch@institutmontilivi.cat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- Agenda de l’alumne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- Telèfon institut (972 209458)</a:t>
            </a:r>
            <a:endParaRPr sz="24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57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Entrevistes i contacte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286" name="Google Shape;286;p5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5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5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57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7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574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"/>
          <p:cNvSpPr txBox="1">
            <a:spLocks noGrp="1"/>
          </p:cNvSpPr>
          <p:nvPr>
            <p:ph type="body" idx="1"/>
          </p:nvPr>
        </p:nvSpPr>
        <p:spPr>
          <a:xfrm>
            <a:off x="2209111" y="1077896"/>
            <a:ext cx="6684063" cy="4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lang="en-US" sz="2800" b="0" i="0" u="none" strike="noStrike" cap="none" dirty="0" smtClean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És</a:t>
            </a:r>
            <a:r>
              <a:rPr lang="en-US" sz="2800" b="0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molt important que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l’alumnat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entengui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tracta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d’una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etapa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post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obligatòria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i que, per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tant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pressuposa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certa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autonomia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molta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responsabilitat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major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implicació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un major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grau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d’esforç</a:t>
            </a:r>
            <a:r>
              <a:rPr lang="en-US" sz="2800" dirty="0" smtClean="0">
                <a:solidFill>
                  <a:schemeClr val="bg2"/>
                </a:solidFill>
                <a:sym typeface="Calibri"/>
              </a:rPr>
              <a:t>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chemeClr val="bg2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És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molt important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tenir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uns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hàbits</a:t>
            </a: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treball</a:t>
            </a: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constància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envers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aquests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1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	</a:t>
            </a:r>
            <a:r>
              <a:rPr lang="en-US" sz="4400">
                <a:solidFill>
                  <a:srgbClr val="17375E"/>
                </a:solidFill>
              </a:rPr>
              <a:t>Batxillerat, no ESO!</a:t>
            </a:r>
            <a:endParaRPr sz="44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310" name="Google Shape;310;p10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0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10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0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0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356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76375" y="1557338"/>
            <a:ext cx="7127875" cy="33871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1. El batxillerat. Característiques.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2. Horari, calendari i assistència </a:t>
            </a:r>
            <a:endParaRPr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3. Treball de recerca i Estada a l’empresa</a:t>
            </a:r>
            <a:endParaRPr>
              <a:solidFill>
                <a:srgbClr val="17375E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700"/>
              <a:buNone/>
            </a:pPr>
            <a:r>
              <a:rPr lang="en-US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5. Presentació dels Tutors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Calibri"/>
              <a:buNone/>
            </a:pPr>
            <a:r>
              <a:rPr lang="en-US"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 txBox="1">
            <a:spLocks noGrp="1"/>
          </p:cNvSpPr>
          <p:nvPr>
            <p:ph type="body" idx="1"/>
          </p:nvPr>
        </p:nvSpPr>
        <p:spPr>
          <a:xfrm>
            <a:off x="2209111" y="1077896"/>
            <a:ext cx="6684063" cy="4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54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Font typeface="Calibri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estaran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agrupats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dies</a:t>
            </a:r>
            <a:r>
              <a:rPr lang="en-US" sz="2800" dirty="0">
                <a:solidFill>
                  <a:schemeClr val="bg2"/>
                </a:solidFill>
                <a:sym typeface="Calibri"/>
              </a:rPr>
              <a:t>.</a:t>
            </a:r>
            <a:endParaRPr dirty="0">
              <a:solidFill>
                <a:schemeClr val="bg2"/>
              </a:solidFill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Durant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aquests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4 dies 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farà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classe</a:t>
            </a:r>
            <a:r>
              <a:rPr lang="en-US" sz="28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normal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només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venir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tenen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examen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Exàmens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trimestrals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22" name="Google Shape;322;p1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433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"/>
          <p:cNvSpPr txBox="1">
            <a:spLocks noGrp="1"/>
          </p:cNvSpPr>
          <p:nvPr>
            <p:ph type="body" idx="1"/>
          </p:nvPr>
        </p:nvSpPr>
        <p:spPr>
          <a:xfrm>
            <a:off x="2209111" y="1077896"/>
            <a:ext cx="6684063" cy="4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>
                <a:solidFill>
                  <a:schemeClr val="bg2"/>
                </a:solidFill>
                <a:sym typeface="Calibri"/>
              </a:rPr>
              <a:t>CALENDARI D’EXÀMENS</a:t>
            </a:r>
            <a:endParaRPr dirty="0">
              <a:solidFill>
                <a:schemeClr val="bg2"/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en-US" sz="2400" b="1" i="0" u="sng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1r </a:t>
            </a:r>
            <a:r>
              <a:rPr lang="en-US" sz="2400" b="1" i="0" u="sng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Trimestre</a:t>
            </a:r>
            <a:endParaRPr sz="2400" b="1" i="0" u="sng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en-US" sz="2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14, 15, 17 i 18 de </a:t>
            </a:r>
            <a:r>
              <a:rPr lang="en-US" sz="24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novembre</a:t>
            </a:r>
            <a:endParaRPr sz="2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en-US" sz="2400" b="1" i="0" u="sng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2n </a:t>
            </a:r>
            <a:r>
              <a:rPr lang="en-US" sz="2400" b="1" i="0" u="sng" strike="noStrike" cap="none" dirty="0" err="1">
                <a:solidFill>
                  <a:schemeClr val="bg2"/>
                </a:solidFill>
                <a:sym typeface="Calibri"/>
              </a:rPr>
              <a:t>Trimestre</a:t>
            </a:r>
            <a:endParaRPr dirty="0">
              <a:solidFill>
                <a:schemeClr val="bg2"/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en-US" sz="2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27 i 28 de </a:t>
            </a:r>
            <a:r>
              <a:rPr lang="en-US" sz="24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febrer</a:t>
            </a:r>
            <a:r>
              <a:rPr lang="en-US" sz="2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/ 2 i 3 de </a:t>
            </a:r>
            <a:r>
              <a:rPr lang="en-US" sz="24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març</a:t>
            </a:r>
            <a:endParaRPr sz="2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en-US" sz="2400" b="1" i="0" u="sng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2400" b="1" i="0" u="sng" strike="noStrike" cap="none" dirty="0" err="1">
                <a:solidFill>
                  <a:schemeClr val="bg2"/>
                </a:solidFill>
                <a:sym typeface="Calibri"/>
              </a:rPr>
              <a:t>Trimestre</a:t>
            </a:r>
            <a:endParaRPr dirty="0">
              <a:solidFill>
                <a:schemeClr val="bg2"/>
              </a:solidFill>
            </a:endParaRPr>
          </a:p>
          <a:p>
            <a:pPr marL="457200" lvl="1" indent="0" algn="just">
              <a:lnSpc>
                <a:spcPct val="150000"/>
              </a:lnSpc>
              <a:spcBef>
                <a:spcPts val="0"/>
              </a:spcBef>
              <a:buSzPts val="3200"/>
              <a:buNone/>
            </a:pPr>
            <a:r>
              <a:rPr lang="en-US" sz="24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24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juny</a:t>
            </a:r>
            <a:endParaRPr sz="24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Exàmens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trimestrals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34" name="Google Shape;334;p12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12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12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9643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"/>
          <p:cNvSpPr txBox="1">
            <a:spLocks noGrp="1"/>
          </p:cNvSpPr>
          <p:nvPr>
            <p:ph type="body" idx="1"/>
          </p:nvPr>
        </p:nvSpPr>
        <p:spPr>
          <a:xfrm>
            <a:off x="2209111" y="1077896"/>
            <a:ext cx="6684063" cy="4624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CALENDARI D’EXÀMENS</a:t>
            </a:r>
            <a:endParaRPr sz="2800" b="1" i="0" u="sng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Per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qüestions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normativa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desapareixen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8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setembre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per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tant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els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exàmens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extraordinaris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seran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mes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juny</a:t>
            </a:r>
            <a:r>
              <a:rPr lang="en-US" sz="2800" dirty="0" smtClean="0">
                <a:solidFill>
                  <a:schemeClr val="bg2"/>
                </a:solidFill>
              </a:rPr>
              <a:t>: </a:t>
            </a:r>
            <a:endParaRPr dirty="0">
              <a:solidFill>
                <a:schemeClr val="bg2"/>
              </a:solidFill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15, 16, 19 i 20 de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juny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Exàmens</a:t>
            </a:r>
            <a:r>
              <a:rPr lang="en-US" sz="4400" dirty="0">
                <a:solidFill>
                  <a:schemeClr val="bg2"/>
                </a:solidFill>
              </a:rPr>
              <a:t> </a:t>
            </a:r>
            <a:r>
              <a:rPr lang="en-US" sz="4400" dirty="0" err="1">
                <a:solidFill>
                  <a:schemeClr val="bg2"/>
                </a:solidFill>
              </a:rPr>
              <a:t>trimestrals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46" name="Google Shape;346;p13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3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3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3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3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1" name="Google Shape;3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897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type="body" idx="1"/>
          </p:nvPr>
        </p:nvSpPr>
        <p:spPr>
          <a:xfrm>
            <a:off x="2050373" y="1124533"/>
            <a:ext cx="6842801" cy="44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-"/>
            </a:pP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b="1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puntualitat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comença</a:t>
            </a:r>
            <a:r>
              <a:rPr lang="en-US" sz="2800" dirty="0">
                <a:solidFill>
                  <a:schemeClr val="bg2"/>
                </a:solidFill>
                <a:sym typeface="Calibri"/>
              </a:rPr>
              <a:t> a les 8h</a:t>
            </a:r>
            <a:r>
              <a:rPr lang="en-US" sz="2800" dirty="0" smtClean="0">
                <a:solidFill>
                  <a:schemeClr val="bg2"/>
                </a:solidFill>
                <a:sym typeface="Calibri"/>
              </a:rPr>
              <a:t>)</a:t>
            </a:r>
            <a:endParaRPr sz="2800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800" dirty="0">
                <a:solidFill>
                  <a:schemeClr val="bg2"/>
                </a:solidFill>
              </a:rPr>
              <a:t>Documents a </a:t>
            </a:r>
            <a:r>
              <a:rPr lang="en-US" sz="2800" dirty="0" err="1">
                <a:solidFill>
                  <a:schemeClr val="bg2"/>
                </a:solidFill>
              </a:rPr>
              <a:t>signar</a:t>
            </a:r>
            <a:r>
              <a:rPr lang="en-US" sz="2800" dirty="0">
                <a:solidFill>
                  <a:schemeClr val="bg2"/>
                </a:solidFill>
              </a:rPr>
              <a:t> i </a:t>
            </a:r>
            <a:r>
              <a:rPr lang="en-US" sz="2800" dirty="0" err="1">
                <a:solidFill>
                  <a:schemeClr val="bg2"/>
                </a:solidFill>
              </a:rPr>
              <a:t>retornar</a:t>
            </a:r>
            <a:r>
              <a:rPr lang="en-US" sz="2800" dirty="0">
                <a:solidFill>
                  <a:schemeClr val="bg2"/>
                </a:solidFill>
              </a:rPr>
              <a:t> a </a:t>
            </a:r>
            <a:r>
              <a:rPr lang="en-US" sz="2800" dirty="0" err="1">
                <a:solidFill>
                  <a:schemeClr val="bg2"/>
                </a:solidFill>
              </a:rPr>
              <a:t>l’institut</a:t>
            </a:r>
            <a:r>
              <a:rPr lang="en-US" sz="2800" dirty="0">
                <a:solidFill>
                  <a:schemeClr val="bg2"/>
                </a:solidFill>
              </a:rPr>
              <a:t>:</a:t>
            </a:r>
            <a:endParaRPr dirty="0">
              <a:solidFill>
                <a:schemeClr val="bg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bg2"/>
                </a:solidFill>
              </a:rPr>
              <a:t>	- </a:t>
            </a:r>
            <a:r>
              <a:rPr lang="en-US" sz="2800" dirty="0" err="1">
                <a:solidFill>
                  <a:schemeClr val="bg2"/>
                </a:solidFill>
              </a:rPr>
              <a:t>Prohibició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ús</a:t>
            </a:r>
            <a:r>
              <a:rPr lang="en-US" sz="2800" dirty="0">
                <a:solidFill>
                  <a:schemeClr val="bg2"/>
                </a:solidFill>
              </a:rPr>
              <a:t> del </a:t>
            </a:r>
            <a:r>
              <a:rPr lang="en-US" sz="2800" dirty="0" err="1">
                <a:solidFill>
                  <a:schemeClr val="bg2"/>
                </a:solidFill>
              </a:rPr>
              <a:t>telèfon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mòbil</a:t>
            </a:r>
            <a:r>
              <a:rPr lang="en-US" sz="2800" dirty="0">
                <a:solidFill>
                  <a:schemeClr val="bg2"/>
                </a:solidFill>
              </a:rPr>
              <a:t> dins el    	   </a:t>
            </a:r>
            <a:r>
              <a:rPr lang="en-US" sz="2800" dirty="0" err="1">
                <a:solidFill>
                  <a:schemeClr val="bg2"/>
                </a:solidFill>
              </a:rPr>
              <a:t>recinte</a:t>
            </a:r>
            <a:r>
              <a:rPr lang="en-US" sz="2800" dirty="0">
                <a:solidFill>
                  <a:schemeClr val="bg2"/>
                </a:solidFill>
              </a:rPr>
              <a:t> escolar</a:t>
            </a:r>
            <a:endParaRPr dirty="0">
              <a:solidFill>
                <a:schemeClr val="bg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bg2"/>
                </a:solidFill>
              </a:rPr>
              <a:t>	- </a:t>
            </a:r>
            <a:r>
              <a:rPr lang="en-US" sz="2800" dirty="0" err="1">
                <a:solidFill>
                  <a:schemeClr val="bg2"/>
                </a:solidFill>
              </a:rPr>
              <a:t>Actuació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en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cas</a:t>
            </a:r>
            <a:r>
              <a:rPr lang="en-US" sz="2800" dirty="0">
                <a:solidFill>
                  <a:schemeClr val="bg2"/>
                </a:solidFill>
              </a:rPr>
              <a:t> de </a:t>
            </a:r>
            <a:r>
              <a:rPr lang="en-US" sz="2800" dirty="0" err="1">
                <a:solidFill>
                  <a:schemeClr val="bg2"/>
                </a:solidFill>
              </a:rPr>
              <a:t>vaga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d’alumnes</a:t>
            </a:r>
            <a:r>
              <a:rPr lang="en-US" sz="2800" dirty="0">
                <a:solidFill>
                  <a:schemeClr val="bg2"/>
                </a:solidFill>
              </a:rPr>
              <a:t> i/o 	</a:t>
            </a:r>
            <a:r>
              <a:rPr lang="en-US" sz="2800" dirty="0" err="1">
                <a:solidFill>
                  <a:schemeClr val="bg2"/>
                </a:solidFill>
              </a:rPr>
              <a:t>vaga</a:t>
            </a:r>
            <a:r>
              <a:rPr lang="en-US" sz="2800" dirty="0">
                <a:solidFill>
                  <a:schemeClr val="bg2"/>
                </a:solidFill>
              </a:rPr>
              <a:t> de professors</a:t>
            </a:r>
            <a:endParaRPr dirty="0">
              <a:solidFill>
                <a:schemeClr val="bg2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r>
              <a:rPr lang="en-US" sz="2800" dirty="0">
                <a:solidFill>
                  <a:schemeClr val="bg2"/>
                </a:solidFill>
              </a:rPr>
              <a:t>	- </a:t>
            </a:r>
            <a:r>
              <a:rPr lang="en-US" sz="2800" dirty="0" err="1">
                <a:solidFill>
                  <a:schemeClr val="bg2"/>
                </a:solidFill>
              </a:rPr>
              <a:t>Fitxa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dirty="0" err="1">
                <a:solidFill>
                  <a:schemeClr val="bg2"/>
                </a:solidFill>
              </a:rPr>
              <a:t>mèdica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Informacions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58" name="Google Shape;358;p5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87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 txBox="1">
            <a:spLocks noGrp="1"/>
          </p:cNvSpPr>
          <p:nvPr>
            <p:ph type="body" idx="1"/>
          </p:nvPr>
        </p:nvSpPr>
        <p:spPr>
          <a:xfrm>
            <a:off x="2306782" y="1200150"/>
            <a:ext cx="6586392" cy="4303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NOTA</a:t>
            </a:r>
            <a:r>
              <a:rPr lang="en-US" sz="2400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D’ACCÉS UNIVERSITAT</a:t>
            </a:r>
            <a:endParaRPr sz="16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2400" b="1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Expedient </a:t>
            </a: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de			PAU</a:t>
            </a:r>
            <a:endParaRPr sz="24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dirty="0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400" b="1" dirty="0" err="1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Batxillerat</a:t>
            </a:r>
            <a:r>
              <a:rPr lang="en-US" sz="2400" b="1" dirty="0" smtClean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24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</a:pP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36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60%	       	       40%</a:t>
            </a:r>
            <a:endParaRPr sz="3600"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2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			   </a:t>
            </a:r>
            <a:r>
              <a:rPr lang="en-US" sz="1800" b="1" dirty="0" err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Fase</a:t>
            </a:r>
            <a:r>
              <a:rPr lang="en-US" sz="18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general 					                   (</a:t>
            </a:r>
            <a:r>
              <a:rPr lang="en-US" sz="1800" b="1" dirty="0" err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obligatòria</a:t>
            </a:r>
            <a:r>
              <a:rPr lang="en-US" sz="14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4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Nota minima: </a:t>
            </a:r>
            <a:r>
              <a:rPr lang="en-US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5,000</a:t>
            </a:r>
            <a:r>
              <a:rPr lang="en-US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800" b="1" dirty="0" err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Validesa</a:t>
            </a:r>
            <a:r>
              <a:rPr lang="en-US" sz="1800" b="1" dirty="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 err="1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indefinida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4"/>
          <p:cNvSpPr txBox="1">
            <a:spLocks noGrp="1"/>
          </p:cNvSpPr>
          <p:nvPr>
            <p:ph type="title"/>
          </p:nvPr>
        </p:nvSpPr>
        <p:spPr>
          <a:xfrm>
            <a:off x="396841" y="137050"/>
            <a:ext cx="8518967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3200" dirty="0">
                <a:solidFill>
                  <a:schemeClr val="bg2"/>
                </a:solidFill>
              </a:rPr>
              <a:t>PROVES D’ACCES A LA UNIVERSITAT (PAU)</a:t>
            </a:r>
            <a:endParaRPr sz="32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70" name="Google Shape;370;p14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4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4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5" name="Google Shape;37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021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9"/>
          <p:cNvSpPr txBox="1">
            <a:spLocks noGrp="1"/>
          </p:cNvSpPr>
          <p:nvPr>
            <p:ph type="body" idx="1"/>
          </p:nvPr>
        </p:nvSpPr>
        <p:spPr>
          <a:xfrm>
            <a:off x="2050373" y="1124533"/>
            <a:ext cx="6842801" cy="448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Activitat </a:t>
            </a:r>
            <a:r>
              <a:rPr lang="ca-ES" sz="1800" dirty="0" err="1">
                <a:solidFill>
                  <a:schemeClr val="bg2"/>
                </a:solidFill>
                <a:sym typeface="Arial"/>
              </a:rPr>
              <a:t>internivell</a:t>
            </a:r>
            <a:r>
              <a:rPr lang="ca-ES" sz="1800" dirty="0">
                <a:solidFill>
                  <a:schemeClr val="bg2"/>
                </a:solidFill>
                <a:sym typeface="Arial"/>
              </a:rPr>
              <a:t> entre alumnes </a:t>
            </a:r>
            <a:r>
              <a:rPr lang="ca-ES" sz="1800" dirty="0" err="1">
                <a:solidFill>
                  <a:schemeClr val="bg2"/>
                </a:solidFill>
                <a:sym typeface="Arial"/>
              </a:rPr>
              <a:t>batxibac</a:t>
            </a:r>
            <a:r>
              <a:rPr lang="ca-ES" sz="1800" dirty="0">
                <a:solidFill>
                  <a:schemeClr val="bg2"/>
                </a:solidFill>
                <a:sym typeface="Arial"/>
              </a:rPr>
              <a:t> de 1r i de 2n bat</a:t>
            </a:r>
            <a:endParaRPr lang="ca-ES" sz="1800" dirty="0">
              <a:solidFill>
                <a:schemeClr val="bg2"/>
              </a:solidFill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Jornades </a:t>
            </a:r>
            <a:r>
              <a:rPr lang="ca-ES" sz="1800" dirty="0" err="1">
                <a:solidFill>
                  <a:schemeClr val="bg2"/>
                </a:solidFill>
                <a:sym typeface="Arial"/>
              </a:rPr>
              <a:t>Batxibac</a:t>
            </a:r>
            <a:endParaRPr lang="ca-ES" sz="1800" dirty="0">
              <a:solidFill>
                <a:schemeClr val="bg2"/>
              </a:solidFill>
              <a:sym typeface="Arial"/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Intercanvi lingüístic amb un institut francès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Intercanvi lingüístic anglès amb un institut de Maribor (Eslovènia)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Activitats de sensibilització (xerrada accidents de trànsit, violència de gènere…)</a:t>
            </a:r>
            <a:endParaRPr lang="ca-ES" sz="1800" dirty="0">
              <a:solidFill>
                <a:schemeClr val="bg2"/>
              </a:solidFill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</a:rPr>
              <a:t>Proves Cangur – Matemàtiques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</a:rPr>
              <a:t>Visita Parlament i  Cosmocaixa – Economia i Matemàtiques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Activitats solidàries (apadrina un avi, recollida d’aliments Càrites, Germanetes dels pobres, Nadal solidari i xocolatada)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Visites biblioteques UdG (2n trimestre)</a:t>
            </a:r>
            <a:endParaRPr lang="ca-ES" sz="1800" dirty="0">
              <a:solidFill>
                <a:schemeClr val="bg2"/>
              </a:solidFill>
            </a:endParaRP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  <a:sym typeface="Arial"/>
              </a:rPr>
              <a:t>Activitats d’orientació</a:t>
            </a:r>
            <a:r>
              <a:rPr lang="ca-ES" sz="1800" dirty="0">
                <a:solidFill>
                  <a:schemeClr val="bg2"/>
                </a:solidFill>
              </a:rPr>
              <a:t>: </a:t>
            </a:r>
            <a:r>
              <a:rPr lang="ca-ES" sz="1800" dirty="0" err="1">
                <a:solidFill>
                  <a:schemeClr val="bg2"/>
                </a:solidFill>
              </a:rPr>
              <a:t>U</a:t>
            </a:r>
            <a:r>
              <a:rPr lang="ca-ES" sz="1800" u="sng" dirty="0" err="1">
                <a:solidFill>
                  <a:schemeClr val="bg2"/>
                </a:solidFill>
                <a:sym typeface="Arial"/>
                <a:hlinkClick r:id="rId3"/>
              </a:rPr>
              <a:t>nportal</a:t>
            </a:r>
            <a:r>
              <a:rPr lang="ca-ES" sz="1800" dirty="0">
                <a:solidFill>
                  <a:schemeClr val="bg2"/>
                </a:solidFill>
              </a:rPr>
              <a:t>,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</a:rPr>
              <a:t>Visita UdG – Tecnologia</a:t>
            </a:r>
          </a:p>
          <a:p>
            <a:pPr marL="393700" lvl="0" indent="-279400" algn="just">
              <a:lnSpc>
                <a:spcPct val="120000"/>
              </a:lnSpc>
              <a:spcBef>
                <a:spcPts val="0"/>
              </a:spcBef>
              <a:buClr>
                <a:srgbClr val="17375E"/>
              </a:buClr>
              <a:buSzPts val="2300"/>
            </a:pPr>
            <a:r>
              <a:rPr lang="ca-ES" sz="1800" dirty="0">
                <a:solidFill>
                  <a:schemeClr val="bg2"/>
                </a:solidFill>
              </a:rPr>
              <a:t>D’altres….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800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24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</a:rPr>
              <a:t/>
            </a:r>
            <a:br>
              <a:rPr lang="en-US" sz="2400" b="0" i="0" u="none" strike="noStrike" cap="none" dirty="0">
                <a:solidFill>
                  <a:schemeClr val="dk1"/>
                </a:solidFill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9"/>
          <p:cNvSpPr txBox="1">
            <a:spLocks noGrp="1"/>
          </p:cNvSpPr>
          <p:nvPr>
            <p:ph type="title"/>
          </p:nvPr>
        </p:nvSpPr>
        <p:spPr>
          <a:xfrm>
            <a:off x="167054" y="203200"/>
            <a:ext cx="8519746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r>
              <a:rPr lang="en-US" sz="4400" dirty="0" err="1">
                <a:solidFill>
                  <a:schemeClr val="bg2"/>
                </a:solidFill>
              </a:rPr>
              <a:t>P</a:t>
            </a:r>
            <a:r>
              <a:rPr lang="en-US" sz="4400" dirty="0" err="1" smtClean="0">
                <a:solidFill>
                  <a:schemeClr val="bg2"/>
                </a:solidFill>
              </a:rPr>
              <a:t>revisió</a:t>
            </a:r>
            <a:r>
              <a:rPr lang="en-US" sz="4400" dirty="0" smtClean="0">
                <a:solidFill>
                  <a:schemeClr val="bg2"/>
                </a:solidFill>
              </a:rPr>
              <a:t> </a:t>
            </a:r>
            <a:r>
              <a:rPr lang="en-US" sz="4400" dirty="0" err="1" smtClean="0">
                <a:solidFill>
                  <a:schemeClr val="bg2"/>
                </a:solidFill>
              </a:rPr>
              <a:t>Sortides</a:t>
            </a:r>
            <a:r>
              <a:rPr lang="en-US" sz="4400" dirty="0" smtClean="0">
                <a:solidFill>
                  <a:schemeClr val="bg2"/>
                </a:solidFill>
              </a:rPr>
              <a:t> / </a:t>
            </a:r>
            <a:r>
              <a:rPr lang="en-US" sz="4400" dirty="0" err="1">
                <a:solidFill>
                  <a:schemeClr val="bg2"/>
                </a:solidFill>
              </a:rPr>
              <a:t>A</a:t>
            </a:r>
            <a:r>
              <a:rPr lang="en-US" sz="4400" dirty="0" err="1" smtClean="0">
                <a:solidFill>
                  <a:schemeClr val="bg2"/>
                </a:solidFill>
              </a:rPr>
              <a:t>ctivitats</a:t>
            </a:r>
            <a:r>
              <a:rPr lang="en-US" sz="4400" dirty="0" smtClean="0">
                <a:solidFill>
                  <a:schemeClr val="bg2"/>
                </a:solidFill>
              </a:rPr>
              <a:t> </a:t>
            </a:r>
            <a:endParaRPr sz="4400" b="1" i="0" u="none" strike="noStrike" cap="none" dirty="0">
              <a:solidFill>
                <a:schemeClr val="bg2"/>
              </a:solidFill>
            </a:endParaRPr>
          </a:p>
        </p:txBody>
      </p:sp>
      <p:sp>
        <p:nvSpPr>
          <p:cNvPr id="358" name="Google Shape;358;p5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438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1846262" y="1080655"/>
            <a:ext cx="7308850" cy="388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3111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Títol: Escola i prova externa (PAU)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3111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Estada: Màxim 4 anys per cursar-lo.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984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Anul·lació de matrícula (abans 30 abril)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3. L’institut ofereix les modalitats de: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44600" lvl="2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Ciències i tecnologia 	</a:t>
            </a:r>
            <a:endParaRPr/>
          </a:p>
          <a:p>
            <a:pPr marL="1244600" lvl="2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Humanitats i ciències socials                                                             </a:t>
            </a:r>
            <a:endParaRPr/>
          </a:p>
          <a:p>
            <a:pPr marL="1244600" lvl="2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Arial"/>
              <a:buChar char="•"/>
            </a:pPr>
            <a:r>
              <a:rPr lang="en-US" sz="20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La doble titulació:    Batxibac</a:t>
            </a:r>
            <a:endParaRPr sz="20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4. Pla de llengües. Proves Cambridge i 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    DELF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17375E"/>
                </a:solidFill>
              </a:rPr>
              <a:t>El batxillerat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>
            <a:off x="323850" y="2375036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323850" y="342081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3439" y="4581525"/>
            <a:ext cx="1832950" cy="104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58163" y="4491173"/>
            <a:ext cx="1108950" cy="11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1846262" y="1080655"/>
            <a:ext cx="7308850" cy="3500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90575" lvl="1" indent="-2190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0575" lvl="1" indent="-3714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Criteris per fer els agrupaments : 3 grups a les comunes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0575" lvl="1" indent="-3714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Nivell d’exigència de les matèries. Hàbits de treball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0575" lvl="1" indent="-3714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notes a batxillerat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Característiques 1r BAT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0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0"/>
          <p:cNvSpPr/>
          <p:nvPr/>
        </p:nvSpPr>
        <p:spPr>
          <a:xfrm>
            <a:off x="307988" y="2375023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307913" y="3420785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1688" y="4227248"/>
            <a:ext cx="2468563" cy="129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Currículum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1r</a:t>
            </a:r>
            <a:r>
              <a:rPr lang="en-US" sz="4000" dirty="0" smtClean="0">
                <a:solidFill>
                  <a:schemeClr val="bg2"/>
                </a:solidFill>
              </a:rPr>
              <a:t> de BAT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790602"/>
              </p:ext>
            </p:extLst>
          </p:nvPr>
        </p:nvGraphicFramePr>
        <p:xfrm>
          <a:off x="2365130" y="1348561"/>
          <a:ext cx="6321669" cy="4098077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4448908">
                  <a:extLst>
                    <a:ext uri="{9D8B030D-6E8A-4147-A177-3AD203B41FA5}">
                      <a16:colId xmlns:a16="http://schemas.microsoft.com/office/drawing/2014/main" val="1874734070"/>
                    </a:ext>
                  </a:extLst>
                </a:gridCol>
                <a:gridCol w="1872761">
                  <a:extLst>
                    <a:ext uri="{9D8B030D-6E8A-4147-A177-3AD203B41FA5}">
                      <a16:colId xmlns:a16="http://schemas.microsoft.com/office/drawing/2014/main" val="394109518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Comunes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46467"/>
                  </a:ext>
                </a:extLst>
              </a:tr>
              <a:tr h="5101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catalana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85571"/>
                  </a:ext>
                </a:extLst>
              </a:tr>
              <a:tr h="50116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castellana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2963"/>
                  </a:ext>
                </a:extLst>
              </a:tr>
              <a:tr h="44840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Llengua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estrangera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Francès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r>
                        <a:rPr lang="en-US" sz="18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32713"/>
                  </a:ext>
                </a:extLst>
              </a:tr>
              <a:tr h="37806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Filosofia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5804"/>
                  </a:ext>
                </a:extLst>
              </a:tr>
              <a:tr h="59276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Educació</a:t>
                      </a:r>
                      <a:r>
                        <a:rPr lang="en-US" sz="18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b="0" i="0" u="none" strike="noStrike" cap="none" baseline="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Física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73897"/>
                  </a:ext>
                </a:extLst>
              </a:tr>
              <a:tr h="47737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Tutoria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hora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28073"/>
                  </a:ext>
                </a:extLst>
              </a:tr>
              <a:tr h="69234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(6)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0544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78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Currículum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smtClean="0">
                <a:solidFill>
                  <a:schemeClr val="bg2"/>
                </a:solidFill>
              </a:rPr>
              <a:t>1r</a:t>
            </a:r>
            <a:r>
              <a:rPr lang="en-US" sz="4000" dirty="0" smtClean="0">
                <a:solidFill>
                  <a:schemeClr val="bg2"/>
                </a:solidFill>
              </a:rPr>
              <a:t> de BAT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4t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643551"/>
              </p:ext>
            </p:extLst>
          </p:nvPr>
        </p:nvGraphicFramePr>
        <p:xfrm>
          <a:off x="2286000" y="1028957"/>
          <a:ext cx="6642343" cy="4737392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</a:tblPr>
              <a:tblGrid>
                <a:gridCol w="3158029">
                  <a:extLst>
                    <a:ext uri="{9D8B030D-6E8A-4147-A177-3AD203B41FA5}">
                      <a16:colId xmlns:a16="http://schemas.microsoft.com/office/drawing/2014/main" val="1874734070"/>
                    </a:ext>
                  </a:extLst>
                </a:gridCol>
                <a:gridCol w="163143">
                  <a:extLst>
                    <a:ext uri="{9D8B030D-6E8A-4147-A177-3AD203B41FA5}">
                      <a16:colId xmlns:a16="http://schemas.microsoft.com/office/drawing/2014/main" val="2247512362"/>
                    </a:ext>
                  </a:extLst>
                </a:gridCol>
                <a:gridCol w="2351151">
                  <a:extLst>
                    <a:ext uri="{9D8B030D-6E8A-4147-A177-3AD203B41FA5}">
                      <a16:colId xmlns:a16="http://schemas.microsoft.com/office/drawing/2014/main" val="982067469"/>
                    </a:ext>
                  </a:extLst>
                </a:gridCol>
                <a:gridCol w="133796">
                  <a:extLst>
                    <a:ext uri="{9D8B030D-6E8A-4147-A177-3AD203B41FA5}">
                      <a16:colId xmlns:a16="http://schemas.microsoft.com/office/drawing/2014/main" val="3941095184"/>
                    </a:ext>
                  </a:extLst>
                </a:gridCol>
                <a:gridCol w="836224">
                  <a:extLst>
                    <a:ext uri="{9D8B030D-6E8A-4147-A177-3AD203B41FA5}">
                      <a16:colId xmlns:a16="http://schemas.microsoft.com/office/drawing/2014/main" val="2459364410"/>
                    </a:ext>
                  </a:extLst>
                </a:gridCol>
              </a:tblGrid>
              <a:tr h="447431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r>
                        <a:rPr lang="en-US" sz="2400" b="1" i="0" u="none" strike="noStrike" cap="none" dirty="0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cap="none" dirty="0" err="1" smtClean="0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Optatives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chemeClr val="bg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346467"/>
                  </a:ext>
                </a:extLst>
              </a:tr>
              <a:tr h="545424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1" u="none" strike="noStrike" cap="none" dirty="0" smtClean="0">
                          <a:solidFill>
                            <a:schemeClr val="bg2"/>
                          </a:solidFill>
                        </a:rPr>
                        <a:t>Modalitat de Ciències</a:t>
                      </a:r>
                      <a:r>
                        <a:rPr lang="ca-ES" sz="1800" b="1" u="none" strike="noStrike" cap="none" baseline="0" dirty="0" smtClean="0">
                          <a:solidFill>
                            <a:schemeClr val="bg2"/>
                          </a:solidFill>
                        </a:rPr>
                        <a:t> i Tecnologia</a:t>
                      </a:r>
                      <a:endParaRPr sz="1800" b="1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fr-FR" sz="1800" b="1" u="none" strike="noStrike" cap="none" dirty="0" smtClean="0">
                          <a:solidFill>
                            <a:schemeClr val="bg2"/>
                          </a:solidFill>
                        </a:rPr>
                        <a:t>Modalitat d’Humanitats i Ciències Socials</a:t>
                      </a:r>
                    </a:p>
                  </a:txBody>
                  <a:tcPr marL="0" marR="0" marT="0" marB="0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62835"/>
                  </a:ext>
                </a:extLst>
              </a:tr>
              <a:tr h="49348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dirty="0" smtClean="0">
                          <a:solidFill>
                            <a:schemeClr val="bg2"/>
                          </a:solidFill>
                        </a:rPr>
                        <a:t>  Matemàtiques 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Llatí 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Matemàtiques CCSS 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085571"/>
                  </a:ext>
                </a:extLst>
              </a:tr>
              <a:tr h="480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Química 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Dibuix Tècnic I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Economia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Grec 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512963"/>
                  </a:ext>
                </a:extLst>
              </a:tr>
              <a:tr h="48020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Física 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Història del Món </a:t>
                      </a:r>
                      <a:r>
                        <a:rPr lang="ca-ES" sz="1600" u="none" strike="noStrike" cap="none" dirty="0" err="1" smtClean="0">
                          <a:solidFill>
                            <a:schemeClr val="bg2"/>
                          </a:solidFill>
                        </a:rPr>
                        <a:t>Contemp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.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432713"/>
                  </a:ext>
                </a:extLst>
              </a:tr>
              <a:tr h="4802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Funcionament de l’Empresa I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Tecnologia i Enginyeria 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Literatura Universal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915804"/>
                  </a:ext>
                </a:extLst>
              </a:tr>
              <a:tr h="62562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Reptes Científics / Robòtica /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Mates Aplicades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GB" dirty="0" smtClean="0"/>
                        <a:t>  </a:t>
                      </a:r>
                      <a:r>
                        <a:rPr lang="en-GB" dirty="0" err="1" smtClean="0">
                          <a:solidFill>
                            <a:schemeClr val="bg2"/>
                          </a:solidFill>
                        </a:rPr>
                        <a:t>Comunicació</a:t>
                      </a:r>
                      <a:r>
                        <a:rPr lang="en-GB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dirty="0" err="1" smtClean="0">
                          <a:solidFill>
                            <a:schemeClr val="bg2"/>
                          </a:solidFill>
                        </a:rPr>
                        <a:t>audiovisual</a:t>
                      </a:r>
                      <a:r>
                        <a:rPr lang="en-GB" baseline="0" dirty="0" smtClean="0">
                          <a:solidFill>
                            <a:schemeClr val="bg2"/>
                          </a:solidFill>
                        </a:rPr>
                        <a:t> / 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en-GB" baseline="0" dirty="0" err="1" smtClean="0">
                          <a:solidFill>
                            <a:schemeClr val="bg2"/>
                          </a:solidFill>
                        </a:rPr>
                        <a:t>Problemàtiques</a:t>
                      </a:r>
                      <a:r>
                        <a:rPr lang="en-GB" baseline="0" dirty="0" smtClean="0">
                          <a:solidFill>
                            <a:schemeClr val="bg2"/>
                          </a:solidFill>
                        </a:rPr>
                        <a:t> socials / </a:t>
                      </a:r>
                    </a:p>
                    <a:p>
                      <a:r>
                        <a:rPr lang="en-GB" baseline="0" dirty="0" smtClean="0">
                          <a:solidFill>
                            <a:schemeClr val="bg2"/>
                          </a:solidFill>
                        </a:rPr>
                        <a:t>  </a:t>
                      </a:r>
                      <a:r>
                        <a:rPr lang="en-GB" baseline="0" dirty="0" err="1" smtClean="0">
                          <a:solidFill>
                            <a:schemeClr val="bg2"/>
                          </a:solidFill>
                        </a:rPr>
                        <a:t>Creació</a:t>
                      </a:r>
                      <a:r>
                        <a:rPr lang="en-GB" baseline="0" dirty="0" smtClean="0">
                          <a:solidFill>
                            <a:schemeClr val="bg2"/>
                          </a:solidFill>
                        </a:rPr>
                        <a:t> </a:t>
                      </a:r>
                      <a:r>
                        <a:rPr lang="en-GB" baseline="0" dirty="0" err="1" smtClean="0">
                          <a:solidFill>
                            <a:schemeClr val="bg2"/>
                          </a:solidFill>
                        </a:rPr>
                        <a:t>Literària</a:t>
                      </a:r>
                      <a:endParaRPr lang="en-GB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*3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lang="en-US" sz="1600" b="0" i="0" u="none" strike="noStrike" cap="none" dirty="0" smtClean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(trim.)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673897"/>
                  </a:ext>
                </a:extLst>
              </a:tr>
              <a:tr h="33492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                BATX Literatura Francesa (anual)</a:t>
                      </a: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lang="en-US" sz="1600" u="none" strike="noStrike" cap="none" dirty="0" smtClean="0"/>
                    </a:p>
                    <a:p>
                      <a:endParaRPr lang="en-GB" sz="1600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7535"/>
                  </a:ext>
                </a:extLst>
              </a:tr>
              <a:tr h="3308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Biologia I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dirty="0" smtClean="0"/>
                        <a:t>  </a:t>
                      </a:r>
                      <a:r>
                        <a:rPr lang="en-GB" sz="1600" b="0" i="0" u="none" strike="noStrike" cap="none" dirty="0" err="1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Psicologia</a:t>
                      </a:r>
                      <a:r>
                        <a:rPr lang="en-GB" sz="1600" b="0" i="0" u="none" strike="noStrike" cap="none" dirty="0" smtClean="0">
                          <a:solidFill>
                            <a:schemeClr val="bg2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I</a:t>
                      </a:r>
                      <a:endParaRPr lang="en-GB" sz="16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128073"/>
                  </a:ext>
                </a:extLst>
              </a:tr>
              <a:tr h="333698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                  BATX Història</a:t>
                      </a:r>
                      <a:r>
                        <a:rPr lang="ca-ES" sz="1600" u="none" strike="noStrike" cap="none" baseline="0" dirty="0" smtClean="0">
                          <a:solidFill>
                            <a:schemeClr val="bg2"/>
                          </a:solidFill>
                        </a:rPr>
                        <a:t> de França</a:t>
                      </a:r>
                      <a:r>
                        <a:rPr lang="ca-ES" sz="1600" u="none" strike="noStrike" cap="none" dirty="0" smtClean="0">
                          <a:solidFill>
                            <a:schemeClr val="bg2"/>
                          </a:solidFill>
                        </a:rPr>
                        <a:t> (anual)</a:t>
                      </a:r>
                      <a:endParaRPr sz="1600" u="none" strike="noStrike" cap="none" dirty="0">
                        <a:solidFill>
                          <a:schemeClr val="bg2"/>
                        </a:solidFill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endParaRPr lang="en-GB" sz="1600" b="0" i="0" u="none" strike="noStrike" cap="none" dirty="0">
                        <a:solidFill>
                          <a:schemeClr val="bg2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6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3 </a:t>
                      </a:r>
                      <a:r>
                        <a:rPr lang="en-US" sz="16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1600" u="none" strike="noStrike" cap="none" dirty="0"/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06178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454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47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1"/>
          <p:cNvSpPr txBox="1">
            <a:spLocks noGrp="1"/>
          </p:cNvSpPr>
          <p:nvPr>
            <p:ph type="body" idx="1"/>
          </p:nvPr>
        </p:nvSpPr>
        <p:spPr>
          <a:xfrm>
            <a:off x="2369126" y="1080655"/>
            <a:ext cx="652404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r>
              <a:rPr lang="en-US" sz="2800"/>
              <a:t/>
            </a:r>
            <a:br>
              <a:rPr lang="en-US" sz="2800"/>
            </a:b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 dilluns a divendres</a:t>
            </a: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lvl="1" indent="-215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3400"/>
              <a:buFont typeface="Arial"/>
              <a:buChar char="•"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De 8 a 11 h: classe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lvl="1" indent="-215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3400"/>
              <a:buFont typeface="Arial"/>
              <a:buChar char="•"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D’11 a 11.30 h: esbarjo (poden sortir del centre)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40000" lvl="1" indent="-215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3400"/>
              <a:buFont typeface="Arial"/>
              <a:buChar char="•"/>
            </a:pPr>
            <a:r>
              <a:rPr lang="en-US" sz="22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D’11.30 a 14.30 h: classe</a:t>
            </a:r>
            <a:endParaRPr sz="3000"/>
          </a:p>
          <a:p>
            <a:pPr marL="107950" lvl="0" indent="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endParaRPr sz="2000">
              <a:solidFill>
                <a:srgbClr val="17375E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None/>
            </a:pPr>
            <a:endParaRPr/>
          </a:p>
          <a:p>
            <a:pPr marL="790575" lvl="1" indent="-2190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Noto Sans Symbols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>
                <a:solidFill>
                  <a:srgbClr val="17375E"/>
                </a:solidFill>
              </a:rPr>
              <a:t>Horari</a:t>
            </a:r>
            <a:endParaRPr sz="4800" b="1" i="0" u="none" strike="noStrike" cap="none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1"/>
          <p:cNvSpPr/>
          <p:nvPr/>
        </p:nvSpPr>
        <p:spPr>
          <a:xfrm>
            <a:off x="323850" y="2471561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1"/>
          <p:cNvSpPr/>
          <p:nvPr/>
        </p:nvSpPr>
        <p:spPr>
          <a:xfrm>
            <a:off x="307975" y="36138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5"/>
          <p:cNvSpPr txBox="1">
            <a:spLocks noGrp="1"/>
          </p:cNvSpPr>
          <p:nvPr>
            <p:ph type="body" idx="1"/>
          </p:nvPr>
        </p:nvSpPr>
        <p:spPr>
          <a:xfrm>
            <a:off x="2369126" y="727364"/>
            <a:ext cx="6524047" cy="53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Des de començament de curs, es controla l’assistència i altres incidències dels alumnes. 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famílies podran consultar a la pàgina web les possibles faltes i/o incidències dels seus fills/es. Usuari i contrasenya.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Cal que els pares ho justifiquin al tutor/a per escrit omplint el document corresponent.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Open Sans"/>
              <a:buChar char="•"/>
            </a:pP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L’assistència a classe és important. L’acumulació de faltes injustificades pot comportar la pèrdua del dret a examinar-se en convocatòria ordinària.</a:t>
            </a:r>
            <a:endParaRPr/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4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Control de faltes d’assistència i altres incidències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47" name="Google Shape;147;p4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5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5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5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5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 txBox="1">
            <a:spLocks noGrp="1"/>
          </p:cNvSpPr>
          <p:nvPr>
            <p:ph type="body" idx="1"/>
          </p:nvPr>
        </p:nvSpPr>
        <p:spPr>
          <a:xfrm>
            <a:off x="2369126" y="727364"/>
            <a:ext cx="6524047" cy="53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endParaRPr sz="22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 efectes acadèmics únicament tindran la consideració de faltes justificades les següents:</a:t>
            </a:r>
            <a:endParaRPr sz="3300"/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Malaltia i visita mèdica, degudament documentada.</a:t>
            </a:r>
            <a:endParaRPr sz="3300"/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Força major (avaries en el transport públic o d’altres).</a:t>
            </a:r>
            <a:endParaRPr sz="3300"/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- Circumstàncies personals i familiars que facin inexcusable la presència de l’alumne.</a:t>
            </a:r>
            <a:endParaRPr sz="23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Cap altra circumstància no podrà considerar-se com a falta justificada. Així, per exemple, no seran justificables els retards per haver-se adormit o la no assistència a classe per quedar-se a estudiar per a un examen</a:t>
            </a:r>
            <a:r>
              <a:rPr lang="en-US" sz="240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7375E"/>
              </a:buClr>
              <a:buSzPts val="2200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2800">
                <a:solidFill>
                  <a:srgbClr val="17375E"/>
                </a:solidFill>
              </a:rPr>
              <a:t>Control de faltes d’assistència i altres incidències</a:t>
            </a:r>
            <a:endParaRPr sz="2800" b="1" i="0" u="none" strike="noStrike" cap="none">
              <a:solidFill>
                <a:srgbClr val="17365D"/>
              </a:solidFill>
            </a:endParaRPr>
          </a:p>
        </p:txBody>
      </p:sp>
      <p:sp>
        <p:nvSpPr>
          <p:cNvPr id="159" name="Google Shape;159;p46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Batxillerat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6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i calendari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46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TdR I Empresa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6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Mesures extraordinàries 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6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1191</Words>
  <Application>Microsoft Office PowerPoint</Application>
  <PresentationFormat>Presentació en pantalla (4:3)</PresentationFormat>
  <Paragraphs>345</Paragraphs>
  <Slides>26</Slides>
  <Notes>26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26</vt:i4>
      </vt:variant>
    </vt:vector>
  </HeadingPairs>
  <TitlesOfParts>
    <vt:vector size="32" baseType="lpstr">
      <vt:lpstr>Arial</vt:lpstr>
      <vt:lpstr>Calibri</vt:lpstr>
      <vt:lpstr>Noto Sans Symbols</vt:lpstr>
      <vt:lpstr>Open Sans</vt:lpstr>
      <vt:lpstr>1_Plantilla Power 2015 (1)</vt:lpstr>
      <vt:lpstr>Plantilla Power 2015 (1)</vt:lpstr>
      <vt:lpstr>INS Montilivi  Reunió de famílies 1r BAT</vt:lpstr>
      <vt:lpstr>Índex</vt:lpstr>
      <vt:lpstr>El batxillerat</vt:lpstr>
      <vt:lpstr>Característiques 1r BAT</vt:lpstr>
      <vt:lpstr>Currículum 1r de BAT</vt:lpstr>
      <vt:lpstr>Currículum 1r de BAT</vt:lpstr>
      <vt:lpstr>Horari</vt:lpstr>
      <vt:lpstr>Control de faltes d’assistència i altres incidències</vt:lpstr>
      <vt:lpstr>Control de faltes d’assistència i altres incidències</vt:lpstr>
      <vt:lpstr>Calendari escolar</vt:lpstr>
      <vt:lpstr> Treball de Recerca i Estada a l’empresa</vt:lpstr>
      <vt:lpstr> Treball de Recerca i Estada a l’empresa</vt:lpstr>
      <vt:lpstr> Presentació dels Tutors</vt:lpstr>
      <vt:lpstr> Presentació dels Tutors</vt:lpstr>
      <vt:lpstr> Presentació dels Tutors</vt:lpstr>
      <vt:lpstr>Presentació del PowerPoint</vt:lpstr>
      <vt:lpstr>Presentació dels tutors Reunió de famílies 1r BAT</vt:lpstr>
      <vt:lpstr> Entrevistes i contacte</vt:lpstr>
      <vt:lpstr> Batxillerat, no ESO!</vt:lpstr>
      <vt:lpstr> Exàmens trimestrals</vt:lpstr>
      <vt:lpstr> Exàmens trimestrals</vt:lpstr>
      <vt:lpstr> Exàmens trimestrals</vt:lpstr>
      <vt:lpstr> Informacions</vt:lpstr>
      <vt:lpstr>PROVES D’ACCES A LA UNIVERSITAT (PAU)</vt:lpstr>
      <vt:lpstr> Previsió Sortides / Activitats 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Montilivi  Reunió de famílies 1r BAT</dc:title>
  <dc:creator>usuari</dc:creator>
  <cp:lastModifiedBy>Maribel Vilanova i Garcia</cp:lastModifiedBy>
  <cp:revision>9</cp:revision>
  <dcterms:modified xsi:type="dcterms:W3CDTF">2023-09-18T11:50:36Z</dcterms:modified>
</cp:coreProperties>
</file>