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1"/>
  </p:notesMasterIdLst>
  <p:sldIdLst>
    <p:sldId id="256" r:id="rId3"/>
    <p:sldId id="257" r:id="rId4"/>
    <p:sldId id="258" r:id="rId5"/>
    <p:sldId id="260" r:id="rId6"/>
    <p:sldId id="259" r:id="rId7"/>
    <p:sldId id="261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81" r:id="rId22"/>
    <p:sldId id="273" r:id="rId23"/>
    <p:sldId id="284" r:id="rId24"/>
    <p:sldId id="282" r:id="rId25"/>
    <p:sldId id="283" r:id="rId26"/>
    <p:sldId id="285" r:id="rId27"/>
    <p:sldId id="276" r:id="rId28"/>
    <p:sldId id="277" r:id="rId29"/>
    <p:sldId id="278" r:id="rId30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WHO1aT2LMIuAvRk2hYpGmkyi5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A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eea730d55_0_1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feea730d5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51bf8df25_0_11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551bf8df2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51bf8df25_0_21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551bf8df25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e70d2b4065_0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e70d2b40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551bf8df25_0_22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551bf8df2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ea730d55_0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feea730d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380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57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0080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62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25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b21d763b6_0_1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cb21d763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b21d763b6_0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cb21d763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873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043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0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3333"/>
              </a:srgbClr>
            </a:outerShdw>
          </a:effectLst>
        </p:spPr>
      </p:cxnSp>
      <p:sp>
        <p:nvSpPr>
          <p:cNvPr id="11" name="Google Shape;11;p24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Logo Montilivi 2015 blan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6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3333"/>
              </a:srgbClr>
            </a:outerShdw>
          </a:effectLst>
        </p:spPr>
      </p:cxnSp>
      <p:sp>
        <p:nvSpPr>
          <p:cNvPr id="25" name="Google Shape;25;p26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6" descr="Logo Montilivi 2015 blanc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montilivi.cat/informacio-pares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ZiIeW6ART71V9ULvKsdfvSsAKhlixuIujlYzKMxZvI/ed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5650" y="31416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 Montilivi 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 de </a:t>
            </a:r>
            <a:r>
              <a:rPr lang="en-US">
                <a:solidFill>
                  <a:srgbClr val="FF0000"/>
                </a:solidFill>
              </a:rPr>
              <a:t>famílies 2n BAT</a:t>
            </a:r>
            <a:endParaRPr sz="5400" b="1" i="0" u="none" strike="noStrike" cap="non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/>
              <a:t>19 Setembre 2023</a:t>
            </a:r>
            <a:endParaRPr sz="3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http://www2.institutmontilivi.cat:8888/contenidor/28/images/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1325562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2369126" y="727364"/>
            <a:ext cx="6524047" cy="53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Des de començament de curs, es controla l’assistència i altres incidències dels alumnes.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famílies podran consultar a la pàgina web les possibles faltes i/o incidències dels seus fills/es. Usuari i contrasenya.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Cal que els pares ho justifiquin al tutor/a per escrit omplint el document corresponent.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L’assistència a classe és important. L’acumulació de faltes injustificades pot comportar la pèrdua del dret a examinar-se en convocatòria ordinària.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Control de faltes d’assistència i altres incidències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75" name="Google Shape;175;p4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5"/>
          <p:cNvSpPr/>
          <p:nvPr/>
        </p:nvSpPr>
        <p:spPr>
          <a:xfrm>
            <a:off x="323850" y="2198386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5"/>
          <p:cNvSpPr/>
          <p:nvPr/>
        </p:nvSpPr>
        <p:spPr>
          <a:xfrm>
            <a:off x="323913" y="30250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5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5"/>
          <p:cNvSpPr/>
          <p:nvPr/>
        </p:nvSpPr>
        <p:spPr>
          <a:xfrm>
            <a:off x="323913" y="3851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6"/>
          <p:cNvSpPr txBox="1">
            <a:spLocks noGrp="1"/>
          </p:cNvSpPr>
          <p:nvPr>
            <p:ph type="body" idx="1"/>
          </p:nvPr>
        </p:nvSpPr>
        <p:spPr>
          <a:xfrm>
            <a:off x="2369126" y="1064712"/>
            <a:ext cx="6524047" cy="46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 efectes acadèmics únicament tindran la consideració de faltes justificades les següents:</a:t>
            </a:r>
            <a:endParaRPr/>
          </a:p>
          <a:p>
            <a:pPr marL="14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Malaltia i visita mèdica, degudament documentada.</a:t>
            </a:r>
            <a:endParaRPr/>
          </a:p>
          <a:p>
            <a:pPr marL="14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Força major (avaries en el transport públic o d’altres).</a:t>
            </a:r>
            <a:endParaRPr/>
          </a:p>
          <a:p>
            <a:pPr marL="14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Circumstàncies personals i familiars que facin inexcusable la presència de l’alumne.</a:t>
            </a:r>
            <a:endParaRPr/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Cap altra circumstància no podrà considerar-se com a falta justificada. Així, per exemple, no seran justificables els retards per haver-se adormit o la no assistència a classe per quedar-se a estudiar per a un examen</a:t>
            </a: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6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Control de faltes d’assistència i altres incidències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87" name="Google Shape;187;p46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6"/>
          <p:cNvSpPr/>
          <p:nvPr/>
        </p:nvSpPr>
        <p:spPr>
          <a:xfrm>
            <a:off x="323775" y="21606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6"/>
          <p:cNvSpPr/>
          <p:nvPr/>
        </p:nvSpPr>
        <p:spPr>
          <a:xfrm>
            <a:off x="323763" y="3010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6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6"/>
          <p:cNvSpPr/>
          <p:nvPr/>
        </p:nvSpPr>
        <p:spPr>
          <a:xfrm>
            <a:off x="323763" y="3851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eea730d55_0_11"/>
          <p:cNvSpPr txBox="1">
            <a:spLocks noGrp="1"/>
          </p:cNvSpPr>
          <p:nvPr>
            <p:ph type="body" idx="1"/>
          </p:nvPr>
        </p:nvSpPr>
        <p:spPr>
          <a:xfrm>
            <a:off x="2369126" y="1064712"/>
            <a:ext cx="6524100" cy="4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Vagues d’alumnes:</a:t>
            </a: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Els alumnes seran autoritzats a fer vaga per la direcció de l’institut sempre i quan:</a:t>
            </a: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-"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Hi hagi una vaga d’estudiants convocada per el sindicat d’estudiants amb presència a l’institut i</a:t>
            </a: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-"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Signin document i el lliurin a direcció amb 48h d’antelació</a:t>
            </a: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faltes d’assistència no seran justificades però no comportaran cap mesura disciplinària ni acadèmica.</a:t>
            </a: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feea730d55_0_1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Control de faltes d’assistència i altres incidències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99" name="Google Shape;199;gfeea730d55_0_11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feea730d55_0_11"/>
          <p:cNvSpPr/>
          <p:nvPr/>
        </p:nvSpPr>
        <p:spPr>
          <a:xfrm>
            <a:off x="323775" y="21606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feea730d55_0_11"/>
          <p:cNvSpPr/>
          <p:nvPr/>
        </p:nvSpPr>
        <p:spPr>
          <a:xfrm>
            <a:off x="323763" y="3010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feea730d55_0_11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feea730d55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feea730d55_0_11"/>
          <p:cNvSpPr/>
          <p:nvPr/>
        </p:nvSpPr>
        <p:spPr>
          <a:xfrm>
            <a:off x="323763" y="3851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2184400" y="821268"/>
            <a:ext cx="6849533" cy="522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3375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 dirty="0" err="1">
                <a:solidFill>
                  <a:schemeClr val="bg2"/>
                </a:solidFill>
              </a:rPr>
              <a:t>Avaluacions</a:t>
            </a:r>
            <a:endParaRPr dirty="0">
              <a:solidFill>
                <a:schemeClr val="bg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Char char="•"/>
            </a:pPr>
            <a:r>
              <a:rPr lang="en-US" sz="2200" dirty="0" err="1">
                <a:solidFill>
                  <a:schemeClr val="bg2"/>
                </a:solidFill>
              </a:rPr>
              <a:t>Primera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en-US" sz="2200" dirty="0" err="1">
                <a:solidFill>
                  <a:schemeClr val="bg2"/>
                </a:solidFill>
              </a:rPr>
              <a:t>avaluació</a:t>
            </a:r>
            <a:r>
              <a:rPr lang="en-US" sz="2200" dirty="0">
                <a:solidFill>
                  <a:schemeClr val="bg2"/>
                </a:solidFill>
              </a:rPr>
              <a:t>: del 12 de </a:t>
            </a:r>
            <a:r>
              <a:rPr lang="en-US" sz="2200" dirty="0" err="1">
                <a:solidFill>
                  <a:schemeClr val="bg2"/>
                </a:solidFill>
              </a:rPr>
              <a:t>setembre</a:t>
            </a:r>
            <a:r>
              <a:rPr lang="en-US" sz="2200" dirty="0">
                <a:solidFill>
                  <a:schemeClr val="bg2"/>
                </a:solidFill>
              </a:rPr>
              <a:t> al 14 de </a:t>
            </a:r>
            <a:r>
              <a:rPr lang="en-US" sz="2200" dirty="0" err="1">
                <a:solidFill>
                  <a:schemeClr val="bg2"/>
                </a:solidFill>
              </a:rPr>
              <a:t>novembre</a:t>
            </a:r>
            <a:endParaRPr sz="2200" dirty="0">
              <a:solidFill>
                <a:schemeClr val="bg2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Char char="•"/>
            </a:pPr>
            <a:r>
              <a:rPr lang="en-US" sz="2200" dirty="0" err="1">
                <a:solidFill>
                  <a:schemeClr val="bg2"/>
                </a:solidFill>
              </a:rPr>
              <a:t>Segona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en-US" sz="2200" dirty="0" err="1">
                <a:solidFill>
                  <a:schemeClr val="bg2"/>
                </a:solidFill>
              </a:rPr>
              <a:t>avaluació</a:t>
            </a:r>
            <a:r>
              <a:rPr lang="en-US" sz="2200" dirty="0">
                <a:solidFill>
                  <a:schemeClr val="bg2"/>
                </a:solidFill>
              </a:rPr>
              <a:t>: del  15 de </a:t>
            </a:r>
            <a:r>
              <a:rPr lang="en-US" sz="2200" dirty="0" err="1">
                <a:solidFill>
                  <a:schemeClr val="bg2"/>
                </a:solidFill>
              </a:rPr>
              <a:t>novembre</a:t>
            </a:r>
            <a:r>
              <a:rPr lang="en-US" sz="2200" dirty="0">
                <a:solidFill>
                  <a:schemeClr val="bg2"/>
                </a:solidFill>
              </a:rPr>
              <a:t> al  14 de </a:t>
            </a:r>
            <a:r>
              <a:rPr lang="en-US" sz="2200" dirty="0" err="1">
                <a:solidFill>
                  <a:schemeClr val="bg2"/>
                </a:solidFill>
              </a:rPr>
              <a:t>febrer</a:t>
            </a:r>
            <a:endParaRPr sz="2200" dirty="0">
              <a:solidFill>
                <a:schemeClr val="bg2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Char char="•"/>
            </a:pPr>
            <a:r>
              <a:rPr lang="en-US" sz="2200" dirty="0" err="1">
                <a:solidFill>
                  <a:schemeClr val="bg2"/>
                </a:solidFill>
              </a:rPr>
              <a:t>Tercera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en-US" sz="2200" dirty="0" err="1">
                <a:solidFill>
                  <a:schemeClr val="bg2"/>
                </a:solidFill>
              </a:rPr>
              <a:t>avaluació</a:t>
            </a:r>
            <a:r>
              <a:rPr lang="en-US" sz="2200" dirty="0">
                <a:solidFill>
                  <a:schemeClr val="bg2"/>
                </a:solidFill>
              </a:rPr>
              <a:t>: del 15 de </a:t>
            </a:r>
            <a:r>
              <a:rPr lang="en-US" sz="2200" dirty="0" err="1">
                <a:solidFill>
                  <a:schemeClr val="bg2"/>
                </a:solidFill>
              </a:rPr>
              <a:t>febrer</a:t>
            </a:r>
            <a:r>
              <a:rPr lang="en-US" sz="2200" dirty="0">
                <a:solidFill>
                  <a:schemeClr val="bg2"/>
                </a:solidFill>
              </a:rPr>
              <a:t> al 6 de </a:t>
            </a:r>
            <a:r>
              <a:rPr lang="en-US" sz="2200" dirty="0" err="1">
                <a:solidFill>
                  <a:schemeClr val="bg2"/>
                </a:solidFill>
              </a:rPr>
              <a:t>maig</a:t>
            </a:r>
            <a:endParaRPr sz="2600" b="1" dirty="0">
              <a:solidFill>
                <a:schemeClr val="bg2"/>
              </a:solidFill>
            </a:endParaRPr>
          </a:p>
          <a:p>
            <a:pPr marL="333375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 dirty="0" err="1">
                <a:solidFill>
                  <a:schemeClr val="bg2"/>
                </a:solidFill>
              </a:rPr>
              <a:t>Vacances</a:t>
            </a:r>
            <a:endParaRPr sz="2200" dirty="0">
              <a:solidFill>
                <a:schemeClr val="bg2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Nadal: del 21 de </a:t>
            </a:r>
            <a:r>
              <a:rPr lang="en-US" sz="2200" dirty="0" err="1">
                <a:solidFill>
                  <a:schemeClr val="bg2"/>
                </a:solidFill>
              </a:rPr>
              <a:t>desembre</a:t>
            </a:r>
            <a:r>
              <a:rPr lang="en-US" sz="2200" dirty="0">
                <a:solidFill>
                  <a:schemeClr val="bg2"/>
                </a:solidFill>
              </a:rPr>
              <a:t> al 8 de </a:t>
            </a:r>
            <a:r>
              <a:rPr lang="en-US" sz="2200" dirty="0" err="1">
                <a:solidFill>
                  <a:schemeClr val="bg2"/>
                </a:solidFill>
              </a:rPr>
              <a:t>gener</a:t>
            </a:r>
            <a:endParaRPr dirty="0">
              <a:solidFill>
                <a:schemeClr val="bg2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Char char="•"/>
            </a:pPr>
            <a:r>
              <a:rPr lang="en-US" sz="2200" dirty="0" err="1">
                <a:solidFill>
                  <a:schemeClr val="bg2"/>
                </a:solidFill>
              </a:rPr>
              <a:t>Setmana</a:t>
            </a:r>
            <a:r>
              <a:rPr lang="en-US" sz="2200" dirty="0">
                <a:solidFill>
                  <a:schemeClr val="bg2"/>
                </a:solidFill>
              </a:rPr>
              <a:t> Santa: del 23 de </a:t>
            </a:r>
            <a:r>
              <a:rPr lang="en-US" sz="2200" dirty="0" err="1">
                <a:solidFill>
                  <a:schemeClr val="bg2"/>
                </a:solidFill>
              </a:rPr>
              <a:t>març</a:t>
            </a:r>
            <a:r>
              <a:rPr lang="en-US" sz="2200" dirty="0">
                <a:solidFill>
                  <a:schemeClr val="bg2"/>
                </a:solidFill>
              </a:rPr>
              <a:t> al 1 </a:t>
            </a:r>
            <a:r>
              <a:rPr lang="en-US" sz="2200" dirty="0" err="1">
                <a:solidFill>
                  <a:schemeClr val="bg2"/>
                </a:solidFill>
              </a:rPr>
              <a:t>d’abril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 dirty="0">
                <a:solidFill>
                  <a:schemeClr val="bg2"/>
                </a:solidFill>
              </a:rPr>
              <a:t>Dies de </a:t>
            </a:r>
            <a:r>
              <a:rPr lang="en-US" sz="2600" b="1" dirty="0" err="1">
                <a:solidFill>
                  <a:schemeClr val="bg2"/>
                </a:solidFill>
              </a:rPr>
              <a:t>lliure</a:t>
            </a:r>
            <a:r>
              <a:rPr lang="en-US" sz="2600" b="1" dirty="0">
                <a:solidFill>
                  <a:schemeClr val="bg2"/>
                </a:solidFill>
              </a:rPr>
              <a:t> </a:t>
            </a:r>
            <a:r>
              <a:rPr lang="en-US" sz="2600" b="1" dirty="0" err="1">
                <a:solidFill>
                  <a:schemeClr val="bg2"/>
                </a:solidFill>
              </a:rPr>
              <a:t>disposició</a:t>
            </a:r>
            <a:endParaRPr dirty="0">
              <a:solidFill>
                <a:schemeClr val="bg2"/>
              </a:solidFill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30 i 31 </a:t>
            </a:r>
            <a:r>
              <a:rPr lang="en-US" sz="2200" dirty="0" err="1">
                <a:solidFill>
                  <a:schemeClr val="bg2"/>
                </a:solidFill>
              </a:rPr>
              <a:t>d’octubre</a:t>
            </a:r>
            <a:r>
              <a:rPr lang="en-US" sz="2200" dirty="0">
                <a:solidFill>
                  <a:schemeClr val="bg2"/>
                </a:solidFill>
              </a:rPr>
              <a:t> i 7 de </a:t>
            </a:r>
            <a:r>
              <a:rPr lang="en-US" sz="2200" dirty="0" err="1">
                <a:solidFill>
                  <a:schemeClr val="bg2"/>
                </a:solidFill>
              </a:rPr>
              <a:t>desembre</a:t>
            </a:r>
            <a:r>
              <a:rPr lang="en-US" sz="2200" dirty="0">
                <a:solidFill>
                  <a:schemeClr val="bg2"/>
                </a:solidFill>
              </a:rPr>
              <a:t> del 2023, 9 de </a:t>
            </a:r>
            <a:r>
              <a:rPr lang="en-US" sz="2200" dirty="0" err="1">
                <a:solidFill>
                  <a:schemeClr val="bg2"/>
                </a:solidFill>
              </a:rPr>
              <a:t>febrer</a:t>
            </a:r>
            <a:r>
              <a:rPr lang="en-US" sz="2200" dirty="0">
                <a:solidFill>
                  <a:schemeClr val="bg2"/>
                </a:solidFill>
              </a:rPr>
              <a:t>,  2 i 3 de </a:t>
            </a:r>
            <a:r>
              <a:rPr lang="en-US" sz="2200" dirty="0" err="1">
                <a:solidFill>
                  <a:schemeClr val="bg2"/>
                </a:solidFill>
              </a:rPr>
              <a:t>maig</a:t>
            </a:r>
            <a:r>
              <a:rPr lang="en-US" sz="2200" dirty="0">
                <a:solidFill>
                  <a:schemeClr val="bg2"/>
                </a:solidFill>
              </a:rPr>
              <a:t> de 2024.</a:t>
            </a:r>
            <a:endParaRPr sz="1200" dirty="0">
              <a:solidFill>
                <a:schemeClr val="bg2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200" dirty="0">
              <a:solidFill>
                <a:schemeClr val="bg2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500" dirty="0" err="1">
                <a:solidFill>
                  <a:schemeClr val="bg2"/>
                </a:solidFill>
              </a:rPr>
              <a:t>Calendari</a:t>
            </a:r>
            <a:endParaRPr sz="45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323788" y="2179536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323788" y="3010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"/>
          <p:cNvSpPr/>
          <p:nvPr/>
        </p:nvSpPr>
        <p:spPr>
          <a:xfrm>
            <a:off x="323913" y="3851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>
            <a:spLocks noGrp="1"/>
          </p:cNvSpPr>
          <p:nvPr>
            <p:ph type="body" idx="1"/>
          </p:nvPr>
        </p:nvSpPr>
        <p:spPr>
          <a:xfrm>
            <a:off x="2369126" y="1163782"/>
            <a:ext cx="6524047" cy="42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Treball</a:t>
            </a:r>
            <a:r>
              <a:rPr lang="en-US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Recerca</a:t>
            </a:r>
            <a:endParaRPr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None/>
            </a:pP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un 10 % de la nota de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101600" marR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None/>
            </a:pPr>
            <a:r>
              <a:rPr lang="en-US" sz="24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Dates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importants</a:t>
            </a:r>
            <a:r>
              <a:rPr lang="en-US" sz="24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●"/>
            </a:pPr>
            <a:r>
              <a:rPr lang="en-US" sz="24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Presentació</a:t>
            </a:r>
            <a:r>
              <a:rPr lang="en-US" sz="24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esborrany</a:t>
            </a:r>
            <a:r>
              <a:rPr lang="en-US" sz="24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 29 de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setembre</a:t>
            </a:r>
            <a:endParaRPr sz="24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●"/>
            </a:pP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Presentació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del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treball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24 de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novembre</a:t>
            </a:r>
            <a:endParaRPr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Hi ha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exposició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oral el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4 de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desembre</a:t>
            </a:r>
            <a:endParaRPr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2800" dirty="0">
                <a:solidFill>
                  <a:schemeClr val="bg2"/>
                </a:solidFill>
              </a:rPr>
              <a:t>     </a:t>
            </a:r>
            <a:r>
              <a:rPr lang="en-US" sz="4000" dirty="0" err="1">
                <a:solidFill>
                  <a:schemeClr val="bg2"/>
                </a:solidFill>
              </a:rPr>
              <a:t>Treball</a:t>
            </a:r>
            <a:r>
              <a:rPr lang="en-US" sz="4000" dirty="0">
                <a:solidFill>
                  <a:schemeClr val="bg2"/>
                </a:solidFill>
              </a:rPr>
              <a:t> de </a:t>
            </a:r>
            <a:r>
              <a:rPr lang="en-US" sz="4000" dirty="0" err="1">
                <a:solidFill>
                  <a:schemeClr val="bg2"/>
                </a:solidFill>
              </a:rPr>
              <a:t>Recerca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endParaRPr sz="40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223" name="Google Shape;223;p48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8"/>
          <p:cNvSpPr/>
          <p:nvPr/>
        </p:nvSpPr>
        <p:spPr>
          <a:xfrm>
            <a:off x="323913" y="21324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8"/>
          <p:cNvSpPr/>
          <p:nvPr/>
        </p:nvSpPr>
        <p:spPr>
          <a:xfrm>
            <a:off x="323925" y="3010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8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8"/>
          <p:cNvSpPr/>
          <p:nvPr/>
        </p:nvSpPr>
        <p:spPr>
          <a:xfrm>
            <a:off x="323913" y="3851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>
            <a:spLocks noGrp="1"/>
          </p:cNvSpPr>
          <p:nvPr>
            <p:ph type="body" idx="1"/>
          </p:nvPr>
        </p:nvSpPr>
        <p:spPr>
          <a:xfrm>
            <a:off x="2306775" y="1158575"/>
            <a:ext cx="6586500" cy="4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convaliden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cursen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assignatura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l’IOC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o no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cursen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alguna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assignatura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poden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anar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biblioteca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estudiar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treballar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Si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volen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sortir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del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centre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horari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lectiu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han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portar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autorització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parental.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Sortida del centre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35" name="Google Shape;235;p5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5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5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5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5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51bf8df25_0_110"/>
          <p:cNvSpPr txBox="1">
            <a:spLocks noGrp="1"/>
          </p:cNvSpPr>
          <p:nvPr>
            <p:ph type="body" idx="1"/>
          </p:nvPr>
        </p:nvSpPr>
        <p:spPr>
          <a:xfrm>
            <a:off x="2306782" y="1329267"/>
            <a:ext cx="6586500" cy="4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sz="2000" u="sng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https://www.institutmontilivi.cat/informacio-pares/</a:t>
            </a:r>
            <a:endParaRPr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Preguntes freqüents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AMPA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Incidències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Enquestes famílies</a:t>
            </a:r>
            <a:endParaRPr sz="2000"/>
          </a:p>
          <a:p>
            <a:pPr marL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Comentari</a:t>
            </a:r>
            <a:endParaRPr sz="2000"/>
          </a:p>
          <a:p>
            <a:pPr marL="0" lvl="0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Queixes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Punt d’informació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Suggeriment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551bf8df25_0_11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        </a:t>
            </a:r>
            <a:r>
              <a:rPr lang="en-US" sz="4000">
                <a:solidFill>
                  <a:srgbClr val="17375E"/>
                </a:solidFill>
              </a:rPr>
              <a:t>Altres Informacions</a:t>
            </a:r>
            <a:endParaRPr sz="40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47" name="Google Shape;247;g1551bf8df25_0_11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551bf8df25_0_11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551bf8df25_0_11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551bf8df25_0_11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1551bf8df25_0_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551bf8df25_0_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431" y="1998373"/>
            <a:ext cx="2957513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551bf8df25_0_1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5291" y="3562350"/>
            <a:ext cx="3967883" cy="181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551bf8df25_0_1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17462" y="2067597"/>
            <a:ext cx="334963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551bf8df25_0_110"/>
          <p:cNvSpPr/>
          <p:nvPr/>
        </p:nvSpPr>
        <p:spPr>
          <a:xfrm>
            <a:off x="353218" y="472598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51bf8df25_0_21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        </a:t>
            </a:r>
            <a:r>
              <a:rPr lang="en-US" sz="4000">
                <a:solidFill>
                  <a:srgbClr val="17375E"/>
                </a:solidFill>
              </a:rPr>
              <a:t>Altres Informacions</a:t>
            </a:r>
            <a:endParaRPr sz="40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61" name="Google Shape;261;g1551bf8df25_0_21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551bf8df25_0_21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551bf8df25_0_21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551bf8df25_0_21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1551bf8df25_0_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551bf8df25_0_210"/>
          <p:cNvSpPr/>
          <p:nvPr/>
        </p:nvSpPr>
        <p:spPr>
          <a:xfrm>
            <a:off x="353218" y="472598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551bf8df25_0_210"/>
          <p:cNvSpPr/>
          <p:nvPr/>
        </p:nvSpPr>
        <p:spPr>
          <a:xfrm>
            <a:off x="2286000" y="1329267"/>
            <a:ext cx="6497400" cy="4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551bf8df25_0_210"/>
          <p:cNvSpPr/>
          <p:nvPr/>
        </p:nvSpPr>
        <p:spPr>
          <a:xfrm>
            <a:off x="2438400" y="1329275"/>
            <a:ext cx="64974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1551bf8df25_0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2895" y="1123182"/>
            <a:ext cx="6913383" cy="189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551bf8df25_0_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8562" y="3068312"/>
            <a:ext cx="28765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e70d2b4065_0_0"/>
          <p:cNvSpPr txBox="1">
            <a:spLocks noGrp="1"/>
          </p:cNvSpPr>
          <p:nvPr>
            <p:ph type="body" idx="1"/>
          </p:nvPr>
        </p:nvSpPr>
        <p:spPr>
          <a:xfrm>
            <a:off x="2306782" y="1600199"/>
            <a:ext cx="6586500" cy="3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2n BAT A	             </a:t>
            </a:r>
            <a:r>
              <a:rPr lang="en-US" sz="28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Bibiana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Corominas</a:t>
            </a:r>
            <a:endParaRPr sz="28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2n BATXIBAC      Andrea Peña</a:t>
            </a:r>
            <a:endParaRPr sz="28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2n BAT B	             Blanca Fernandez</a:t>
            </a:r>
            <a:endParaRPr sz="28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2n BAT C	             Joan </a:t>
            </a:r>
            <a:r>
              <a:rPr lang="en-US" sz="28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Cortada</a:t>
            </a:r>
            <a:endParaRPr sz="28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8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e70d2b4065_0_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Presentació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dels</a:t>
            </a:r>
            <a:r>
              <a:rPr lang="en-US" sz="4400" dirty="0">
                <a:solidFill>
                  <a:schemeClr val="bg2"/>
                </a:solidFill>
              </a:rPr>
              <a:t> Tutors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283" name="Google Shape;283;g1e70d2b4065_0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e70d2b4065_0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1e70d2b4065_0_0"/>
          <p:cNvSpPr/>
          <p:nvPr/>
        </p:nvSpPr>
        <p:spPr>
          <a:xfrm>
            <a:off x="307974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e70d2b4065_0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e70d2b4065_0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1e70d2b406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51bf8df25_0_228"/>
          <p:cNvSpPr txBox="1"/>
          <p:nvPr/>
        </p:nvSpPr>
        <p:spPr>
          <a:xfrm>
            <a:off x="1185333" y="3573462"/>
            <a:ext cx="6993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551bf8df25_0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eea730d55_0_0"/>
          <p:cNvSpPr txBox="1">
            <a:spLocks noGrp="1"/>
          </p:cNvSpPr>
          <p:nvPr>
            <p:ph type="body" idx="1"/>
          </p:nvPr>
        </p:nvSpPr>
        <p:spPr>
          <a:xfrm>
            <a:off x="2306782" y="1600199"/>
            <a:ext cx="6586500" cy="3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2n BAT A	             </a:t>
            </a:r>
            <a:r>
              <a:rPr lang="en-US" sz="2800" b="1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Bibiana</a:t>
            </a: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Corominas</a:t>
            </a:r>
            <a:endParaRPr sz="28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2n BATXIBAC      Andrea Peña</a:t>
            </a:r>
            <a:endParaRPr sz="28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2n BAT B	             Blanca Fernandez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2n BAT C	             Joan </a:t>
            </a:r>
            <a:r>
              <a:rPr lang="en-US" sz="2800" b="1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Cortada</a:t>
            </a:r>
            <a:endParaRPr sz="28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8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feea730d55_0_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Presentació dels Tutors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04" name="Google Shape;104;gfeea730d55_0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feea730d55_0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feea730d55_0_0"/>
          <p:cNvSpPr/>
          <p:nvPr/>
        </p:nvSpPr>
        <p:spPr>
          <a:xfrm>
            <a:off x="307974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eea730d55_0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feea730d55_0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feea730d5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993042" y="21129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Presentació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dels</a:t>
            </a:r>
            <a:r>
              <a:rPr lang="en-US" dirty="0" smtClean="0">
                <a:solidFill>
                  <a:srgbClr val="FF0000"/>
                </a:solidFill>
              </a:rPr>
              <a:t> tutors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2n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71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7"/>
          <p:cNvSpPr txBox="1">
            <a:spLocks noGrp="1"/>
          </p:cNvSpPr>
          <p:nvPr>
            <p:ph type="body" idx="1"/>
          </p:nvPr>
        </p:nvSpPr>
        <p:spPr>
          <a:xfrm>
            <a:off x="2306782" y="1329267"/>
            <a:ext cx="6586392" cy="428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8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</a:t>
            </a:r>
            <a:r>
              <a:rPr lang="en-US" sz="28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d’entrevista</a:t>
            </a:r>
            <a:r>
              <a:rPr lang="en-US" sz="28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8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el tutor/a </a:t>
            </a:r>
            <a:endParaRPr sz="2800"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8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Contacte</a:t>
            </a:r>
            <a:r>
              <a:rPr lang="en-US" sz="28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-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Correu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electrònic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@institutmontilivi.cat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- Agenda de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l’alumne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Telèfon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institut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(972 209458)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7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Presentació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dels</a:t>
            </a:r>
            <a:r>
              <a:rPr lang="en-US" sz="4400" dirty="0">
                <a:solidFill>
                  <a:schemeClr val="bg2"/>
                </a:solidFill>
              </a:rPr>
              <a:t> Tutors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295" name="Google Shape;295;p5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endParaRPr sz="18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7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type="body" idx="1"/>
          </p:nvPr>
        </p:nvSpPr>
        <p:spPr>
          <a:xfrm>
            <a:off x="2050373" y="1124533"/>
            <a:ext cx="6842801" cy="44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puntualitat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comença</a:t>
            </a:r>
            <a:r>
              <a:rPr lang="en-US" sz="2800" dirty="0">
                <a:solidFill>
                  <a:schemeClr val="bg2"/>
                </a:solidFill>
                <a:sym typeface="Calibri"/>
              </a:rPr>
              <a:t> a les 8h</a:t>
            </a:r>
            <a:r>
              <a:rPr lang="en-US" sz="2800" dirty="0" smtClean="0">
                <a:solidFill>
                  <a:schemeClr val="bg2"/>
                </a:solidFill>
                <a:sym typeface="Calibri"/>
              </a:rPr>
              <a:t>)</a:t>
            </a:r>
            <a:endParaRPr sz="2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Documents a </a:t>
            </a:r>
            <a:r>
              <a:rPr lang="en-US" sz="2800" dirty="0" err="1">
                <a:solidFill>
                  <a:schemeClr val="bg2"/>
                </a:solidFill>
              </a:rPr>
              <a:t>signar</a:t>
            </a:r>
            <a:r>
              <a:rPr lang="en-US" sz="2800" dirty="0">
                <a:solidFill>
                  <a:schemeClr val="bg2"/>
                </a:solidFill>
              </a:rPr>
              <a:t> i </a:t>
            </a:r>
            <a:r>
              <a:rPr lang="en-US" sz="2800" dirty="0" err="1">
                <a:solidFill>
                  <a:schemeClr val="bg2"/>
                </a:solidFill>
              </a:rPr>
              <a:t>retornar</a:t>
            </a:r>
            <a:r>
              <a:rPr lang="en-US" sz="2800" dirty="0">
                <a:solidFill>
                  <a:schemeClr val="bg2"/>
                </a:solidFill>
              </a:rPr>
              <a:t> a </a:t>
            </a:r>
            <a:r>
              <a:rPr lang="en-US" sz="2800" dirty="0" err="1">
                <a:solidFill>
                  <a:schemeClr val="bg2"/>
                </a:solidFill>
              </a:rPr>
              <a:t>l’institut</a:t>
            </a:r>
            <a:r>
              <a:rPr lang="en-US" sz="2800" dirty="0">
                <a:solidFill>
                  <a:schemeClr val="bg2"/>
                </a:solidFill>
              </a:rPr>
              <a:t>:</a:t>
            </a:r>
            <a:endParaRPr dirty="0">
              <a:solidFill>
                <a:schemeClr val="bg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bg2"/>
                </a:solidFill>
              </a:rPr>
              <a:t>	- </a:t>
            </a:r>
            <a:r>
              <a:rPr lang="en-US" sz="2800" dirty="0" err="1">
                <a:solidFill>
                  <a:schemeClr val="bg2"/>
                </a:solidFill>
              </a:rPr>
              <a:t>Prohibició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ús</a:t>
            </a:r>
            <a:r>
              <a:rPr lang="en-US" sz="2800" dirty="0">
                <a:solidFill>
                  <a:schemeClr val="bg2"/>
                </a:solidFill>
              </a:rPr>
              <a:t> del </a:t>
            </a:r>
            <a:r>
              <a:rPr lang="en-US" sz="2800" dirty="0" err="1">
                <a:solidFill>
                  <a:schemeClr val="bg2"/>
                </a:solidFill>
              </a:rPr>
              <a:t>telèfon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mòbil</a:t>
            </a:r>
            <a:r>
              <a:rPr lang="en-US" sz="2800" dirty="0">
                <a:solidFill>
                  <a:schemeClr val="bg2"/>
                </a:solidFill>
              </a:rPr>
              <a:t> dins el    	   </a:t>
            </a:r>
            <a:r>
              <a:rPr lang="en-US" sz="2800" dirty="0" err="1">
                <a:solidFill>
                  <a:schemeClr val="bg2"/>
                </a:solidFill>
              </a:rPr>
              <a:t>recinte</a:t>
            </a:r>
            <a:r>
              <a:rPr lang="en-US" sz="2800" dirty="0">
                <a:solidFill>
                  <a:schemeClr val="bg2"/>
                </a:solidFill>
              </a:rPr>
              <a:t> escolar</a:t>
            </a:r>
            <a:endParaRPr dirty="0">
              <a:solidFill>
                <a:schemeClr val="bg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bg2"/>
                </a:solidFill>
              </a:rPr>
              <a:t>	- </a:t>
            </a:r>
            <a:r>
              <a:rPr lang="en-US" sz="2800" dirty="0" err="1">
                <a:solidFill>
                  <a:schemeClr val="bg2"/>
                </a:solidFill>
              </a:rPr>
              <a:t>Actuació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en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cas</a:t>
            </a:r>
            <a:r>
              <a:rPr lang="en-US" sz="2800" dirty="0">
                <a:solidFill>
                  <a:schemeClr val="bg2"/>
                </a:solidFill>
              </a:rPr>
              <a:t> de </a:t>
            </a:r>
            <a:r>
              <a:rPr lang="en-US" sz="2800" dirty="0" err="1">
                <a:solidFill>
                  <a:schemeClr val="bg2"/>
                </a:solidFill>
              </a:rPr>
              <a:t>vaga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d’alumnes</a:t>
            </a:r>
            <a:r>
              <a:rPr lang="en-US" sz="2800" dirty="0">
                <a:solidFill>
                  <a:schemeClr val="bg2"/>
                </a:solidFill>
              </a:rPr>
              <a:t> i/o 	</a:t>
            </a:r>
            <a:r>
              <a:rPr lang="en-US" sz="2800" dirty="0" err="1">
                <a:solidFill>
                  <a:schemeClr val="bg2"/>
                </a:solidFill>
              </a:rPr>
              <a:t>vaga</a:t>
            </a:r>
            <a:r>
              <a:rPr lang="en-US" sz="2800" dirty="0">
                <a:solidFill>
                  <a:schemeClr val="bg2"/>
                </a:solidFill>
              </a:rPr>
              <a:t> de professors</a:t>
            </a:r>
            <a:endParaRPr dirty="0">
              <a:solidFill>
                <a:schemeClr val="bg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bg2"/>
                </a:solidFill>
              </a:rPr>
              <a:t>	- </a:t>
            </a:r>
            <a:r>
              <a:rPr lang="en-US" sz="2800" dirty="0" err="1">
                <a:solidFill>
                  <a:schemeClr val="bg2"/>
                </a:solidFill>
              </a:rPr>
              <a:t>Fitxa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mèdica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Informacions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58" name="Google Shape;358;p5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ca-ES" sz="1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Treball de Recerca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ca-ES" sz="1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Altres Informacions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71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>
            <a:spLocks noGrp="1"/>
          </p:cNvSpPr>
          <p:nvPr>
            <p:ph type="body" idx="1"/>
          </p:nvPr>
        </p:nvSpPr>
        <p:spPr>
          <a:xfrm>
            <a:off x="2209111" y="1077896"/>
            <a:ext cx="6684063" cy="4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estaran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agrupats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dies</a:t>
            </a:r>
            <a:r>
              <a:rPr lang="en-US" sz="2800" dirty="0">
                <a:solidFill>
                  <a:schemeClr val="bg2"/>
                </a:solidFill>
                <a:sym typeface="Calibri"/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Durant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aquests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4 dies 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farà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normal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només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venir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tenen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examen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Exàmens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trimestrals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Recerca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10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 txBox="1">
            <a:spLocks noGrp="1"/>
          </p:cNvSpPr>
          <p:nvPr>
            <p:ph type="body" idx="1"/>
          </p:nvPr>
        </p:nvSpPr>
        <p:spPr>
          <a:xfrm>
            <a:off x="2209111" y="1077896"/>
            <a:ext cx="6684063" cy="4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>
                <a:solidFill>
                  <a:schemeClr val="bg2"/>
                </a:solidFill>
                <a:sym typeface="Calibri"/>
              </a:rPr>
              <a:t>CALENDARI D’EXÀMENS</a:t>
            </a:r>
            <a:endParaRPr dirty="0">
              <a:solidFill>
                <a:schemeClr val="bg2"/>
              </a:solidFill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b="1" i="0" u="sng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1r </a:t>
            </a:r>
            <a:r>
              <a:rPr lang="en-US" sz="2400" b="1" i="0" u="sng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endParaRPr sz="2400" b="1" i="0" u="sng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09, 10, 13 I 14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4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novembre</a:t>
            </a:r>
            <a:endParaRPr sz="2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b="1" i="0" u="sng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2n </a:t>
            </a:r>
            <a:r>
              <a:rPr lang="en-US" sz="2400" b="1" i="0" u="sng" strike="noStrike" cap="none" dirty="0" err="1">
                <a:solidFill>
                  <a:schemeClr val="bg2"/>
                </a:solidFill>
                <a:sym typeface="Calibri"/>
              </a:rPr>
              <a:t>Trimestre</a:t>
            </a:r>
            <a:endParaRPr dirty="0">
              <a:solidFill>
                <a:schemeClr val="bg2"/>
              </a:solidFill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07, 08, 12 I 13 de </a:t>
            </a:r>
            <a:r>
              <a:rPr lang="en-US" sz="2400" dirty="0" err="1" smtClean="0">
                <a:solidFill>
                  <a:schemeClr val="bg2"/>
                </a:solidFill>
              </a:rPr>
              <a:t>febrer</a:t>
            </a:r>
            <a:endParaRPr sz="2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b="1" i="0" u="sng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2400" b="1" i="0" u="sng" strike="noStrike" cap="none" dirty="0" err="1">
                <a:solidFill>
                  <a:schemeClr val="bg2"/>
                </a:solidFill>
                <a:sym typeface="Calibri"/>
              </a:rPr>
              <a:t>Trimestre</a:t>
            </a:r>
            <a:endParaRPr dirty="0">
              <a:solidFill>
                <a:schemeClr val="bg2"/>
              </a:solidFill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29, 30 </a:t>
            </a:r>
            <a:r>
              <a:rPr lang="en-US" sz="2400" dirty="0" err="1" smtClean="0">
                <a:solidFill>
                  <a:schemeClr val="bg2"/>
                </a:solidFill>
              </a:rPr>
              <a:t>d’abril</a:t>
            </a:r>
            <a:r>
              <a:rPr lang="en-US" sz="2400" dirty="0" smtClean="0">
                <a:solidFill>
                  <a:schemeClr val="bg2"/>
                </a:solidFill>
              </a:rPr>
              <a:t> / 06 i 07 de </a:t>
            </a:r>
            <a:r>
              <a:rPr lang="en-US" sz="2400" dirty="0" err="1" smtClean="0">
                <a:solidFill>
                  <a:schemeClr val="bg2"/>
                </a:solidFill>
              </a:rPr>
              <a:t>maig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457200" lvl="1" indent="0" algn="just">
              <a:spcBef>
                <a:spcPts val="0"/>
              </a:spcBef>
              <a:buSzPts val="3200"/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Recuperacions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400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mes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juny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Exàmens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trimestrals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Recerca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813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type="body" idx="1"/>
          </p:nvPr>
        </p:nvSpPr>
        <p:spPr>
          <a:xfrm>
            <a:off x="2050373" y="1124533"/>
            <a:ext cx="6842801" cy="44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  <a:buNone/>
            </a:pPr>
            <a:endParaRPr lang="ca-ES" sz="2000" dirty="0">
              <a:solidFill>
                <a:schemeClr val="bg2"/>
              </a:solidFill>
              <a:sym typeface="Arial"/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  <a:sym typeface="Arial"/>
              </a:rPr>
              <a:t>Jornades </a:t>
            </a:r>
            <a:r>
              <a:rPr lang="ca-ES" sz="2000" dirty="0" err="1" smtClean="0">
                <a:solidFill>
                  <a:schemeClr val="bg2"/>
                </a:solidFill>
                <a:sym typeface="Arial"/>
              </a:rPr>
              <a:t>Batxibac</a:t>
            </a:r>
            <a:r>
              <a:rPr lang="ca-ES" sz="2000" dirty="0" smtClean="0">
                <a:solidFill>
                  <a:schemeClr val="bg2"/>
                </a:solidFill>
                <a:sym typeface="Arial"/>
              </a:rPr>
              <a:t> (2 dies)</a:t>
            </a:r>
            <a:endParaRPr lang="ca-ES" sz="2000" dirty="0">
              <a:solidFill>
                <a:schemeClr val="bg2"/>
              </a:solidFill>
              <a:sym typeface="Arial"/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Participació Proves </a:t>
            </a:r>
            <a:r>
              <a:rPr lang="ca-ES" sz="2000" dirty="0">
                <a:solidFill>
                  <a:schemeClr val="bg2"/>
                </a:solidFill>
              </a:rPr>
              <a:t>Cangur – Matemàtiques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>
                <a:solidFill>
                  <a:schemeClr val="bg2"/>
                </a:solidFill>
              </a:rPr>
              <a:t>Visita </a:t>
            </a:r>
            <a:r>
              <a:rPr lang="ca-ES" sz="2000" dirty="0" smtClean="0">
                <a:solidFill>
                  <a:schemeClr val="bg2"/>
                </a:solidFill>
              </a:rPr>
              <a:t>fàbrica a Guissona </a:t>
            </a:r>
            <a:r>
              <a:rPr lang="ca-ES" sz="2000" dirty="0">
                <a:solidFill>
                  <a:schemeClr val="bg2"/>
                </a:solidFill>
              </a:rPr>
              <a:t>– Economia </a:t>
            </a:r>
            <a:endParaRPr lang="ca-ES" sz="2000" dirty="0" smtClean="0">
              <a:solidFill>
                <a:schemeClr val="bg2"/>
              </a:solidFill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Barcelona – Història de l’Art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Obra de teatre - Català</a:t>
            </a:r>
            <a:endParaRPr lang="ca-ES" sz="2000" dirty="0">
              <a:solidFill>
                <a:schemeClr val="bg2"/>
              </a:solidFill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  <a:sym typeface="Arial"/>
              </a:rPr>
              <a:t>Activitats </a:t>
            </a:r>
            <a:r>
              <a:rPr lang="ca-ES" sz="2000" dirty="0">
                <a:solidFill>
                  <a:schemeClr val="bg2"/>
                </a:solidFill>
                <a:sym typeface="Arial"/>
              </a:rPr>
              <a:t>d’orientació</a:t>
            </a:r>
            <a:r>
              <a:rPr lang="ca-ES" sz="2000" dirty="0">
                <a:solidFill>
                  <a:schemeClr val="bg2"/>
                </a:solidFill>
              </a:rPr>
              <a:t>: </a:t>
            </a:r>
            <a:r>
              <a:rPr lang="ca-ES" sz="2000" u="sng" dirty="0" err="1" smtClean="0">
                <a:solidFill>
                  <a:schemeClr val="bg2"/>
                </a:solidFill>
                <a:sym typeface="Arial"/>
                <a:hlinkClick r:id="rId3"/>
              </a:rPr>
              <a:t>Unportal</a:t>
            </a:r>
            <a:r>
              <a:rPr lang="ca-ES" sz="2000" dirty="0" smtClean="0">
                <a:solidFill>
                  <a:schemeClr val="bg2"/>
                </a:solidFill>
              </a:rPr>
              <a:t>,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Participació </a:t>
            </a:r>
            <a:r>
              <a:rPr lang="ca-ES" sz="2000" dirty="0" err="1" smtClean="0">
                <a:solidFill>
                  <a:schemeClr val="bg2"/>
                </a:solidFill>
              </a:rPr>
              <a:t>Olimpiada</a:t>
            </a:r>
            <a:r>
              <a:rPr lang="ca-ES" sz="2000" dirty="0" smtClean="0">
                <a:solidFill>
                  <a:schemeClr val="bg2"/>
                </a:solidFill>
              </a:rPr>
              <a:t> Química i Biologia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Cosmocaixa de Barcelona: Tallers de Química i Física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Caixa Fòrum de Girona – Taller Biologia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Visita Museu de l’Exili a la Jonquera - Història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2000" dirty="0" smtClean="0">
                <a:solidFill>
                  <a:schemeClr val="bg2"/>
                </a:solidFill>
              </a:rPr>
              <a:t>D’altres</a:t>
            </a:r>
            <a:endParaRPr lang="ca-ES" sz="2000" dirty="0">
              <a:solidFill>
                <a:schemeClr val="bg2"/>
              </a:solidFill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endParaRPr lang="ca-ES" sz="18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>
          <a:xfrm>
            <a:off x="167054" y="203200"/>
            <a:ext cx="8519746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P</a:t>
            </a:r>
            <a:r>
              <a:rPr lang="en-US" sz="4400" dirty="0" err="1" smtClean="0">
                <a:solidFill>
                  <a:schemeClr val="bg2"/>
                </a:solidFill>
              </a:rPr>
              <a:t>revisió</a:t>
            </a:r>
            <a:r>
              <a:rPr lang="en-US" sz="4400" dirty="0" smtClean="0">
                <a:solidFill>
                  <a:schemeClr val="bg2"/>
                </a:solidFill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</a:rPr>
              <a:t>Sortides</a:t>
            </a:r>
            <a:r>
              <a:rPr lang="en-US" sz="4400" dirty="0" smtClean="0">
                <a:solidFill>
                  <a:schemeClr val="bg2"/>
                </a:solidFill>
              </a:rPr>
              <a:t> / </a:t>
            </a:r>
            <a:r>
              <a:rPr lang="en-US" sz="4400" dirty="0" err="1">
                <a:solidFill>
                  <a:schemeClr val="bg2"/>
                </a:solidFill>
              </a:rPr>
              <a:t>A</a:t>
            </a:r>
            <a:r>
              <a:rPr lang="en-US" sz="4400" dirty="0" err="1" smtClean="0">
                <a:solidFill>
                  <a:schemeClr val="bg2"/>
                </a:solidFill>
              </a:rPr>
              <a:t>ctivitats</a:t>
            </a:r>
            <a:r>
              <a:rPr lang="en-US" sz="4400" dirty="0" smtClean="0">
                <a:solidFill>
                  <a:schemeClr val="bg2"/>
                </a:solidFill>
              </a:rPr>
              <a:t> 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58" name="Google Shape;358;p5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Recerca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75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b21d763b6_0_11"/>
          <p:cNvSpPr txBox="1">
            <a:spLocks noGrp="1"/>
          </p:cNvSpPr>
          <p:nvPr>
            <p:ph type="body" idx="1"/>
          </p:nvPr>
        </p:nvSpPr>
        <p:spPr>
          <a:xfrm>
            <a:off x="2306775" y="1120500"/>
            <a:ext cx="6738300" cy="44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Nota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d’accés</a:t>
            </a: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universitat</a:t>
            </a: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	60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mitjana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notes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institut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	40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mitjana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notes proves PAU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000" b="1" dirty="0" smtClean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PAU</a:t>
            </a:r>
            <a:r>
              <a:rPr lang="en-US" sz="20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- (Proves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d’Accés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Universitat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Part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Comuna</a:t>
            </a: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000" b="1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    Part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Específica</a:t>
            </a:r>
            <a:endParaRPr sz="20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500"/>
              <a:buFont typeface="Arial"/>
              <a:buChar char="-"/>
            </a:pPr>
            <a:r>
              <a:rPr lang="en-US" sz="20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Català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1-3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assignatures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500"/>
              <a:buFont typeface="Arial"/>
              <a:buChar char="-"/>
            </a:pP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Castellà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optatives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500"/>
              <a:buFont typeface="Arial"/>
              <a:buChar char="-"/>
            </a:pP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Llengua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Estrangera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500"/>
              <a:buFont typeface="Arial"/>
              <a:buChar char="-"/>
            </a:pPr>
            <a:r>
              <a:rPr lang="en-US" sz="20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Història</a:t>
            </a:r>
            <a:r>
              <a:rPr lang="en-US" sz="20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0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500"/>
              <a:buChar char="-"/>
            </a:pP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Matemàtiques</a:t>
            </a: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0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Llatí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cb21d763b6_0_1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smtClean="0">
                <a:solidFill>
                  <a:schemeClr val="bg2"/>
                </a:solidFill>
              </a:rPr>
              <a:t>Proves PAU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31" name="Google Shape;331;gcb21d763b6_0_11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cb21d763b6_0_11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cb21d763b6_0_11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cb21d763b6_0_11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cb21d763b6_0_11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cb21d763b6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b21d763b6_0_0"/>
          <p:cNvSpPr txBox="1">
            <a:spLocks noGrp="1"/>
          </p:cNvSpPr>
          <p:nvPr>
            <p:ph type="body" idx="1"/>
          </p:nvPr>
        </p:nvSpPr>
        <p:spPr>
          <a:xfrm>
            <a:off x="2306682" y="1329267"/>
            <a:ext cx="6586500" cy="4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PAU per </a:t>
            </a:r>
            <a:r>
              <a:rPr lang="en-US" sz="28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alumnes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Batxibac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Nota </a:t>
            </a:r>
            <a:r>
              <a:rPr lang="en-US" sz="28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d’accés</a:t>
            </a: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8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universitat</a:t>
            </a: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70% </a:t>
            </a: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mitjana</a:t>
            </a: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notes </a:t>
            </a: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institut</a:t>
            </a:r>
            <a:endParaRPr sz="25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30% </a:t>
            </a: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mitjana</a:t>
            </a: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notes proves PAU</a:t>
            </a:r>
            <a:endParaRPr sz="25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5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Opció</a:t>
            </a: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PAU </a:t>
            </a: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reduïda</a:t>
            </a: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només</a:t>
            </a: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optatives</a:t>
            </a:r>
            <a: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5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cb21d763b6_0_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Presentació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dels</a:t>
            </a:r>
            <a:r>
              <a:rPr lang="en-US" sz="4400" dirty="0">
                <a:solidFill>
                  <a:schemeClr val="bg2"/>
                </a:solidFill>
              </a:rPr>
              <a:t> Tutors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43" name="Google Shape;343;gcb21d763b6_0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cb21d763b6_0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cb21d763b6_0_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cb21d763b6_0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cb21d763b6_0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cb21d763b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1476375" y="1557338"/>
            <a:ext cx="7127875" cy="338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1. El batxillerat. Característiques.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2. Horari, calendari i assistència </a:t>
            </a: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3. Treball de recerca</a:t>
            </a: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4. Altres informacions</a:t>
            </a: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5. Presentació dels Tutors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2279736" y="1080655"/>
            <a:ext cx="6875375" cy="388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Final d’etapa: importància notes </a:t>
            </a: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Criteris d’avaluació</a:t>
            </a: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PAU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Prova d’accés a CFGS </a:t>
            </a:r>
            <a:r>
              <a:rPr lang="en-US" sz="3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(nascuts el 2005, 19 anys en l’any on fan les proves)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7375E"/>
                </a:solidFill>
              </a:rPr>
              <a:t>Qüestions importants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23850" y="2192136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323849" y="3055022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2017" y="4300111"/>
            <a:ext cx="2327274" cy="132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>
            <a:off x="323913" y="3851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279725" y="1329280"/>
            <a:ext cx="6613500" cy="4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GRUPS: 28/29 alumnes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0575" lvl="1" indent="-36512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300"/>
              <a:buFont typeface="Noto Sans Symbols"/>
              <a:buChar char="▪"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2n A Humanístic-Social i Científic-Tecnològic + Alumnes Batxibac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0575" lvl="1" indent="-36512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300"/>
              <a:buFont typeface="Arial"/>
              <a:buChar char="▪"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2n B Humanístic-Social i Científic-Tecnològic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0575" lvl="1" indent="-36512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300"/>
              <a:buFont typeface="Arial"/>
              <a:buChar char="▪"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2n C Humanístic-Social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* Recuperació assignatures pendents del curs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anterior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b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Característiques 2n BAT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323775" y="2217223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323788" y="3105235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Recerca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323988" y="48384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688" y="4227248"/>
            <a:ext cx="246856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323988" y="3971836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2279736" y="1114815"/>
            <a:ext cx="6875375" cy="326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endParaRPr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17375E"/>
              </a:buClr>
              <a:buSzPts val="3200"/>
              <a:buChar char="•"/>
            </a:pP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Proves DELF / Cambridge: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acreditació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nivell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coneixement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llengua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estrangera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B2 i C1</a:t>
            </a:r>
            <a:endParaRPr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Char char="•"/>
            </a:pP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Exàmens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l’institut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abril</a:t>
            </a:r>
            <a:r>
              <a:rPr lang="en-US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maig</a:t>
            </a:r>
            <a:endParaRPr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lang="en-US" sz="4000" dirty="0" err="1">
                <a:solidFill>
                  <a:schemeClr val="bg2"/>
                </a:solidFill>
              </a:rPr>
              <a:t>Qüestions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importants</a:t>
            </a:r>
            <a:endParaRPr sz="4800" b="1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323838" y="2215311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23849" y="3101372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23988" y="4873528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549" y="4421350"/>
            <a:ext cx="1832950" cy="10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2638" y="4322651"/>
            <a:ext cx="1108950" cy="11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323775" y="39874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Currículum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2n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de BAT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lang="en-US" sz="1800" b="1" i="0" u="none" strike="noStrike" cap="none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23849" y="2191279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endParaRPr lang="en-US" sz="16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307975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Treball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Recerca</a:t>
            </a:r>
            <a:endParaRPr lang="en-US" sz="1600" b="1" dirty="0" smtClea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Tutors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15170"/>
              </p:ext>
            </p:extLst>
          </p:nvPr>
        </p:nvGraphicFramePr>
        <p:xfrm>
          <a:off x="2365130" y="1348561"/>
          <a:ext cx="6321669" cy="4067842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4448908">
                  <a:extLst>
                    <a:ext uri="{9D8B030D-6E8A-4147-A177-3AD203B41FA5}">
                      <a16:colId xmlns:a16="http://schemas.microsoft.com/office/drawing/2014/main" val="1874734070"/>
                    </a:ext>
                  </a:extLst>
                </a:gridCol>
                <a:gridCol w="1872761">
                  <a:extLst>
                    <a:ext uri="{9D8B030D-6E8A-4147-A177-3AD203B41FA5}">
                      <a16:colId xmlns:a16="http://schemas.microsoft.com/office/drawing/2014/main" val="394109518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46467"/>
                  </a:ext>
                </a:extLst>
              </a:tr>
              <a:tr h="510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catalana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*1</a:t>
                      </a:r>
                      <a:r>
                        <a:rPr lang="en-US" sz="1800" b="0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+ 1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85571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castellana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*1</a:t>
                      </a:r>
                      <a:r>
                        <a:rPr lang="en-US" sz="1800" b="0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+ 1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296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estrangera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800" b="0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baseline="0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32713"/>
                  </a:ext>
                </a:extLst>
              </a:tr>
              <a:tr h="483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Història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de la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Filosofia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58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Història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800" b="0" i="0" u="none" strike="noStrike" cap="none" dirty="0" err="1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73897"/>
                  </a:ext>
                </a:extLst>
              </a:tr>
              <a:tr h="477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 hora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28073"/>
                  </a:ext>
                </a:extLst>
              </a:tr>
              <a:tr h="6923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(4)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16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0544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0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Currículum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2n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de BAT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07974" y="1328529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ca-ES" sz="1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Calendri</a:t>
            </a:r>
            <a:endParaRPr lang="en-US" sz="16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Treball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Recerca</a:t>
            </a:r>
            <a:endParaRPr lang="en-US" sz="1600" b="1" dirty="0" smtClea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utors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48774"/>
              </p:ext>
            </p:extLst>
          </p:nvPr>
        </p:nvGraphicFramePr>
        <p:xfrm>
          <a:off x="2286000" y="1182470"/>
          <a:ext cx="6642343" cy="4196103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3033346">
                  <a:extLst>
                    <a:ext uri="{9D8B030D-6E8A-4147-A177-3AD203B41FA5}">
                      <a16:colId xmlns:a16="http://schemas.microsoft.com/office/drawing/2014/main" val="1874734070"/>
                    </a:ext>
                  </a:extLst>
                </a:gridCol>
                <a:gridCol w="287826">
                  <a:extLst>
                    <a:ext uri="{9D8B030D-6E8A-4147-A177-3AD203B41FA5}">
                      <a16:colId xmlns:a16="http://schemas.microsoft.com/office/drawing/2014/main" val="2247512362"/>
                    </a:ext>
                  </a:extLst>
                </a:gridCol>
                <a:gridCol w="2351151">
                  <a:extLst>
                    <a:ext uri="{9D8B030D-6E8A-4147-A177-3AD203B41FA5}">
                      <a16:colId xmlns:a16="http://schemas.microsoft.com/office/drawing/2014/main" val="982067469"/>
                    </a:ext>
                  </a:extLst>
                </a:gridCol>
                <a:gridCol w="970020">
                  <a:extLst>
                    <a:ext uri="{9D8B030D-6E8A-4147-A177-3AD203B41FA5}">
                      <a16:colId xmlns:a16="http://schemas.microsoft.com/office/drawing/2014/main" val="3941095184"/>
                    </a:ext>
                  </a:extLst>
                </a:gridCol>
              </a:tblGrid>
              <a:tr h="466681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46467"/>
                  </a:ext>
                </a:extLst>
              </a:tr>
              <a:tr h="576611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1" u="none" strike="noStrike" cap="none" dirty="0" smtClean="0">
                          <a:solidFill>
                            <a:schemeClr val="bg2"/>
                          </a:solidFill>
                        </a:rPr>
                        <a:t>Modalitat de Ciències</a:t>
                      </a:r>
                      <a:r>
                        <a:rPr lang="ca-ES" sz="1800" b="1" u="none" strike="noStrike" cap="none" baseline="0" dirty="0" smtClean="0">
                          <a:solidFill>
                            <a:schemeClr val="bg2"/>
                          </a:solidFill>
                        </a:rPr>
                        <a:t> i Tecnologia</a:t>
                      </a:r>
                      <a:endParaRPr sz="1800" b="1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fr-FR" sz="1800" b="1" u="none" strike="noStrike" cap="none" dirty="0" smtClean="0">
                          <a:solidFill>
                            <a:schemeClr val="bg2"/>
                          </a:solidFill>
                        </a:rPr>
                        <a:t>Modalitat d’Humanitats i Ciències Socials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2835"/>
                  </a:ext>
                </a:extLst>
              </a:tr>
              <a:tr h="5748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dirty="0" smtClean="0">
                          <a:solidFill>
                            <a:schemeClr val="bg2"/>
                          </a:solidFill>
                        </a:rPr>
                        <a:t>  Matemàtiques </a:t>
                      </a:r>
                      <a:r>
                        <a:rPr lang="ca-ES" sz="1600" dirty="0" smtClean="0">
                          <a:solidFill>
                            <a:schemeClr val="bg2"/>
                          </a:solidFill>
                        </a:rPr>
                        <a:t>II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Llatí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II</a:t>
                      </a:r>
                      <a:endParaRPr lang="ca-E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Matemàtiques CCSS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II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85571"/>
                  </a:ext>
                </a:extLst>
              </a:tr>
              <a:tr h="6020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Química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II</a:t>
                      </a:r>
                      <a:endParaRPr lang="ca-E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Tecnologia</a:t>
                      </a:r>
                      <a:r>
                        <a:rPr lang="ca-ES" sz="1600" u="none" strike="noStrike" cap="none" baseline="0" dirty="0" smtClean="0">
                          <a:solidFill>
                            <a:schemeClr val="bg2"/>
                          </a:solidFill>
                        </a:rPr>
                        <a:t> i Enginyeria II</a:t>
                      </a:r>
                      <a:endParaRPr lang="ca-E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Literatura</a:t>
                      </a:r>
                      <a:r>
                        <a:rPr lang="ca-ES" sz="1600" u="none" strike="noStrike" cap="none" baseline="0" dirty="0" smtClean="0">
                          <a:solidFill>
                            <a:schemeClr val="bg2"/>
                          </a:solidFill>
                        </a:rPr>
                        <a:t> Catalana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baseline="0" dirty="0" smtClean="0">
                          <a:solidFill>
                            <a:schemeClr val="bg2"/>
                          </a:solidFill>
                        </a:rPr>
                        <a:t>  Funcionament Empresa II</a:t>
                      </a:r>
                      <a:endParaRPr lang="ca-E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2963"/>
                  </a:ext>
                </a:extLst>
              </a:tr>
              <a:tr h="5651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Física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II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Geologia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Grec II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Geografia</a:t>
                      </a:r>
                      <a:endParaRPr lang="ca-E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32713"/>
                  </a:ext>
                </a:extLst>
              </a:tr>
              <a:tr h="7688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Biologia II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 Dibuix Tècnic II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 Fiscalitat i Contractes * (2h)</a:t>
                      </a:r>
                      <a:endParaRPr sz="1600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Història de l’Art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 Literatura Castellana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endParaRPr sz="1600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600" b="0" i="0" u="none" strike="noStrike" cap="none" dirty="0" err="1" smtClean="0">
                          <a:solidFill>
                            <a:schemeClr val="bg2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5804"/>
                  </a:ext>
                </a:extLst>
              </a:tr>
              <a:tr h="5125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                BATX Literatura 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Francesa i Història de França </a:t>
                      </a:r>
                      <a:endParaRPr lang="ca-E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2+2 </a:t>
                      </a:r>
                      <a:r>
                        <a:rPr lang="en-US" sz="1600" b="0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lang="en-US" sz="1600" u="none" strike="noStrike" cap="none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753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9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>
            <a:off x="2369125" y="1080650"/>
            <a:ext cx="6524100" cy="4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5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dilluns</a:t>
            </a:r>
            <a: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5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divendres</a:t>
            </a:r>
            <a:endParaRPr lang="en-US" sz="25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endParaRPr sz="25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700"/>
              <a:buFont typeface="Arial"/>
              <a:buChar char="•"/>
            </a:pPr>
            <a: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8 a 11 h: </a:t>
            </a:r>
            <a:r>
              <a:rPr lang="en-US" sz="25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classe</a:t>
            </a: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700"/>
              <a:buFont typeface="Arial"/>
              <a:buChar char="•"/>
            </a:pPr>
            <a: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D’11 a 11.30 h: </a:t>
            </a:r>
            <a:r>
              <a:rPr lang="en-US" sz="25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esbarjo</a:t>
            </a: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700"/>
              <a:buFont typeface="Arial"/>
              <a:buChar char="•"/>
            </a:pPr>
            <a:r>
              <a:rPr lang="en-US" sz="25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D’11.30 a 14.30 h: </a:t>
            </a:r>
            <a:r>
              <a:rPr lang="en-US" sz="25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classe</a:t>
            </a:r>
            <a:endParaRPr sz="3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endParaRPr dirty="0"/>
          </a:p>
          <a:p>
            <a:pPr marL="790575" lvl="1" indent="-2190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Horari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1"/>
          <p:cNvSpPr/>
          <p:nvPr/>
        </p:nvSpPr>
        <p:spPr>
          <a:xfrm>
            <a:off x="323775" y="216779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1"/>
          <p:cNvSpPr/>
          <p:nvPr/>
        </p:nvSpPr>
        <p:spPr>
          <a:xfrm>
            <a:off x="323775" y="307021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Treball de Recerca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1"/>
          <p:cNvSpPr/>
          <p:nvPr/>
        </p:nvSpPr>
        <p:spPr>
          <a:xfrm>
            <a:off x="323838" y="49187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/>
          <p:nvPr/>
        </p:nvSpPr>
        <p:spPr>
          <a:xfrm>
            <a:off x="323838" y="3994473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1220</Words>
  <Application>Microsoft Office PowerPoint</Application>
  <PresentationFormat>Presentació en pantalla (4:3)</PresentationFormat>
  <Paragraphs>375</Paragraphs>
  <Slides>28</Slides>
  <Notes>28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Noto Sans Symbols</vt:lpstr>
      <vt:lpstr>Open Sans</vt:lpstr>
      <vt:lpstr>1_Plantilla Power 2015 (1)</vt:lpstr>
      <vt:lpstr>Plantilla Power 2015 (1)</vt:lpstr>
      <vt:lpstr>INS Montilivi  Reunió de famílies 2n BAT</vt:lpstr>
      <vt:lpstr> Presentació dels Tutors</vt:lpstr>
      <vt:lpstr>Índex</vt:lpstr>
      <vt:lpstr>Qüestions importants</vt:lpstr>
      <vt:lpstr>Característiques 2n BAT</vt:lpstr>
      <vt:lpstr>Qüestions importants</vt:lpstr>
      <vt:lpstr>Currículum 2n de BAT</vt:lpstr>
      <vt:lpstr>Currículum 2n de BAT</vt:lpstr>
      <vt:lpstr>Horari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Calendari</vt:lpstr>
      <vt:lpstr>      Treball de Recerca </vt:lpstr>
      <vt:lpstr> Sortida del centre</vt:lpstr>
      <vt:lpstr>         Altres Informacions</vt:lpstr>
      <vt:lpstr>         Altres Informacions</vt:lpstr>
      <vt:lpstr> Presentació dels Tutors</vt:lpstr>
      <vt:lpstr>Presentació del PowerPoint</vt:lpstr>
      <vt:lpstr>Presentació dels tutors Reunió de famílies 2n BAT</vt:lpstr>
      <vt:lpstr> Presentació dels Tutors</vt:lpstr>
      <vt:lpstr> Informacions</vt:lpstr>
      <vt:lpstr> Exàmens trimestrals</vt:lpstr>
      <vt:lpstr> Exàmens trimestrals</vt:lpstr>
      <vt:lpstr> Previsió Sortides / Activitats </vt:lpstr>
      <vt:lpstr> Proves PAU</vt:lpstr>
      <vt:lpstr> Presentació dels Tutors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Montilivi  Reunió de famílies 2n BAT</dc:title>
  <dc:creator>usuari</dc:creator>
  <cp:lastModifiedBy>Maribel Vilanova i Garcia</cp:lastModifiedBy>
  <cp:revision>8</cp:revision>
  <dcterms:modified xsi:type="dcterms:W3CDTF">2023-09-19T07:42:55Z</dcterms:modified>
</cp:coreProperties>
</file>