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35"/>
  </p:notesMasterIdLst>
  <p:sldIdLst>
    <p:sldId id="256" r:id="rId3"/>
    <p:sldId id="257" r:id="rId4"/>
    <p:sldId id="275" r:id="rId5"/>
    <p:sldId id="284" r:id="rId6"/>
    <p:sldId id="286" r:id="rId7"/>
    <p:sldId id="287" r:id="rId8"/>
    <p:sldId id="290" r:id="rId9"/>
    <p:sldId id="308" r:id="rId10"/>
    <p:sldId id="309" r:id="rId11"/>
    <p:sldId id="313" r:id="rId12"/>
    <p:sldId id="260" r:id="rId13"/>
    <p:sldId id="291" r:id="rId14"/>
    <p:sldId id="295" r:id="rId15"/>
    <p:sldId id="294" r:id="rId16"/>
    <p:sldId id="293" r:id="rId17"/>
    <p:sldId id="315" r:id="rId18"/>
    <p:sldId id="304" r:id="rId19"/>
    <p:sldId id="302" r:id="rId20"/>
    <p:sldId id="316" r:id="rId21"/>
    <p:sldId id="298" r:id="rId22"/>
    <p:sldId id="305" r:id="rId23"/>
    <p:sldId id="307" r:id="rId24"/>
    <p:sldId id="283" r:id="rId25"/>
    <p:sldId id="306" r:id="rId26"/>
    <p:sldId id="276" r:id="rId27"/>
    <p:sldId id="277" r:id="rId28"/>
    <p:sldId id="310" r:id="rId29"/>
    <p:sldId id="279" r:id="rId30"/>
    <p:sldId id="311" r:id="rId31"/>
    <p:sldId id="312" r:id="rId32"/>
    <p:sldId id="280" r:id="rId33"/>
    <p:sldId id="301" r:id="rId34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94RJ11kwn8R/KEw0/0O+Pi/En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4DEE2A-C76A-4276-AC4E-3B3CF7B53833}">
  <a:tblStyle styleId="{824DEE2A-C76A-4276-AC4E-3B3CF7B5383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6D6E1-726D-4851-8AB0-EB6B70DC37D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4093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3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053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8291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2622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9930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3160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3716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257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5939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9737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0249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796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1287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292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7822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940c4382f2_1_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940c4382f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509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700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384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011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65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614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372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4"/>
          <p:cNvCxnSpPr/>
          <p:nvPr/>
        </p:nvCxnSpPr>
        <p:spPr>
          <a:xfrm>
            <a:off x="0" y="98107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6862"/>
              </a:srgbClr>
            </a:outerShdw>
          </a:effectLst>
        </p:spPr>
      </p:cxnSp>
      <p:sp>
        <p:nvSpPr>
          <p:cNvPr id="11" name="Google Shape;11;p24"/>
          <p:cNvSpPr txBox="1"/>
          <p:nvPr/>
        </p:nvSpPr>
        <p:spPr>
          <a:xfrm>
            <a:off x="0" y="5805487"/>
            <a:ext cx="9144000" cy="1052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4" descr="Logo Montilivi 2015 blan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5949950"/>
            <a:ext cx="2520950" cy="79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26"/>
          <p:cNvCxnSpPr/>
          <p:nvPr/>
        </p:nvCxnSpPr>
        <p:spPr>
          <a:xfrm>
            <a:off x="0" y="98107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6862"/>
              </a:srgbClr>
            </a:outerShdw>
          </a:effectLst>
        </p:spPr>
      </p:cxnSp>
      <p:sp>
        <p:nvSpPr>
          <p:cNvPr id="25" name="Google Shape;25;p26"/>
          <p:cNvSpPr txBox="1"/>
          <p:nvPr/>
        </p:nvSpPr>
        <p:spPr>
          <a:xfrm>
            <a:off x="0" y="5805487"/>
            <a:ext cx="9144000" cy="1052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6" descr="Logo Montilivi 2015 blanc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43662" y="5949950"/>
            <a:ext cx="2520950" cy="7921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soler@institutmontilivi.ca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755650" y="314166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Montilivi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Reunió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famílies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2n</a:t>
            </a:r>
            <a:r>
              <a:rPr lang="en-US" sz="54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5400" b="1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403350" y="4652962"/>
            <a:ext cx="6400800" cy="98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rPr lang="en-US" dirty="0" err="1"/>
              <a:t>setembre</a:t>
            </a:r>
            <a:r>
              <a:rPr lang="en-US" dirty="0"/>
              <a:t> </a:t>
            </a:r>
            <a:r>
              <a:rPr lang="en-US" sz="3200" b="0" i="0" u="none" strike="noStrike" cap="none" dirty="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dirty="0"/>
              <a:t>3</a:t>
            </a:r>
            <a:endParaRPr sz="3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 descr="http://www2.institutmontilivi.cat:8888/contenidor/28/images/institu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4304" y="1343146"/>
            <a:ext cx="4722812" cy="167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Competències</a:t>
            </a:r>
            <a:r>
              <a:rPr lang="en-US" sz="4000" dirty="0" smtClean="0">
                <a:solidFill>
                  <a:srgbClr val="17375E"/>
                </a:solidFill>
              </a:rPr>
              <a:t> Transversals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lang="en-US" sz="1800" b="1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utors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endParaRPr lang="en-US" sz="2400" dirty="0" smtClean="0">
              <a:solidFill>
                <a:srgbClr val="17375E"/>
              </a:solidFill>
            </a:endParaRP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400" dirty="0" smtClean="0">
                <a:solidFill>
                  <a:srgbClr val="17375E"/>
                </a:solidFill>
              </a:rPr>
              <a:t>S’avaluen diferenciadament a 2n i 4t d’ESO</a:t>
            </a: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400" dirty="0" smtClean="0">
                <a:solidFill>
                  <a:srgbClr val="17375E"/>
                </a:solidFill>
              </a:rPr>
              <a:t>A 1r i 3r d’ESO es fa a cada assignatura</a:t>
            </a: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400" dirty="0" smtClean="0">
                <a:solidFill>
                  <a:srgbClr val="17375E"/>
                </a:solidFill>
              </a:rPr>
              <a:t>S’avaluen quatre competències transversals:</a:t>
            </a:r>
          </a:p>
          <a:p>
            <a:pPr marL="17100" lvl="3" indent="-720000">
              <a:buClr>
                <a:srgbClr val="17375E"/>
              </a:buClr>
              <a:buSzPts val="2000"/>
            </a:pPr>
            <a:r>
              <a:rPr lang="ca-ES" sz="2400" dirty="0" smtClean="0">
                <a:solidFill>
                  <a:srgbClr val="17375E"/>
                </a:solidFill>
              </a:rPr>
              <a:t>		- </a:t>
            </a:r>
            <a:r>
              <a:rPr lang="ca-ES" sz="2000" dirty="0" smtClean="0">
                <a:solidFill>
                  <a:srgbClr val="17375E"/>
                </a:solidFill>
              </a:rPr>
              <a:t>Competència Personal, social i d’aprendre a  	aprendre</a:t>
            </a:r>
          </a:p>
          <a:p>
            <a:pPr marL="17100" lvl="3" indent="-720000">
              <a:buClr>
                <a:srgbClr val="17375E"/>
              </a:buClr>
              <a:buSzPts val="2000"/>
            </a:pPr>
            <a:r>
              <a:rPr lang="ca-ES" sz="2000" dirty="0" smtClean="0">
                <a:solidFill>
                  <a:srgbClr val="17375E"/>
                </a:solidFill>
              </a:rPr>
              <a:t>		- Competència Digital</a:t>
            </a:r>
          </a:p>
          <a:p>
            <a:pPr marL="17100" lvl="3" indent="-720000">
              <a:buClr>
                <a:srgbClr val="17375E"/>
              </a:buClr>
              <a:buSzPts val="2000"/>
            </a:pPr>
            <a:r>
              <a:rPr lang="ca-ES" sz="2000" dirty="0" smtClean="0">
                <a:solidFill>
                  <a:srgbClr val="17375E"/>
                </a:solidFill>
              </a:rPr>
              <a:t>		- Competència Ciutadana</a:t>
            </a:r>
          </a:p>
          <a:p>
            <a:pPr marL="17100" lvl="3" indent="-720000">
              <a:buClr>
                <a:srgbClr val="17375E"/>
              </a:buClr>
              <a:buSzPts val="2000"/>
            </a:pPr>
            <a:r>
              <a:rPr lang="ca-ES" sz="2000" dirty="0" smtClean="0">
                <a:solidFill>
                  <a:srgbClr val="17375E"/>
                </a:solidFill>
              </a:rPr>
              <a:t>		- Competència Emprenedora</a:t>
            </a: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400" dirty="0">
                <a:solidFill>
                  <a:srgbClr val="17375E"/>
                </a:solidFill>
              </a:rPr>
              <a:t>Document informatiu a la pàgina web, informació famílies</a:t>
            </a:r>
          </a:p>
        </p:txBody>
      </p:sp>
    </p:spTree>
    <p:extLst>
      <p:ext uri="{BB962C8B-B14F-4D97-AF65-F5344CB8AC3E}">
        <p14:creationId xmlns:p14="http://schemas.microsoft.com/office/powerpoint/2010/main" val="284108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2175934" y="1052513"/>
            <a:ext cx="6790266" cy="405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952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Font typeface="Calibri"/>
              <a:buNone/>
            </a:pPr>
            <a:r>
              <a:rPr lang="en-US" sz="4000" b="1" i="0" u="none" strike="noStrike" cap="none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Currículum</a:t>
            </a:r>
            <a:r>
              <a:rPr lang="en-US" sz="40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smtClean="0">
                <a:solidFill>
                  <a:srgbClr val="17375E"/>
                </a:solidFill>
              </a:rPr>
              <a:t>2n</a:t>
            </a:r>
            <a:r>
              <a:rPr lang="en-US" sz="4000" b="1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4800" b="1" i="0" u="none" strike="noStrike" cap="non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3" name="Google Shape;143;p5"/>
          <p:cNvGraphicFramePr/>
          <p:nvPr>
            <p:extLst>
              <p:ext uri="{D42A27DB-BD31-4B8C-83A1-F6EECF244321}">
                <p14:modId xmlns:p14="http://schemas.microsoft.com/office/powerpoint/2010/main" val="1950830026"/>
              </p:ext>
            </p:extLst>
          </p:nvPr>
        </p:nvGraphicFramePr>
        <p:xfrm>
          <a:off x="2506133" y="1450730"/>
          <a:ext cx="6180650" cy="4854066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9FC3FF"/>
                    </a:gs>
                    <a:gs pos="35000">
                      <a:srgbClr val="BDD5FF"/>
                    </a:gs>
                    <a:gs pos="100000">
                      <a:srgbClr val="E4EEFF"/>
                    </a:gs>
                  </a:gsLst>
                  <a:lin ang="16200000" scaled="0"/>
                </a:gradFill>
                <a:tableStyleId>{824DEE2A-C76A-4276-AC4E-3B3CF7B53833}</a:tableStyleId>
              </a:tblPr>
              <a:tblGrid>
                <a:gridCol w="390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1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Matèries</a:t>
                      </a:r>
                      <a:endParaRPr sz="2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24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catalana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castellana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estrangera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Anglès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Francès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Matemàtiques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*3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+ 1h </a:t>
                      </a:r>
                      <a:r>
                        <a:rPr lang="en-US" sz="16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Ciències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Socials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3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Ciències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experimentals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Física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</a:t>
                      </a:r>
                      <a:r>
                        <a:rPr lang="en-US" sz="16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Química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*2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+ 1h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Tecnologia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*1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+ 1h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Projectes</a:t>
                      </a:r>
                      <a:endParaRPr lang="en-US"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Visual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</a:t>
                      </a:r>
                      <a:r>
                        <a:rPr lang="en-US" sz="16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Plàstica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3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Educació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Física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2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Activitats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cíviques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</a:t>
                      </a:r>
                      <a:r>
                        <a:rPr lang="en-US" sz="16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culturals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Religió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 hora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647">
                <a:tc>
                  <a:txBody>
                    <a:bodyPr/>
                    <a:lstStyle/>
                    <a:p>
                      <a:pPr marL="2160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Optatives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2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Tutoria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 hora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>
              <a:solidFill>
                <a:srgbClr val="17375E"/>
              </a:solidFill>
              <a:latin typeface="Arial"/>
              <a:cs typeface="Arial"/>
              <a:sym typeface="Arial"/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r>
              <a:rPr lang="ca-ES" sz="24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Aules </a:t>
            </a:r>
            <a:r>
              <a:rPr lang="ca-ES" sz="240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obertes des de les 7.55h</a:t>
            </a:r>
            <a:endParaRPr lang="ca-ES" sz="2400" dirty="0"/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Horari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lang="en-US" sz="1800" b="1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utors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r>
              <a:rPr lang="pt-BR" sz="2400" dirty="0" smtClean="0">
                <a:solidFill>
                  <a:srgbClr val="17375E"/>
                </a:solidFill>
              </a:rPr>
              <a:t>De </a:t>
            </a:r>
            <a:r>
              <a:rPr lang="pt-BR" sz="2400" dirty="0" err="1">
                <a:solidFill>
                  <a:srgbClr val="17375E"/>
                </a:solidFill>
              </a:rPr>
              <a:t>dilluns</a:t>
            </a:r>
            <a:r>
              <a:rPr lang="pt-BR" sz="2400" dirty="0">
                <a:solidFill>
                  <a:srgbClr val="17375E"/>
                </a:solidFill>
              </a:rPr>
              <a:t> a </a:t>
            </a:r>
            <a:r>
              <a:rPr lang="pt-BR" sz="2400" dirty="0" err="1">
                <a:solidFill>
                  <a:srgbClr val="17375E"/>
                </a:solidFill>
              </a:rPr>
              <a:t>divendres</a:t>
            </a:r>
            <a:endParaRPr lang="pt-BR" sz="2400" dirty="0">
              <a:solidFill>
                <a:srgbClr val="17375E"/>
              </a:solidFill>
            </a:endParaRPr>
          </a:p>
          <a:p>
            <a:pPr marL="540000" lvl="1" indent="-203200">
              <a:spcBef>
                <a:spcPts val="560"/>
              </a:spcBef>
              <a:buClr>
                <a:srgbClr val="17375E"/>
              </a:buClr>
              <a:buSzPts val="3200"/>
              <a:buFont typeface="Arial"/>
              <a:buChar char="•"/>
            </a:pPr>
            <a:r>
              <a:rPr lang="pt-BR" sz="2400" dirty="0">
                <a:solidFill>
                  <a:srgbClr val="17375E"/>
                </a:solidFill>
              </a:rPr>
              <a:t> De 8 a 11 h: classe</a:t>
            </a:r>
            <a:endParaRPr lang="pt-BR" sz="2400" dirty="0"/>
          </a:p>
          <a:p>
            <a:pPr marL="540000" lvl="1" indent="-203200">
              <a:spcBef>
                <a:spcPts val="560"/>
              </a:spcBef>
              <a:buClr>
                <a:srgbClr val="17375E"/>
              </a:buClr>
              <a:buSzPts val="3200"/>
              <a:buFont typeface="Arial"/>
              <a:buChar char="•"/>
            </a:pPr>
            <a:r>
              <a:rPr lang="pt-BR" sz="2400" dirty="0">
                <a:solidFill>
                  <a:srgbClr val="17375E"/>
                </a:solidFill>
              </a:rPr>
              <a:t> D’11 a 11.30 h: </a:t>
            </a:r>
            <a:r>
              <a:rPr lang="pt-BR" sz="2400" dirty="0" err="1">
                <a:solidFill>
                  <a:srgbClr val="17375E"/>
                </a:solidFill>
              </a:rPr>
              <a:t>esbarjo</a:t>
            </a:r>
            <a:endParaRPr lang="pt-BR" sz="2400" dirty="0"/>
          </a:p>
          <a:p>
            <a:pPr marL="540000" lvl="1" indent="-203200">
              <a:spcBef>
                <a:spcPts val="560"/>
              </a:spcBef>
              <a:buClr>
                <a:srgbClr val="17375E"/>
              </a:buClr>
              <a:buSzPts val="3200"/>
              <a:buFont typeface="Arial"/>
              <a:buChar char="•"/>
            </a:pPr>
            <a:r>
              <a:rPr lang="pt-BR" sz="2400" dirty="0">
                <a:solidFill>
                  <a:srgbClr val="17375E"/>
                </a:solidFill>
              </a:rPr>
              <a:t> D’11.30 a 14.30 h: classe</a:t>
            </a:r>
            <a:endParaRPr lang="pt-BR" sz="2400" dirty="0"/>
          </a:p>
        </p:txBody>
      </p:sp>
      <p:pic>
        <p:nvPicPr>
          <p:cNvPr id="14" name="Picture 2" descr="Un institut de Girona i un de Figueres, finalistes en la 3a Mostra ImpulsFP  CaixaBank Dualitza - El Gerió Dig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5" y="4176347"/>
            <a:ext cx="3411415" cy="15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7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Calendari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u="sng" dirty="0" smtClean="0">
              <a:solidFill>
                <a:srgbClr val="17375E"/>
              </a:solidFill>
            </a:endParaRPr>
          </a:p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u="sng" dirty="0" smtClean="0">
                <a:solidFill>
                  <a:srgbClr val="17375E"/>
                </a:solidFill>
              </a:rPr>
              <a:t>Per </a:t>
            </a:r>
            <a:r>
              <a:rPr lang="es-ES" sz="2400" u="sng" dirty="0" err="1">
                <a:solidFill>
                  <a:srgbClr val="17375E"/>
                </a:solidFill>
              </a:rPr>
              <a:t>Fires</a:t>
            </a:r>
            <a:r>
              <a:rPr lang="es-ES" sz="2400" dirty="0">
                <a:solidFill>
                  <a:srgbClr val="17375E"/>
                </a:solidFill>
              </a:rPr>
              <a:t>: </a:t>
            </a:r>
            <a:r>
              <a:rPr lang="es-ES" sz="2400" dirty="0" err="1">
                <a:solidFill>
                  <a:srgbClr val="17375E"/>
                </a:solidFill>
              </a:rPr>
              <a:t>butlleta</a:t>
            </a:r>
            <a:r>
              <a:rPr lang="es-ES" sz="2400" dirty="0">
                <a:solidFill>
                  <a:srgbClr val="17375E"/>
                </a:solidFill>
              </a:rPr>
              <a:t> </a:t>
            </a:r>
            <a:r>
              <a:rPr lang="es-ES" sz="2400" dirty="0" err="1">
                <a:solidFill>
                  <a:srgbClr val="17375E"/>
                </a:solidFill>
              </a:rPr>
              <a:t>d’avaluació</a:t>
            </a:r>
            <a:r>
              <a:rPr lang="es-ES" sz="2400" dirty="0">
                <a:solidFill>
                  <a:srgbClr val="17375E"/>
                </a:solidFill>
              </a:rPr>
              <a:t> actitudinal</a:t>
            </a:r>
            <a:endParaRPr lang="es-ES" sz="2400" dirty="0"/>
          </a:p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u="sng" dirty="0" err="1">
                <a:solidFill>
                  <a:srgbClr val="17375E"/>
                </a:solidFill>
              </a:rPr>
              <a:t>Abans</a:t>
            </a:r>
            <a:r>
              <a:rPr lang="es-ES" sz="2400" u="sng" dirty="0">
                <a:solidFill>
                  <a:srgbClr val="17375E"/>
                </a:solidFill>
              </a:rPr>
              <a:t> de Nadal</a:t>
            </a:r>
            <a:r>
              <a:rPr lang="es-ES" sz="2400" dirty="0">
                <a:solidFill>
                  <a:srgbClr val="17375E"/>
                </a:solidFill>
              </a:rPr>
              <a:t>: </a:t>
            </a:r>
            <a:r>
              <a:rPr lang="es-ES" sz="2400" dirty="0" err="1">
                <a:solidFill>
                  <a:srgbClr val="17375E"/>
                </a:solidFill>
              </a:rPr>
              <a:t>lliurament</a:t>
            </a:r>
            <a:r>
              <a:rPr lang="es-ES" sz="2400" dirty="0">
                <a:solidFill>
                  <a:srgbClr val="17375E"/>
                </a:solidFill>
              </a:rPr>
              <a:t> de la </a:t>
            </a:r>
            <a:r>
              <a:rPr lang="es-ES" sz="2400" dirty="0" err="1">
                <a:solidFill>
                  <a:srgbClr val="17375E"/>
                </a:solidFill>
              </a:rPr>
              <a:t>butlleta</a:t>
            </a:r>
            <a:r>
              <a:rPr lang="es-ES" sz="2400" dirty="0">
                <a:solidFill>
                  <a:srgbClr val="17375E"/>
                </a:solidFill>
              </a:rPr>
              <a:t> de notes de la 1a </a:t>
            </a:r>
            <a:r>
              <a:rPr lang="es-ES" sz="2400" dirty="0" err="1">
                <a:solidFill>
                  <a:srgbClr val="17375E"/>
                </a:solidFill>
              </a:rPr>
              <a:t>Avaluació</a:t>
            </a:r>
            <a:endParaRPr lang="es-ES" sz="2400" dirty="0"/>
          </a:p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u="sng" dirty="0" err="1">
                <a:solidFill>
                  <a:srgbClr val="17375E"/>
                </a:solidFill>
              </a:rPr>
              <a:t>Abans</a:t>
            </a:r>
            <a:r>
              <a:rPr lang="es-ES" sz="2400" u="sng" dirty="0">
                <a:solidFill>
                  <a:srgbClr val="17375E"/>
                </a:solidFill>
              </a:rPr>
              <a:t> de </a:t>
            </a:r>
            <a:r>
              <a:rPr lang="es-ES" sz="2400" u="sng" dirty="0" err="1">
                <a:solidFill>
                  <a:srgbClr val="17375E"/>
                </a:solidFill>
              </a:rPr>
              <a:t>Setmana</a:t>
            </a:r>
            <a:r>
              <a:rPr lang="es-ES" sz="2400" u="sng" dirty="0">
                <a:solidFill>
                  <a:srgbClr val="17375E"/>
                </a:solidFill>
              </a:rPr>
              <a:t> Santa</a:t>
            </a:r>
            <a:r>
              <a:rPr lang="es-ES" sz="2400" dirty="0">
                <a:solidFill>
                  <a:srgbClr val="17375E"/>
                </a:solidFill>
              </a:rPr>
              <a:t>: </a:t>
            </a:r>
            <a:r>
              <a:rPr lang="es-ES" sz="2400" dirty="0" err="1">
                <a:solidFill>
                  <a:srgbClr val="17375E"/>
                </a:solidFill>
              </a:rPr>
              <a:t>lliurament</a:t>
            </a:r>
            <a:r>
              <a:rPr lang="es-ES" sz="2400" dirty="0">
                <a:solidFill>
                  <a:srgbClr val="17375E"/>
                </a:solidFill>
              </a:rPr>
              <a:t> de la </a:t>
            </a:r>
            <a:r>
              <a:rPr lang="es-ES" sz="2400" dirty="0" err="1">
                <a:solidFill>
                  <a:srgbClr val="17375E"/>
                </a:solidFill>
              </a:rPr>
              <a:t>butlleta</a:t>
            </a:r>
            <a:r>
              <a:rPr lang="es-ES" sz="2400" dirty="0">
                <a:solidFill>
                  <a:srgbClr val="17375E"/>
                </a:solidFill>
              </a:rPr>
              <a:t> de notes de la 2a </a:t>
            </a:r>
            <a:r>
              <a:rPr lang="es-ES" sz="2400" dirty="0" err="1">
                <a:solidFill>
                  <a:srgbClr val="17375E"/>
                </a:solidFill>
              </a:rPr>
              <a:t>Avaluació</a:t>
            </a:r>
            <a:endParaRPr lang="es-ES" sz="2400" dirty="0"/>
          </a:p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u="sng" dirty="0" err="1" smtClean="0">
                <a:solidFill>
                  <a:srgbClr val="17375E"/>
                </a:solidFill>
              </a:rPr>
              <a:t>Acabament</a:t>
            </a:r>
            <a:r>
              <a:rPr lang="es-ES" sz="2400" u="sng" dirty="0" smtClean="0">
                <a:solidFill>
                  <a:srgbClr val="17375E"/>
                </a:solidFill>
              </a:rPr>
              <a:t> de </a:t>
            </a:r>
            <a:r>
              <a:rPr lang="es-ES" sz="2400" u="sng" dirty="0" err="1" smtClean="0">
                <a:solidFill>
                  <a:srgbClr val="17375E"/>
                </a:solidFill>
              </a:rPr>
              <a:t>curs</a:t>
            </a:r>
            <a:r>
              <a:rPr lang="es-ES" sz="2400" u="sng" dirty="0" smtClean="0">
                <a:solidFill>
                  <a:srgbClr val="17375E"/>
                </a:solidFill>
              </a:rPr>
              <a:t>: </a:t>
            </a:r>
            <a:r>
              <a:rPr lang="es-ES" sz="2400" dirty="0">
                <a:solidFill>
                  <a:srgbClr val="17375E"/>
                </a:solidFill>
              </a:rPr>
              <a:t>informe orientador de final de </a:t>
            </a:r>
            <a:r>
              <a:rPr lang="es-ES" sz="2400" dirty="0" err="1" smtClean="0">
                <a:solidFill>
                  <a:srgbClr val="17375E"/>
                </a:solidFill>
              </a:rPr>
              <a:t>curs</a:t>
            </a:r>
            <a:r>
              <a:rPr lang="es-ES" sz="2400" dirty="0">
                <a:solidFill>
                  <a:srgbClr val="17375E"/>
                </a:solidFill>
              </a:rPr>
              <a:t> </a:t>
            </a:r>
            <a:r>
              <a:rPr lang="es-ES" sz="2400" dirty="0" smtClean="0">
                <a:solidFill>
                  <a:srgbClr val="17375E"/>
                </a:solidFill>
              </a:rPr>
              <a:t>i </a:t>
            </a:r>
            <a:r>
              <a:rPr lang="es-ES" sz="2400" dirty="0" err="1">
                <a:solidFill>
                  <a:srgbClr val="17375E"/>
                </a:solidFill>
              </a:rPr>
              <a:t>butlleta</a:t>
            </a:r>
            <a:r>
              <a:rPr lang="es-ES" sz="2400" dirty="0">
                <a:solidFill>
                  <a:srgbClr val="17375E"/>
                </a:solidFill>
              </a:rPr>
              <a:t>  </a:t>
            </a:r>
            <a:r>
              <a:rPr lang="es-ES" sz="2400" dirty="0" err="1" smtClean="0">
                <a:solidFill>
                  <a:srgbClr val="17375E"/>
                </a:solidFill>
              </a:rPr>
              <a:t>d’avaluació</a:t>
            </a:r>
            <a:r>
              <a:rPr lang="es-ES" sz="2400" dirty="0" smtClean="0">
                <a:solidFill>
                  <a:srgbClr val="17375E"/>
                </a:solidFill>
              </a:rPr>
              <a:t> final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1526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Calendari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>
              <a:buClr>
                <a:srgbClr val="17375E"/>
              </a:buClr>
              <a:buSzPts val="2400"/>
            </a:pPr>
            <a:endParaRPr lang="en-US" sz="2400" dirty="0">
              <a:solidFill>
                <a:srgbClr val="17375E"/>
              </a:solidFill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dirty="0" err="1" smtClean="0">
                <a:solidFill>
                  <a:srgbClr val="002060"/>
                </a:solidFill>
              </a:rPr>
              <a:t>Activitats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solidàries</a:t>
            </a:r>
            <a:r>
              <a:rPr lang="es-ES" sz="2400" dirty="0" smtClean="0">
                <a:solidFill>
                  <a:srgbClr val="002060"/>
                </a:solidFill>
              </a:rPr>
              <a:t> que </a:t>
            </a:r>
            <a:r>
              <a:rPr lang="es-ES" sz="2400" dirty="0" err="1" smtClean="0">
                <a:solidFill>
                  <a:srgbClr val="002060"/>
                </a:solidFill>
              </a:rPr>
              <a:t>acostumem</a:t>
            </a:r>
            <a:r>
              <a:rPr lang="es-ES" sz="2400" dirty="0" smtClean="0">
                <a:solidFill>
                  <a:srgbClr val="002060"/>
                </a:solidFill>
              </a:rPr>
              <a:t> a </a:t>
            </a:r>
            <a:r>
              <a:rPr lang="es-ES" sz="2400" dirty="0" err="1" smtClean="0">
                <a:solidFill>
                  <a:srgbClr val="002060"/>
                </a:solidFill>
              </a:rPr>
              <a:t>dur</a:t>
            </a:r>
            <a:r>
              <a:rPr lang="es-ES" sz="2400" dirty="0" smtClean="0">
                <a:solidFill>
                  <a:srgbClr val="002060"/>
                </a:solidFill>
              </a:rPr>
              <a:t> a </a:t>
            </a:r>
            <a:r>
              <a:rPr lang="es-ES" sz="2400" dirty="0" err="1" smtClean="0">
                <a:solidFill>
                  <a:srgbClr val="002060"/>
                </a:solidFill>
              </a:rPr>
              <a:t>terme</a:t>
            </a:r>
            <a:r>
              <a:rPr lang="es-ES" sz="2400" dirty="0" smtClean="0">
                <a:solidFill>
                  <a:srgbClr val="002060"/>
                </a:solidFill>
              </a:rPr>
              <a:t>:</a:t>
            </a:r>
          </a:p>
          <a:p>
            <a:pPr marL="756000" lvl="6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rgbClr val="002060"/>
                </a:solidFill>
              </a:rPr>
              <a:t>Octubre: </a:t>
            </a:r>
            <a:r>
              <a:rPr lang="es-ES" sz="2000" dirty="0" err="1" smtClean="0">
                <a:solidFill>
                  <a:srgbClr val="002060"/>
                </a:solidFill>
              </a:rPr>
              <a:t>Recollida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</a:rPr>
              <a:t>d’aliments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>
                <a:solidFill>
                  <a:srgbClr val="002060"/>
                </a:solidFill>
              </a:rPr>
              <a:t>(</a:t>
            </a:r>
            <a:r>
              <a:rPr lang="es-ES" sz="2000" dirty="0" err="1" smtClean="0">
                <a:solidFill>
                  <a:srgbClr val="002060"/>
                </a:solidFill>
              </a:rPr>
              <a:t>Càrites</a:t>
            </a:r>
            <a:r>
              <a:rPr lang="es-ES" sz="2000" dirty="0" smtClean="0">
                <a:solidFill>
                  <a:srgbClr val="002060"/>
                </a:solidFill>
              </a:rPr>
              <a:t> / </a:t>
            </a:r>
            <a:r>
              <a:rPr lang="es-ES" sz="2000" dirty="0" err="1" smtClean="0">
                <a:solidFill>
                  <a:srgbClr val="002060"/>
                </a:solidFill>
              </a:rPr>
              <a:t>Germanetes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</a:rPr>
              <a:t>dels</a:t>
            </a:r>
            <a:r>
              <a:rPr lang="es-ES" sz="2000" dirty="0" smtClean="0">
                <a:solidFill>
                  <a:srgbClr val="002060"/>
                </a:solidFill>
              </a:rPr>
              <a:t> Pobres)</a:t>
            </a:r>
          </a:p>
          <a:p>
            <a:pPr marL="756000" lvl="6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000" dirty="0" err="1" smtClean="0">
                <a:solidFill>
                  <a:srgbClr val="002060"/>
                </a:solidFill>
              </a:rPr>
              <a:t>Novembre</a:t>
            </a:r>
            <a:r>
              <a:rPr lang="es-ES" sz="2000" dirty="0" smtClean="0">
                <a:solidFill>
                  <a:srgbClr val="002060"/>
                </a:solidFill>
              </a:rPr>
              <a:t>: “Cursa </a:t>
            </a:r>
            <a:r>
              <a:rPr lang="es-ES" sz="2000" dirty="0" err="1" smtClean="0">
                <a:solidFill>
                  <a:srgbClr val="002060"/>
                </a:solidFill>
              </a:rPr>
              <a:t>solidària</a:t>
            </a:r>
            <a:r>
              <a:rPr lang="es-ES" sz="2000" dirty="0" smtClean="0">
                <a:solidFill>
                  <a:srgbClr val="002060"/>
                </a:solidFill>
              </a:rPr>
              <a:t>”</a:t>
            </a:r>
          </a:p>
          <a:p>
            <a:pPr marL="756000" lvl="6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rgbClr val="002060"/>
                </a:solidFill>
              </a:rPr>
              <a:t>18-20 </a:t>
            </a:r>
            <a:r>
              <a:rPr lang="es-ES" sz="2000" dirty="0" smtClean="0">
                <a:solidFill>
                  <a:srgbClr val="002060"/>
                </a:solidFill>
              </a:rPr>
              <a:t>de Desembre: </a:t>
            </a:r>
            <a:r>
              <a:rPr lang="es-ES" sz="2000" dirty="0">
                <a:solidFill>
                  <a:srgbClr val="002060"/>
                </a:solidFill>
              </a:rPr>
              <a:t>N</a:t>
            </a:r>
            <a:r>
              <a:rPr lang="es-ES" sz="2000" dirty="0" smtClean="0">
                <a:solidFill>
                  <a:srgbClr val="002060"/>
                </a:solidFill>
              </a:rPr>
              <a:t>adal </a:t>
            </a:r>
            <a:r>
              <a:rPr lang="es-ES" sz="2000" dirty="0" err="1" smtClean="0">
                <a:solidFill>
                  <a:srgbClr val="002060"/>
                </a:solidFill>
              </a:rPr>
              <a:t>Solidari</a:t>
            </a:r>
            <a:r>
              <a:rPr lang="es-ES" sz="2000" dirty="0" smtClean="0">
                <a:solidFill>
                  <a:srgbClr val="002060"/>
                </a:solidFill>
              </a:rPr>
              <a:t> i </a:t>
            </a:r>
            <a:r>
              <a:rPr lang="es-ES" sz="2000" dirty="0" err="1" smtClean="0">
                <a:solidFill>
                  <a:srgbClr val="002060"/>
                </a:solidFill>
              </a:rPr>
              <a:t>xocolatada</a:t>
            </a:r>
            <a:endParaRPr lang="es-ES" sz="2000" dirty="0" smtClean="0">
              <a:solidFill>
                <a:srgbClr val="002060"/>
              </a:solidFill>
            </a:endParaRPr>
          </a:p>
          <a:p>
            <a:pPr marL="756000" lvl="6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000" dirty="0" err="1" smtClean="0">
                <a:solidFill>
                  <a:srgbClr val="002060"/>
                </a:solidFill>
              </a:rPr>
              <a:t>Gener-Febrer</a:t>
            </a:r>
            <a:r>
              <a:rPr lang="es-ES" sz="2000" dirty="0" smtClean="0">
                <a:solidFill>
                  <a:srgbClr val="002060"/>
                </a:solidFill>
              </a:rPr>
              <a:t>: Cantata per la PAU, UAP </a:t>
            </a:r>
            <a:r>
              <a:rPr lang="es-ES" sz="2000" dirty="0" smtClean="0">
                <a:solidFill>
                  <a:srgbClr val="002060"/>
                </a:solidFill>
              </a:rPr>
              <a:t>24</a:t>
            </a:r>
            <a:endParaRPr lang="es-ES" sz="2000" dirty="0" smtClean="0">
              <a:solidFill>
                <a:srgbClr val="002060"/>
              </a:solidFill>
            </a:endParaRPr>
          </a:p>
          <a:p>
            <a:pPr marL="107950" lvl="3">
              <a:buClr>
                <a:srgbClr val="17375E"/>
              </a:buClr>
              <a:buSzPts val="2400"/>
            </a:pPr>
            <a:endParaRPr lang="es-ES" sz="2000" dirty="0">
              <a:solidFill>
                <a:srgbClr val="002060"/>
              </a:solidFill>
            </a:endParaRPr>
          </a:p>
          <a:p>
            <a:pPr marL="107950" lvl="3">
              <a:buClr>
                <a:srgbClr val="17375E"/>
              </a:buClr>
              <a:buSzPts val="2400"/>
            </a:pPr>
            <a:r>
              <a:rPr lang="es-ES" sz="2200" dirty="0" err="1" smtClean="0">
                <a:solidFill>
                  <a:srgbClr val="002060"/>
                </a:solidFill>
              </a:rPr>
              <a:t>Altres</a:t>
            </a:r>
            <a:r>
              <a:rPr lang="es-ES" sz="2200" dirty="0" smtClean="0">
                <a:solidFill>
                  <a:srgbClr val="002060"/>
                </a:solidFill>
              </a:rPr>
              <a:t>: </a:t>
            </a:r>
          </a:p>
          <a:p>
            <a:pPr marL="756000" lvl="3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2060"/>
                </a:solidFill>
              </a:rPr>
              <a:t>Abril: </a:t>
            </a:r>
            <a:r>
              <a:rPr lang="es-ES" sz="2200" dirty="0" err="1" smtClean="0">
                <a:solidFill>
                  <a:srgbClr val="002060"/>
                </a:solidFill>
              </a:rPr>
              <a:t>Setmana</a:t>
            </a:r>
            <a:r>
              <a:rPr lang="es-ES" sz="2200" dirty="0" smtClean="0">
                <a:solidFill>
                  <a:srgbClr val="002060"/>
                </a:solidFill>
              </a:rPr>
              <a:t> cultural i </a:t>
            </a:r>
            <a:r>
              <a:rPr lang="es-ES" sz="2200" dirty="0" err="1" smtClean="0">
                <a:solidFill>
                  <a:srgbClr val="002060"/>
                </a:solidFill>
              </a:rPr>
              <a:t>Concurs</a:t>
            </a:r>
            <a:r>
              <a:rPr lang="es-ES" sz="2200" dirty="0" smtClean="0">
                <a:solidFill>
                  <a:srgbClr val="002060"/>
                </a:solidFill>
              </a:rPr>
              <a:t> de </a:t>
            </a:r>
            <a:r>
              <a:rPr lang="es-ES" sz="2200" dirty="0" err="1" smtClean="0">
                <a:solidFill>
                  <a:srgbClr val="002060"/>
                </a:solidFill>
              </a:rPr>
              <a:t>Sant</a:t>
            </a:r>
            <a:r>
              <a:rPr lang="es-ES" sz="2200" dirty="0" smtClean="0">
                <a:solidFill>
                  <a:srgbClr val="002060"/>
                </a:solidFill>
              </a:rPr>
              <a:t> Jordi</a:t>
            </a:r>
            <a:endParaRPr lang="es-E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>
                <a:solidFill>
                  <a:srgbClr val="17375E"/>
                </a:solidFill>
              </a:rPr>
              <a:t>Control de </a:t>
            </a:r>
            <a:r>
              <a:rPr lang="en-US" sz="3200" dirty="0" err="1">
                <a:solidFill>
                  <a:srgbClr val="17375E"/>
                </a:solidFill>
              </a:rPr>
              <a:t>faltes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d’assistència</a:t>
            </a:r>
            <a:r>
              <a:rPr lang="en-US" sz="3200" dirty="0">
                <a:solidFill>
                  <a:srgbClr val="17375E"/>
                </a:solidFill>
              </a:rPr>
              <a:t> i </a:t>
            </a:r>
            <a:r>
              <a:rPr lang="en-US" sz="3200" dirty="0" err="1">
                <a:solidFill>
                  <a:srgbClr val="17375E"/>
                </a:solidFill>
              </a:rPr>
              <a:t>altres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incidències</a:t>
            </a:r>
            <a:endParaRPr sz="32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>
                <a:solidFill>
                  <a:srgbClr val="17375E"/>
                </a:solidFill>
              </a:rPr>
              <a:t>Des de </a:t>
            </a:r>
            <a:r>
              <a:rPr lang="en-US" sz="2200" dirty="0" err="1">
                <a:solidFill>
                  <a:srgbClr val="17375E"/>
                </a:solidFill>
              </a:rPr>
              <a:t>començament</a:t>
            </a:r>
            <a:r>
              <a:rPr lang="en-US" sz="2200" dirty="0">
                <a:solidFill>
                  <a:srgbClr val="17375E"/>
                </a:solidFill>
              </a:rPr>
              <a:t> de curs, </a:t>
            </a:r>
            <a:r>
              <a:rPr lang="en-US" sz="2200" dirty="0" err="1">
                <a:solidFill>
                  <a:srgbClr val="17375E"/>
                </a:solidFill>
              </a:rPr>
              <a:t>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controla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l’assistència</a:t>
            </a:r>
            <a:r>
              <a:rPr lang="en-US" sz="2200" dirty="0">
                <a:solidFill>
                  <a:srgbClr val="17375E"/>
                </a:solidFill>
              </a:rPr>
              <a:t> i </a:t>
            </a:r>
            <a:r>
              <a:rPr lang="en-US" sz="2200" dirty="0" err="1">
                <a:solidFill>
                  <a:srgbClr val="17375E"/>
                </a:solidFill>
              </a:rPr>
              <a:t>altres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incidències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dels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alumnes</a:t>
            </a:r>
            <a:r>
              <a:rPr lang="en-US" sz="2200" dirty="0">
                <a:solidFill>
                  <a:srgbClr val="17375E"/>
                </a:solidFill>
              </a:rPr>
              <a:t>. </a:t>
            </a:r>
            <a:endParaRPr lang="en-US" sz="2200" dirty="0"/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>
                <a:solidFill>
                  <a:srgbClr val="17375E"/>
                </a:solidFill>
              </a:rPr>
              <a:t>Les </a:t>
            </a:r>
            <a:r>
              <a:rPr lang="en-US" sz="2200" dirty="0" err="1">
                <a:solidFill>
                  <a:srgbClr val="17375E"/>
                </a:solidFill>
              </a:rPr>
              <a:t>famílies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podran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consultar</a:t>
            </a:r>
            <a:r>
              <a:rPr lang="en-US" sz="2200" dirty="0">
                <a:solidFill>
                  <a:srgbClr val="17375E"/>
                </a:solidFill>
              </a:rPr>
              <a:t> a la </a:t>
            </a:r>
            <a:r>
              <a:rPr lang="en-US" sz="2200" dirty="0" err="1">
                <a:solidFill>
                  <a:srgbClr val="17375E"/>
                </a:solidFill>
              </a:rPr>
              <a:t>pàgina</a:t>
            </a:r>
            <a:r>
              <a:rPr lang="en-US" sz="2200" dirty="0">
                <a:solidFill>
                  <a:srgbClr val="17375E"/>
                </a:solidFill>
              </a:rPr>
              <a:t> web les </a:t>
            </a:r>
            <a:r>
              <a:rPr lang="en-US" sz="2200" dirty="0" err="1">
                <a:solidFill>
                  <a:srgbClr val="17375E"/>
                </a:solidFill>
              </a:rPr>
              <a:t>possibles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faltes</a:t>
            </a:r>
            <a:r>
              <a:rPr lang="en-US" sz="2200" dirty="0">
                <a:solidFill>
                  <a:srgbClr val="17375E"/>
                </a:solidFill>
              </a:rPr>
              <a:t> i/o </a:t>
            </a:r>
            <a:r>
              <a:rPr lang="en-US" sz="2200" dirty="0" err="1">
                <a:solidFill>
                  <a:srgbClr val="17375E"/>
                </a:solidFill>
              </a:rPr>
              <a:t>incidències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dels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seus</a:t>
            </a:r>
            <a:r>
              <a:rPr lang="en-US" sz="2200" dirty="0">
                <a:solidFill>
                  <a:srgbClr val="17375E"/>
                </a:solidFill>
              </a:rPr>
              <a:t> fills/</a:t>
            </a:r>
            <a:r>
              <a:rPr lang="en-US" sz="2200" dirty="0" err="1">
                <a:solidFill>
                  <a:srgbClr val="17375E"/>
                </a:solidFill>
              </a:rPr>
              <a:t>es</a:t>
            </a:r>
            <a:r>
              <a:rPr lang="en-US" sz="2200" dirty="0">
                <a:solidFill>
                  <a:srgbClr val="17375E"/>
                </a:solidFill>
              </a:rPr>
              <a:t>.</a:t>
            </a:r>
            <a:endParaRPr lang="en-US" sz="2200" dirty="0"/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ca-ES" sz="2200" dirty="0" smtClean="0">
                <a:solidFill>
                  <a:srgbClr val="17375E"/>
                </a:solidFill>
              </a:rPr>
              <a:t>Es </a:t>
            </a:r>
            <a:r>
              <a:rPr lang="ca-ES" sz="2200" dirty="0">
                <a:solidFill>
                  <a:srgbClr val="17375E"/>
                </a:solidFill>
              </a:rPr>
              <a:t>continua controlant l’assistència a classe des de consergeria, trucades telefòniques. </a:t>
            </a:r>
            <a:endParaRPr lang="ca-ES" sz="2200" dirty="0"/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 smtClean="0">
                <a:solidFill>
                  <a:srgbClr val="17375E"/>
                </a:solidFill>
              </a:rPr>
              <a:t>Cal </a:t>
            </a:r>
            <a:r>
              <a:rPr lang="en-US" sz="2200" dirty="0">
                <a:solidFill>
                  <a:srgbClr val="17375E"/>
                </a:solidFill>
              </a:rPr>
              <a:t>que </a:t>
            </a:r>
            <a:r>
              <a:rPr lang="en-US" sz="2200" dirty="0" err="1">
                <a:solidFill>
                  <a:srgbClr val="17375E"/>
                </a:solidFill>
              </a:rPr>
              <a:t>els</a:t>
            </a:r>
            <a:r>
              <a:rPr lang="en-US" sz="2200" dirty="0">
                <a:solidFill>
                  <a:srgbClr val="17375E"/>
                </a:solidFill>
              </a:rPr>
              <a:t> pares </a:t>
            </a:r>
            <a:r>
              <a:rPr lang="en-US" sz="2200" dirty="0" err="1">
                <a:solidFill>
                  <a:srgbClr val="17375E"/>
                </a:solidFill>
              </a:rPr>
              <a:t>avisin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quan</a:t>
            </a:r>
            <a:r>
              <a:rPr lang="en-US" sz="2200" dirty="0">
                <a:solidFill>
                  <a:srgbClr val="17375E"/>
                </a:solidFill>
              </a:rPr>
              <a:t> un </a:t>
            </a:r>
            <a:r>
              <a:rPr lang="en-US" sz="2200" dirty="0" err="1">
                <a:solidFill>
                  <a:srgbClr val="17375E"/>
                </a:solidFill>
              </a:rPr>
              <a:t>alumne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falta</a:t>
            </a:r>
            <a:r>
              <a:rPr lang="en-US" sz="2200" dirty="0">
                <a:solidFill>
                  <a:srgbClr val="17375E"/>
                </a:solidFill>
              </a:rPr>
              <a:t> a </a:t>
            </a:r>
            <a:r>
              <a:rPr lang="en-US" sz="2200" dirty="0" err="1">
                <a:solidFill>
                  <a:srgbClr val="17375E"/>
                </a:solidFill>
              </a:rPr>
              <a:t>classe</a:t>
            </a:r>
            <a:r>
              <a:rPr lang="en-US" sz="2200" dirty="0">
                <a:solidFill>
                  <a:srgbClr val="17375E"/>
                </a:solidFill>
              </a:rPr>
              <a:t>, i </a:t>
            </a:r>
            <a:r>
              <a:rPr lang="en-US" sz="2200" dirty="0" err="1">
                <a:solidFill>
                  <a:srgbClr val="17375E"/>
                </a:solidFill>
              </a:rPr>
              <a:t>posteriorment</a:t>
            </a:r>
            <a:r>
              <a:rPr lang="en-US" sz="2200" dirty="0">
                <a:solidFill>
                  <a:srgbClr val="17375E"/>
                </a:solidFill>
              </a:rPr>
              <a:t> ho </a:t>
            </a:r>
            <a:r>
              <a:rPr lang="en-US" sz="2200" dirty="0" err="1">
                <a:solidFill>
                  <a:srgbClr val="17375E"/>
                </a:solidFill>
              </a:rPr>
              <a:t>justifiquin</a:t>
            </a:r>
            <a:r>
              <a:rPr lang="en-US" sz="2200" dirty="0">
                <a:solidFill>
                  <a:srgbClr val="17375E"/>
                </a:solidFill>
              </a:rPr>
              <a:t> al tutor/a per </a:t>
            </a:r>
            <a:r>
              <a:rPr lang="en-US" sz="2200" dirty="0" err="1">
                <a:solidFill>
                  <a:srgbClr val="17375E"/>
                </a:solidFill>
              </a:rPr>
              <a:t>escrit</a:t>
            </a:r>
            <a:r>
              <a:rPr lang="en-US" sz="2200" dirty="0">
                <a:solidFill>
                  <a:srgbClr val="17375E"/>
                </a:solidFill>
              </a:rPr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8610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lt1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>
                <a:solidFill>
                  <a:srgbClr val="17375E"/>
                </a:solidFill>
              </a:rPr>
              <a:t>Control de </a:t>
            </a:r>
            <a:r>
              <a:rPr lang="en-US" sz="3200" dirty="0" err="1">
                <a:solidFill>
                  <a:srgbClr val="17375E"/>
                </a:solidFill>
              </a:rPr>
              <a:t>faltes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d’assistència</a:t>
            </a:r>
            <a:r>
              <a:rPr lang="en-US" sz="3200" dirty="0">
                <a:solidFill>
                  <a:srgbClr val="17375E"/>
                </a:solidFill>
              </a:rPr>
              <a:t> i </a:t>
            </a:r>
            <a:r>
              <a:rPr lang="en-US" sz="3200" dirty="0" err="1">
                <a:solidFill>
                  <a:srgbClr val="17375E"/>
                </a:solidFill>
              </a:rPr>
              <a:t>altres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incidències</a:t>
            </a:r>
            <a:endParaRPr sz="32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r>
              <a:rPr lang="ca-ES" sz="2400" dirty="0" smtClean="0">
                <a:solidFill>
                  <a:srgbClr val="17375E"/>
                </a:solidFill>
              </a:rPr>
              <a:t>Model justificació d'absències</a:t>
            </a:r>
            <a:endParaRPr lang="ca-ES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SzPts val="2400"/>
            </a:pPr>
            <a:endParaRPr lang="en-US" sz="2200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00" y="1778216"/>
            <a:ext cx="5436000" cy="35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>
                <a:solidFill>
                  <a:srgbClr val="17375E"/>
                </a:solidFill>
              </a:rPr>
              <a:t>Control de </a:t>
            </a:r>
            <a:r>
              <a:rPr lang="en-US" sz="3200" dirty="0" err="1">
                <a:solidFill>
                  <a:srgbClr val="17375E"/>
                </a:solidFill>
              </a:rPr>
              <a:t>faltes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d’assistència</a:t>
            </a:r>
            <a:r>
              <a:rPr lang="en-US" sz="3200" dirty="0">
                <a:solidFill>
                  <a:srgbClr val="17375E"/>
                </a:solidFill>
              </a:rPr>
              <a:t> i </a:t>
            </a:r>
            <a:r>
              <a:rPr lang="en-US" sz="3200" dirty="0" err="1">
                <a:solidFill>
                  <a:srgbClr val="17375E"/>
                </a:solidFill>
              </a:rPr>
              <a:t>altres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incidències</a:t>
            </a:r>
            <a:endParaRPr sz="32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42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A </a:t>
            </a:r>
            <a:r>
              <a:rPr lang="en-US" sz="2000" dirty="0" err="1">
                <a:solidFill>
                  <a:srgbClr val="17375E"/>
                </a:solidFill>
              </a:rPr>
              <a:t>efectes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acadèmics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únicament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tindran</a:t>
            </a:r>
            <a:r>
              <a:rPr lang="en-US" sz="2000" dirty="0">
                <a:solidFill>
                  <a:srgbClr val="17375E"/>
                </a:solidFill>
              </a:rPr>
              <a:t> la </a:t>
            </a:r>
            <a:r>
              <a:rPr lang="en-US" sz="2000" dirty="0" err="1">
                <a:solidFill>
                  <a:srgbClr val="17375E"/>
                </a:solidFill>
              </a:rPr>
              <a:t>consideració</a:t>
            </a:r>
            <a:r>
              <a:rPr lang="en-US" sz="2000" dirty="0">
                <a:solidFill>
                  <a:srgbClr val="17375E"/>
                </a:solidFill>
              </a:rPr>
              <a:t> de </a:t>
            </a:r>
            <a:r>
              <a:rPr lang="en-US" sz="2000" dirty="0" err="1">
                <a:solidFill>
                  <a:srgbClr val="17375E"/>
                </a:solidFill>
              </a:rPr>
              <a:t>faltes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justificades</a:t>
            </a:r>
            <a:r>
              <a:rPr lang="en-US" sz="2000" dirty="0">
                <a:solidFill>
                  <a:srgbClr val="17375E"/>
                </a:solidFill>
              </a:rPr>
              <a:t> les </a:t>
            </a:r>
            <a:r>
              <a:rPr lang="en-US" sz="2000" dirty="0" err="1">
                <a:solidFill>
                  <a:srgbClr val="17375E"/>
                </a:solidFill>
              </a:rPr>
              <a:t>següents</a:t>
            </a:r>
            <a:r>
              <a:rPr lang="en-US" sz="2000" dirty="0">
                <a:solidFill>
                  <a:srgbClr val="17375E"/>
                </a:solidFill>
              </a:rPr>
              <a:t>:</a:t>
            </a:r>
            <a:endParaRPr lang="en-US" sz="2000" dirty="0"/>
          </a:p>
          <a:p>
            <a:pPr marL="57150" lvl="0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 - </a:t>
            </a:r>
            <a:r>
              <a:rPr lang="en-US" sz="2000" dirty="0" err="1">
                <a:solidFill>
                  <a:srgbClr val="17375E"/>
                </a:solidFill>
              </a:rPr>
              <a:t>Malaltia</a:t>
            </a:r>
            <a:r>
              <a:rPr lang="en-US" sz="2000" dirty="0">
                <a:solidFill>
                  <a:srgbClr val="17375E"/>
                </a:solidFill>
              </a:rPr>
              <a:t> i </a:t>
            </a:r>
            <a:r>
              <a:rPr lang="en-US" sz="2000" dirty="0" err="1">
                <a:solidFill>
                  <a:srgbClr val="17375E"/>
                </a:solidFill>
              </a:rPr>
              <a:t>visita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mèdica</a:t>
            </a:r>
            <a:r>
              <a:rPr lang="en-US" sz="2000" dirty="0">
                <a:solidFill>
                  <a:srgbClr val="17375E"/>
                </a:solidFill>
              </a:rPr>
              <a:t>, </a:t>
            </a:r>
            <a:r>
              <a:rPr lang="en-US" sz="2000" dirty="0" err="1">
                <a:solidFill>
                  <a:srgbClr val="17375E"/>
                </a:solidFill>
              </a:rPr>
              <a:t>degudament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documentada</a:t>
            </a:r>
            <a:r>
              <a:rPr lang="en-US" sz="2000" dirty="0">
                <a:solidFill>
                  <a:srgbClr val="17375E"/>
                </a:solidFill>
              </a:rPr>
              <a:t>.</a:t>
            </a:r>
            <a:endParaRPr lang="en-US" sz="2000" dirty="0"/>
          </a:p>
          <a:p>
            <a:pPr marL="57150" lvl="0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 - </a:t>
            </a:r>
            <a:r>
              <a:rPr lang="en-US" sz="2000" dirty="0" err="1">
                <a:solidFill>
                  <a:srgbClr val="17375E"/>
                </a:solidFill>
              </a:rPr>
              <a:t>Força</a:t>
            </a:r>
            <a:r>
              <a:rPr lang="en-US" sz="2000" dirty="0">
                <a:solidFill>
                  <a:srgbClr val="17375E"/>
                </a:solidFill>
              </a:rPr>
              <a:t> major (</a:t>
            </a:r>
            <a:r>
              <a:rPr lang="en-US" sz="2000" dirty="0" err="1">
                <a:solidFill>
                  <a:srgbClr val="17375E"/>
                </a:solidFill>
              </a:rPr>
              <a:t>avaries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en</a:t>
            </a:r>
            <a:r>
              <a:rPr lang="en-US" sz="2000" dirty="0">
                <a:solidFill>
                  <a:srgbClr val="17375E"/>
                </a:solidFill>
              </a:rPr>
              <a:t> el transport </a:t>
            </a:r>
            <a:r>
              <a:rPr lang="en-US" sz="2000" dirty="0" err="1">
                <a:solidFill>
                  <a:srgbClr val="17375E"/>
                </a:solidFill>
              </a:rPr>
              <a:t>públic</a:t>
            </a:r>
            <a:r>
              <a:rPr lang="en-US" sz="2000" dirty="0">
                <a:solidFill>
                  <a:srgbClr val="17375E"/>
                </a:solidFill>
              </a:rPr>
              <a:t> o </a:t>
            </a:r>
            <a:r>
              <a:rPr lang="en-US" sz="2000" dirty="0" err="1">
                <a:solidFill>
                  <a:srgbClr val="17375E"/>
                </a:solidFill>
              </a:rPr>
              <a:t>d’altres</a:t>
            </a:r>
            <a:r>
              <a:rPr lang="en-US" sz="2000" dirty="0">
                <a:solidFill>
                  <a:srgbClr val="17375E"/>
                </a:solidFill>
              </a:rPr>
              <a:t>).</a:t>
            </a:r>
            <a:endParaRPr lang="en-US" sz="2000" dirty="0"/>
          </a:p>
          <a:p>
            <a:pPr marL="57150" lvl="0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 - </a:t>
            </a:r>
            <a:r>
              <a:rPr lang="en-US" sz="2000" dirty="0" err="1">
                <a:solidFill>
                  <a:srgbClr val="17375E"/>
                </a:solidFill>
              </a:rPr>
              <a:t>Circumstàncies</a:t>
            </a:r>
            <a:r>
              <a:rPr lang="en-US" sz="2000" dirty="0">
                <a:solidFill>
                  <a:srgbClr val="17375E"/>
                </a:solidFill>
              </a:rPr>
              <a:t> personals i familiars que </a:t>
            </a:r>
            <a:r>
              <a:rPr lang="en-US" sz="2000" dirty="0" err="1">
                <a:solidFill>
                  <a:srgbClr val="17375E"/>
                </a:solidFill>
              </a:rPr>
              <a:t>facin</a:t>
            </a:r>
            <a:r>
              <a:rPr lang="en-US" sz="2000" dirty="0">
                <a:solidFill>
                  <a:srgbClr val="17375E"/>
                </a:solidFill>
              </a:rPr>
              <a:t> inexcusable la </a:t>
            </a:r>
            <a:r>
              <a:rPr lang="en-US" sz="2000" dirty="0" err="1">
                <a:solidFill>
                  <a:srgbClr val="17375E"/>
                </a:solidFill>
              </a:rPr>
              <a:t>presència</a:t>
            </a:r>
            <a:r>
              <a:rPr lang="en-US" sz="2000" dirty="0">
                <a:solidFill>
                  <a:srgbClr val="17375E"/>
                </a:solidFill>
              </a:rPr>
              <a:t> de </a:t>
            </a:r>
            <a:r>
              <a:rPr lang="en-US" sz="2000" dirty="0" err="1">
                <a:solidFill>
                  <a:srgbClr val="17375E"/>
                </a:solidFill>
              </a:rPr>
              <a:t>l’alumne</a:t>
            </a:r>
            <a:r>
              <a:rPr lang="en-US" sz="2000" dirty="0" smtClean="0">
                <a:solidFill>
                  <a:srgbClr val="17375E"/>
                </a:solidFill>
              </a:rPr>
              <a:t>.</a:t>
            </a:r>
          </a:p>
          <a:p>
            <a:pPr marL="57150" lvl="0">
              <a:buSzPts val="1100"/>
            </a:pPr>
            <a:endParaRPr lang="en-US" sz="2000" dirty="0">
              <a:solidFill>
                <a:srgbClr val="17375E"/>
              </a:solidFill>
            </a:endParaRPr>
          </a:p>
          <a:p>
            <a:pPr marL="57150" lvl="0" algn="just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Cap </a:t>
            </a:r>
            <a:r>
              <a:rPr lang="en-US" sz="2000" dirty="0" err="1">
                <a:solidFill>
                  <a:srgbClr val="17375E"/>
                </a:solidFill>
              </a:rPr>
              <a:t>altra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circumstància</a:t>
            </a:r>
            <a:r>
              <a:rPr lang="en-US" sz="2000" dirty="0">
                <a:solidFill>
                  <a:srgbClr val="17375E"/>
                </a:solidFill>
              </a:rPr>
              <a:t> no </a:t>
            </a:r>
            <a:r>
              <a:rPr lang="en-US" sz="2000" dirty="0" err="1">
                <a:solidFill>
                  <a:srgbClr val="17375E"/>
                </a:solidFill>
              </a:rPr>
              <a:t>podrà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considerar</a:t>
            </a:r>
            <a:r>
              <a:rPr lang="en-US" sz="2000" dirty="0">
                <a:solidFill>
                  <a:srgbClr val="17375E"/>
                </a:solidFill>
              </a:rPr>
              <a:t>-se com a </a:t>
            </a:r>
            <a:r>
              <a:rPr lang="en-US" sz="2000" dirty="0" err="1">
                <a:solidFill>
                  <a:srgbClr val="17375E"/>
                </a:solidFill>
              </a:rPr>
              <a:t>falta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justificada</a:t>
            </a:r>
            <a:r>
              <a:rPr lang="en-US" sz="2000" dirty="0">
                <a:solidFill>
                  <a:srgbClr val="17375E"/>
                </a:solidFill>
              </a:rPr>
              <a:t>. </a:t>
            </a:r>
            <a:r>
              <a:rPr lang="en-US" sz="2000" dirty="0" err="1">
                <a:solidFill>
                  <a:srgbClr val="17375E"/>
                </a:solidFill>
              </a:rPr>
              <a:t>Així</a:t>
            </a:r>
            <a:r>
              <a:rPr lang="en-US" sz="2000" dirty="0">
                <a:solidFill>
                  <a:srgbClr val="17375E"/>
                </a:solidFill>
              </a:rPr>
              <a:t>, per </a:t>
            </a:r>
            <a:r>
              <a:rPr lang="en-US" sz="2000" dirty="0" err="1">
                <a:solidFill>
                  <a:srgbClr val="17375E"/>
                </a:solidFill>
              </a:rPr>
              <a:t>exemple</a:t>
            </a:r>
            <a:r>
              <a:rPr lang="en-US" sz="2000" dirty="0">
                <a:solidFill>
                  <a:srgbClr val="17375E"/>
                </a:solidFill>
              </a:rPr>
              <a:t>, no </a:t>
            </a:r>
            <a:r>
              <a:rPr lang="en-US" sz="2000" dirty="0" err="1">
                <a:solidFill>
                  <a:srgbClr val="17375E"/>
                </a:solidFill>
              </a:rPr>
              <a:t>seran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justificables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els</a:t>
            </a:r>
            <a:r>
              <a:rPr lang="en-US" sz="2000" dirty="0">
                <a:solidFill>
                  <a:srgbClr val="17375E"/>
                </a:solidFill>
              </a:rPr>
              <a:t> retards per </a:t>
            </a:r>
            <a:r>
              <a:rPr lang="en-US" sz="2000" dirty="0" err="1">
                <a:solidFill>
                  <a:srgbClr val="17375E"/>
                </a:solidFill>
              </a:rPr>
              <a:t>haver</a:t>
            </a:r>
            <a:r>
              <a:rPr lang="en-US" sz="2000" dirty="0">
                <a:solidFill>
                  <a:srgbClr val="17375E"/>
                </a:solidFill>
              </a:rPr>
              <a:t>-se </a:t>
            </a:r>
            <a:r>
              <a:rPr lang="en-US" sz="2000" dirty="0" err="1">
                <a:solidFill>
                  <a:srgbClr val="17375E"/>
                </a:solidFill>
              </a:rPr>
              <a:t>adormit</a:t>
            </a:r>
            <a:r>
              <a:rPr lang="en-US" sz="2000" dirty="0">
                <a:solidFill>
                  <a:srgbClr val="17375E"/>
                </a:solidFill>
              </a:rPr>
              <a:t> o la no </a:t>
            </a:r>
            <a:r>
              <a:rPr lang="en-US" sz="2000" dirty="0" err="1">
                <a:solidFill>
                  <a:srgbClr val="17375E"/>
                </a:solidFill>
              </a:rPr>
              <a:t>assistència</a:t>
            </a:r>
            <a:r>
              <a:rPr lang="en-US" sz="2000" dirty="0">
                <a:solidFill>
                  <a:srgbClr val="17375E"/>
                </a:solidFill>
              </a:rPr>
              <a:t> a </a:t>
            </a:r>
            <a:r>
              <a:rPr lang="en-US" sz="2000" dirty="0" err="1">
                <a:solidFill>
                  <a:srgbClr val="17375E"/>
                </a:solidFill>
              </a:rPr>
              <a:t>classe</a:t>
            </a:r>
            <a:r>
              <a:rPr lang="en-US" sz="2000" dirty="0">
                <a:solidFill>
                  <a:srgbClr val="17375E"/>
                </a:solidFill>
              </a:rPr>
              <a:t> per </a:t>
            </a:r>
            <a:r>
              <a:rPr lang="en-US" sz="2000" dirty="0" err="1">
                <a:solidFill>
                  <a:srgbClr val="17375E"/>
                </a:solidFill>
              </a:rPr>
              <a:t>quedar</a:t>
            </a:r>
            <a:r>
              <a:rPr lang="en-US" sz="2000" dirty="0">
                <a:solidFill>
                  <a:srgbClr val="17375E"/>
                </a:solidFill>
              </a:rPr>
              <a:t>-se a </a:t>
            </a:r>
            <a:r>
              <a:rPr lang="en-US" sz="2000" dirty="0" err="1">
                <a:solidFill>
                  <a:srgbClr val="17375E"/>
                </a:solidFill>
              </a:rPr>
              <a:t>estudiar</a:t>
            </a:r>
            <a:r>
              <a:rPr lang="en-US" sz="2000" dirty="0">
                <a:solidFill>
                  <a:srgbClr val="17375E"/>
                </a:solidFill>
              </a:rPr>
              <a:t> per a un </a:t>
            </a:r>
            <a:r>
              <a:rPr lang="en-US" sz="2000" dirty="0" err="1">
                <a:solidFill>
                  <a:srgbClr val="17375E"/>
                </a:solidFill>
              </a:rPr>
              <a:t>examen</a:t>
            </a:r>
            <a:r>
              <a:rPr lang="en-US" sz="2000" dirty="0">
                <a:solidFill>
                  <a:srgbClr val="17375E"/>
                </a:solidFill>
              </a:rPr>
              <a:t>.</a:t>
            </a: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SzPts val="2400"/>
              <a:buFont typeface="Open Sans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85746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>
                <a:solidFill>
                  <a:srgbClr val="17375E"/>
                </a:solidFill>
              </a:rPr>
              <a:t>Control de </a:t>
            </a:r>
            <a:r>
              <a:rPr lang="en-US" sz="3200" dirty="0" err="1">
                <a:solidFill>
                  <a:srgbClr val="17375E"/>
                </a:solidFill>
              </a:rPr>
              <a:t>faltes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d’assistència</a:t>
            </a:r>
            <a:r>
              <a:rPr lang="en-US" sz="3200" dirty="0">
                <a:solidFill>
                  <a:srgbClr val="17375E"/>
                </a:solidFill>
              </a:rPr>
              <a:t> i </a:t>
            </a:r>
            <a:r>
              <a:rPr lang="en-US" sz="3200" dirty="0" err="1">
                <a:solidFill>
                  <a:srgbClr val="17375E"/>
                </a:solidFill>
              </a:rPr>
              <a:t>altres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incidències</a:t>
            </a:r>
            <a:endParaRPr sz="32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SzPts val="2400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Documents a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signar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retornar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l’institut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Prohibició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ús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telèfon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mòbil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dins el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recinte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escolar</a:t>
            </a:r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Actuació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cas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vaga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d’alumnes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i/o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vaga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de professors</a:t>
            </a:r>
          </a:p>
          <a:p>
            <a:pPr marL="540000" algn="just">
              <a:buSzPts val="2400"/>
            </a:pPr>
            <a:r>
              <a:rPr lang="ca-ES" sz="1800" dirty="0" smtClean="0">
                <a:solidFill>
                  <a:schemeClr val="accent1">
                    <a:lumMod val="50000"/>
                  </a:schemeClr>
                </a:solidFill>
              </a:rPr>
              <a:t>Els </a:t>
            </a:r>
            <a:r>
              <a:rPr lang="ca-ES" sz="1800" dirty="0">
                <a:solidFill>
                  <a:schemeClr val="accent1">
                    <a:lumMod val="50000"/>
                  </a:schemeClr>
                </a:solidFill>
              </a:rPr>
              <a:t>demanem que si decideixen que el seu fill/a assistirà a classe el dia que hi ha convocada vaga de professors, no vinguin a buscar-lo/la al centre abans que s’acabi l’horari lectiu, d’altra manera es fa molt difícil controlar l’assistència i permanència dels alumnes al centre</a:t>
            </a:r>
            <a:r>
              <a:rPr lang="ca-ES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40000" algn="just">
              <a:buSzPts val="2400"/>
            </a:pPr>
            <a:r>
              <a:rPr lang="ca-ES" sz="1800" dirty="0" smtClean="0">
                <a:solidFill>
                  <a:schemeClr val="accent1">
                    <a:lumMod val="50000"/>
                  </a:schemeClr>
                </a:solidFill>
              </a:rPr>
              <a:t>Els alumnes no poden sortir del centre durant l’horari escolar sense permís.</a:t>
            </a:r>
            <a:endParaRPr lang="ca-ES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SzPts val="2400"/>
            </a:pP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1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 err="1" smtClean="0">
                <a:solidFill>
                  <a:schemeClr val="bg2"/>
                </a:solidFill>
              </a:rPr>
              <a:t>Altres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</a:rPr>
              <a:t>informacions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SzPts val="2400"/>
              <a:buFont typeface="Open Sans"/>
              <a:buChar char="•"/>
            </a:pPr>
            <a:endParaRPr lang="en-US" sz="2200" dirty="0"/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570230"/>
              </p:ext>
            </p:extLst>
          </p:nvPr>
        </p:nvGraphicFramePr>
        <p:xfrm>
          <a:off x="2175934" y="1269434"/>
          <a:ext cx="6659195" cy="3777351"/>
        </p:xfrm>
        <a:graphic>
          <a:graphicData uri="http://schemas.openxmlformats.org/drawingml/2006/table">
            <a:tbl>
              <a:tblPr firstRow="1" bandRow="1">
                <a:noFill/>
                <a:tableStyleId>{824DEE2A-C76A-4276-AC4E-3B3CF7B53833}</a:tableStyleId>
              </a:tblPr>
              <a:tblGrid>
                <a:gridCol w="4158761">
                  <a:extLst>
                    <a:ext uri="{9D8B030D-6E8A-4147-A177-3AD203B41FA5}">
                      <a16:colId xmlns:a16="http://schemas.microsoft.com/office/drawing/2014/main" val="1262747096"/>
                    </a:ext>
                  </a:extLst>
                </a:gridCol>
                <a:gridCol w="2500434">
                  <a:extLst>
                    <a:ext uri="{9D8B030D-6E8A-4147-A177-3AD203B41FA5}">
                      <a16:colId xmlns:a16="http://schemas.microsoft.com/office/drawing/2014/main" val="871844101"/>
                    </a:ext>
                  </a:extLst>
                </a:gridCol>
              </a:tblGrid>
              <a:tr h="6390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800" b="1" u="none" strike="noStrike" cap="none" dirty="0" err="1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Extraescolars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2000" b="1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inici</a:t>
                      </a: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</a:t>
                      </a:r>
                      <a:r>
                        <a:rPr lang="en-US" sz="2000" b="1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l’octubre</a:t>
                      </a: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2000" u="none" strike="noStrike" cap="none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8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(Pendent </a:t>
                      </a:r>
                      <a:r>
                        <a:rPr lang="en-US" sz="20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confirmació</a:t>
                      </a: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2000" u="none" strike="noStrike" cap="none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0056594"/>
                  </a:ext>
                </a:extLst>
              </a:tr>
              <a:tr h="5345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Anglès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</a:t>
                      </a:r>
                      <a:r>
                        <a:rPr lang="en-US" sz="2000" b="0" i="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INTERLINGUA 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IDIOMES</a:t>
                      </a:r>
                      <a:endParaRPr sz="2000" u="none" strike="noStrike" cap="none" dirty="0"/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dimarts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dijous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       15</a:t>
                      </a:r>
                      <a:r>
                        <a:rPr lang="en-US" sz="180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.15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16</a:t>
                      </a:r>
                      <a:r>
                        <a:rPr lang="en-US" sz="180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.15 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 sz="1800" u="none" strike="noStrike" cap="none" dirty="0"/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822190"/>
                  </a:ext>
                </a:extLst>
              </a:tr>
              <a:tr h="4754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Anglès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- </a:t>
                      </a:r>
                      <a:r>
                        <a:rPr lang="en-US" sz="2000" b="0" i="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KENSINGTON 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</a:t>
                      </a:r>
                      <a:endParaRPr sz="2000" u="none" strike="noStrike" cap="none" dirty="0"/>
                    </a:p>
                  </a:txBody>
                  <a:tcPr marL="0" marR="0" marT="0" marB="0"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dimarts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dijous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 </a:t>
                      </a:r>
                      <a:r>
                        <a:rPr lang="en-US" sz="180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15.15 a 16.15 h</a:t>
                      </a:r>
                      <a:endParaRPr sz="1800" dirty="0"/>
                    </a:p>
                  </a:txBody>
                  <a:tcPr marL="0" marR="0" marT="0" marB="0">
                    <a:solidFill>
                      <a:srgbClr val="E7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737669"/>
                  </a:ext>
                </a:extLst>
              </a:tr>
              <a:tr h="471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Agility 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</a:t>
                      </a:r>
                      <a:r>
                        <a:rPr lang="en-US" sz="20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ensinistrament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gossos</a:t>
                      </a:r>
                      <a:endParaRPr sz="20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dilluns</a:t>
                      </a:r>
                      <a:r>
                        <a:rPr lang="en-U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       15.</a:t>
                      </a:r>
                      <a:r>
                        <a:rPr lang="en-US" sz="18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</a:t>
                      </a:r>
                      <a:r>
                        <a:rPr lang="en-US" sz="18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</a:t>
                      </a:r>
                      <a:endParaRPr sz="18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127162"/>
                  </a:ext>
                </a:extLst>
              </a:tr>
              <a:tr h="5124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Mediació</a:t>
                      </a:r>
                      <a:r>
                        <a:rPr lang="en-US" sz="20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(2n i 3r ESO)</a:t>
                      </a:r>
                      <a:endParaRPr sz="20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dimecres</a:t>
                      </a:r>
                      <a:r>
                        <a:rPr lang="en-US" sz="180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d’octubre</a:t>
                      </a:r>
                      <a:r>
                        <a:rPr lang="en-US" sz="18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(2h)</a:t>
                      </a:r>
                      <a:endParaRPr sz="18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70063"/>
                  </a:ext>
                </a:extLst>
              </a:tr>
              <a:tr h="4044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Teatre institut</a:t>
                      </a:r>
                      <a:endParaRPr sz="20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 determinar</a:t>
                      </a:r>
                      <a:endParaRPr sz="18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03303"/>
                  </a:ext>
                </a:extLst>
              </a:tr>
              <a:tr h="4830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Club de lectura i club de matemàtiques</a:t>
                      </a:r>
                      <a:endParaRPr sz="20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ca-ES" sz="18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trobades mensuals</a:t>
                      </a:r>
                      <a:endParaRPr sz="18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3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78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1476375" y="1557338"/>
            <a:ext cx="7127875" cy="338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en-US" dirty="0" smtClean="0">
              <a:solidFill>
                <a:srgbClr val="17375E"/>
              </a:solidFill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 smtClean="0">
                <a:solidFill>
                  <a:srgbClr val="17375E"/>
                </a:solidFill>
              </a:rPr>
              <a:t>1. </a:t>
            </a:r>
            <a:r>
              <a:rPr lang="en-US" dirty="0" err="1" smtClean="0">
                <a:solidFill>
                  <a:srgbClr val="17375E"/>
                </a:solidFill>
              </a:rPr>
              <a:t>Presentació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dels</a:t>
            </a:r>
            <a:r>
              <a:rPr lang="en-US" dirty="0" smtClean="0">
                <a:solidFill>
                  <a:srgbClr val="17375E"/>
                </a:solidFill>
              </a:rPr>
              <a:t> Tutors</a:t>
            </a: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17375E"/>
                </a:solidFill>
              </a:rPr>
              <a:t>2</a:t>
            </a:r>
            <a:r>
              <a:rPr lang="en-US" dirty="0" smtClean="0">
                <a:solidFill>
                  <a:srgbClr val="17375E"/>
                </a:solidFill>
              </a:rPr>
              <a:t>. </a:t>
            </a:r>
            <a:r>
              <a:rPr lang="en-US" dirty="0" err="1">
                <a:solidFill>
                  <a:srgbClr val="17375E"/>
                </a:solidFill>
              </a:rPr>
              <a:t>Projectes</a:t>
            </a:r>
            <a:r>
              <a:rPr lang="en-US" dirty="0">
                <a:solidFill>
                  <a:srgbClr val="17375E"/>
                </a:solidFill>
              </a:rPr>
              <a:t> del Centre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17375E"/>
                </a:solidFill>
              </a:rPr>
              <a:t>3</a:t>
            </a:r>
            <a:r>
              <a:rPr lang="en-US" sz="28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rgbClr val="17375E"/>
                </a:solidFill>
              </a:rPr>
              <a:t>Característiques</a:t>
            </a:r>
            <a:r>
              <a:rPr lang="en-US" dirty="0">
                <a:solidFill>
                  <a:srgbClr val="17375E"/>
                </a:solidFill>
              </a:rPr>
              <a:t> i </a:t>
            </a:r>
            <a:r>
              <a:rPr lang="en-US" dirty="0" err="1">
                <a:solidFill>
                  <a:srgbClr val="17375E"/>
                </a:solidFill>
              </a:rPr>
              <a:t>Currículum</a:t>
            </a:r>
            <a:r>
              <a:rPr lang="en-US" dirty="0">
                <a:solidFill>
                  <a:srgbClr val="17375E"/>
                </a:solidFill>
              </a:rPr>
              <a:t> </a:t>
            </a:r>
            <a:r>
              <a:rPr lang="en-US" dirty="0" smtClean="0">
                <a:solidFill>
                  <a:srgbClr val="17375E"/>
                </a:solidFill>
              </a:rPr>
              <a:t>2n </a:t>
            </a:r>
            <a:r>
              <a:rPr lang="en-US" dirty="0">
                <a:solidFill>
                  <a:srgbClr val="17375E"/>
                </a:solidFill>
              </a:rPr>
              <a:t>ESO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17375E"/>
                </a:solidFill>
              </a:rPr>
              <a:t>4</a:t>
            </a:r>
            <a:r>
              <a:rPr lang="en-US" sz="28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rgbClr val="17375E"/>
                </a:solidFill>
              </a:rPr>
              <a:t>Horari</a:t>
            </a:r>
            <a:r>
              <a:rPr lang="en-US" dirty="0">
                <a:solidFill>
                  <a:srgbClr val="17375E"/>
                </a:solidFill>
              </a:rPr>
              <a:t>, </a:t>
            </a:r>
            <a:r>
              <a:rPr lang="en-US" dirty="0" err="1">
                <a:solidFill>
                  <a:srgbClr val="17375E"/>
                </a:solidFill>
              </a:rPr>
              <a:t>calendari</a:t>
            </a:r>
            <a:r>
              <a:rPr lang="en-US" dirty="0">
                <a:solidFill>
                  <a:srgbClr val="17375E"/>
                </a:solidFill>
              </a:rPr>
              <a:t> i control </a:t>
            </a:r>
            <a:r>
              <a:rPr lang="en-US" dirty="0" err="1" smtClean="0">
                <a:solidFill>
                  <a:srgbClr val="17375E"/>
                </a:solidFill>
              </a:rPr>
              <a:t>d’assistència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17375E"/>
                </a:solidFill>
              </a:rPr>
              <a:t>5</a:t>
            </a:r>
            <a:r>
              <a:rPr lang="en-US" sz="28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rgbClr val="17375E"/>
                </a:solidFill>
              </a:rPr>
              <a:t>A</a:t>
            </a:r>
            <a:r>
              <a:rPr lang="en-US" sz="2800" b="0" i="0" u="none" strike="noStrike" cap="none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ltres</a:t>
            </a:r>
            <a:r>
              <a:rPr lang="en-US" sz="28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Índex</a:t>
            </a:r>
            <a:endParaRPr sz="4800" b="1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859151"/>
            <a:ext cx="6790266" cy="291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- Preguntes freqüents</a:t>
            </a: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- AMPA</a:t>
            </a: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- Incidències </a:t>
            </a: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- Enquestes famílies</a:t>
            </a:r>
            <a:endParaRPr sz="20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lang="ca-ES"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Comentari</a:t>
            </a:r>
          </a:p>
          <a:p>
            <a:pPr marL="495300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Queixa</a:t>
            </a:r>
          </a:p>
          <a:p>
            <a:pPr marL="495300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Suggeriment</a:t>
            </a:r>
          </a:p>
          <a:p>
            <a:pPr marL="495300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Punt d’informació</a:t>
            </a: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 err="1" smtClean="0">
                <a:solidFill>
                  <a:srgbClr val="17375E"/>
                </a:solidFill>
              </a:rPr>
              <a:t>Altres</a:t>
            </a:r>
            <a:r>
              <a:rPr lang="en-US" sz="3200" dirty="0" smtClean="0">
                <a:solidFill>
                  <a:srgbClr val="17375E"/>
                </a:solidFill>
              </a:rPr>
              <a:t> </a:t>
            </a:r>
            <a:r>
              <a:rPr lang="en-US" sz="3200" dirty="0" err="1" smtClean="0">
                <a:solidFill>
                  <a:srgbClr val="17375E"/>
                </a:solidFill>
              </a:rPr>
              <a:t>informacions</a:t>
            </a:r>
            <a:endParaRPr sz="32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329267"/>
            <a:ext cx="6497514" cy="422747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rgbClr val="17375E"/>
              </a:buClr>
              <a:buSzPts val="2400"/>
            </a:pPr>
            <a:r>
              <a:rPr lang="en-US" sz="2000" dirty="0">
                <a:solidFill>
                  <a:srgbClr val="17375E"/>
                </a:solidFill>
              </a:rPr>
              <a:t>https://</a:t>
            </a:r>
            <a:r>
              <a:rPr lang="en-US" sz="2000" dirty="0" smtClean="0">
                <a:solidFill>
                  <a:srgbClr val="17375E"/>
                </a:solidFill>
              </a:rPr>
              <a:t>www.institutmontilivi.cat/</a:t>
            </a:r>
            <a:r>
              <a:rPr lang="en-US" sz="2000" dirty="0" err="1" smtClean="0">
                <a:solidFill>
                  <a:srgbClr val="17375E"/>
                </a:solidFill>
              </a:rPr>
              <a:t>informacio-famílies</a:t>
            </a:r>
            <a:r>
              <a:rPr lang="en-US" sz="2000" dirty="0" smtClean="0">
                <a:solidFill>
                  <a:srgbClr val="17375E"/>
                </a:solidFill>
              </a:rPr>
              <a:t>/</a:t>
            </a:r>
            <a:endParaRPr lang="en-US" sz="1200" dirty="0"/>
          </a:p>
        </p:txBody>
      </p:sp>
      <p:pic>
        <p:nvPicPr>
          <p:cNvPr id="16" name="Google Shape;40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1388" y="1880866"/>
            <a:ext cx="2956816" cy="12254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403;p22"/>
          <p:cNvSpPr/>
          <p:nvPr/>
        </p:nvSpPr>
        <p:spPr>
          <a:xfrm>
            <a:off x="5191571" y="2007955"/>
            <a:ext cx="313267" cy="14393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40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8959" y="3369734"/>
            <a:ext cx="4177241" cy="1813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646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859151"/>
            <a:ext cx="6790266" cy="291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 err="1" smtClean="0">
                <a:solidFill>
                  <a:srgbClr val="17375E"/>
                </a:solidFill>
              </a:rPr>
              <a:t>Altres</a:t>
            </a:r>
            <a:r>
              <a:rPr lang="en-US" sz="3200" dirty="0" smtClean="0">
                <a:solidFill>
                  <a:srgbClr val="17375E"/>
                </a:solidFill>
              </a:rPr>
              <a:t> </a:t>
            </a:r>
            <a:r>
              <a:rPr lang="en-US" sz="3200" dirty="0" err="1" smtClean="0">
                <a:solidFill>
                  <a:srgbClr val="17375E"/>
                </a:solidFill>
              </a:rPr>
              <a:t>informacions</a:t>
            </a:r>
            <a:endParaRPr sz="32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329267"/>
            <a:ext cx="6497514" cy="422747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rgbClr val="17375E"/>
              </a:buClr>
              <a:buSzPts val="2400"/>
            </a:pPr>
            <a:endParaRPr lang="en-US" sz="1200" dirty="0"/>
          </a:p>
        </p:txBody>
      </p:sp>
      <p:pic>
        <p:nvPicPr>
          <p:cNvPr id="20" name="Imat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95" y="1123182"/>
            <a:ext cx="6913384" cy="1896392"/>
          </a:xfrm>
          <a:prstGeom prst="rect">
            <a:avLst/>
          </a:prstGeom>
        </p:spPr>
      </p:pic>
      <p:pic>
        <p:nvPicPr>
          <p:cNvPr id="21" name="Google Shape;417;ge5f320215e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8562" y="3068312"/>
            <a:ext cx="287655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19;ge5f320215e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0167" y="4773861"/>
            <a:ext cx="1695450" cy="32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296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Tutors: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2000" marR="0" lvl="0" indent="0" algn="l" rtl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2n </a:t>
            </a:r>
            <a:r>
              <a:rPr lang="en-US" sz="2800" dirty="0">
                <a:solidFill>
                  <a:srgbClr val="17375E"/>
                </a:solidFill>
              </a:rPr>
              <a:t>ES0 </a:t>
            </a:r>
            <a:r>
              <a:rPr lang="en-US" sz="2800" dirty="0" smtClean="0">
                <a:solidFill>
                  <a:srgbClr val="17375E"/>
                </a:solidFill>
              </a:rPr>
              <a:t>A    Alba </a:t>
            </a:r>
            <a:r>
              <a:rPr lang="en-US" sz="2800" dirty="0" err="1" smtClean="0">
                <a:solidFill>
                  <a:srgbClr val="17375E"/>
                </a:solidFill>
              </a:rPr>
              <a:t>Biosca</a:t>
            </a:r>
            <a:r>
              <a:rPr lang="en-US" sz="2800" dirty="0" smtClean="0">
                <a:solidFill>
                  <a:srgbClr val="17375E"/>
                </a:solidFill>
              </a:rPr>
              <a:t> 	    Aula: 1.09</a:t>
            </a:r>
            <a:endParaRPr sz="2800" dirty="0">
              <a:solidFill>
                <a:srgbClr val="17375E"/>
              </a:solidFill>
            </a:endParaRPr>
          </a:p>
          <a:p>
            <a:pPr marL="3600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2n </a:t>
            </a:r>
            <a:r>
              <a:rPr lang="en-US" sz="2800" dirty="0">
                <a:solidFill>
                  <a:srgbClr val="17375E"/>
                </a:solidFill>
              </a:rPr>
              <a:t>ES0 B	 </a:t>
            </a:r>
            <a:r>
              <a:rPr lang="en-US" sz="2800" dirty="0" err="1" smtClean="0">
                <a:solidFill>
                  <a:srgbClr val="17375E"/>
                </a:solidFill>
              </a:rPr>
              <a:t>Elisabet</a:t>
            </a:r>
            <a:r>
              <a:rPr lang="en-US" sz="2800" dirty="0" smtClean="0">
                <a:solidFill>
                  <a:srgbClr val="17375E"/>
                </a:solidFill>
              </a:rPr>
              <a:t> Costa</a:t>
            </a:r>
            <a:r>
              <a:rPr lang="en-US" sz="2800" dirty="0">
                <a:solidFill>
                  <a:srgbClr val="17375E"/>
                </a:solidFill>
              </a:rPr>
              <a:t>	</a:t>
            </a:r>
            <a:r>
              <a:rPr lang="en-US" sz="2800" dirty="0" smtClean="0">
                <a:solidFill>
                  <a:srgbClr val="17375E"/>
                </a:solidFill>
              </a:rPr>
              <a:t>    Aula: 2.01</a:t>
            </a:r>
            <a:endParaRPr sz="2800" dirty="0">
              <a:solidFill>
                <a:srgbClr val="17375E"/>
              </a:solidFill>
            </a:endParaRPr>
          </a:p>
          <a:p>
            <a:pPr marL="3600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2n </a:t>
            </a:r>
            <a:r>
              <a:rPr lang="en-US" sz="2800" dirty="0">
                <a:solidFill>
                  <a:srgbClr val="17375E"/>
                </a:solidFill>
              </a:rPr>
              <a:t>ES0 C	 </a:t>
            </a:r>
            <a:r>
              <a:rPr lang="en-US" sz="2800" dirty="0" err="1" smtClean="0">
                <a:solidFill>
                  <a:srgbClr val="17375E"/>
                </a:solidFill>
              </a:rPr>
              <a:t>Juanma</a:t>
            </a:r>
            <a:r>
              <a:rPr lang="en-US" sz="2800" dirty="0" smtClean="0">
                <a:solidFill>
                  <a:srgbClr val="17375E"/>
                </a:solidFill>
              </a:rPr>
              <a:t> Moreno	    Aula: 2.02</a:t>
            </a:r>
            <a:endParaRPr sz="2800" dirty="0">
              <a:solidFill>
                <a:srgbClr val="17375E"/>
              </a:solidFill>
            </a:endParaRPr>
          </a:p>
          <a:p>
            <a:pPr marL="3600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2n </a:t>
            </a:r>
            <a:r>
              <a:rPr lang="en-US" sz="2800" dirty="0">
                <a:solidFill>
                  <a:srgbClr val="17375E"/>
                </a:solidFill>
              </a:rPr>
              <a:t>ES0 </a:t>
            </a:r>
            <a:r>
              <a:rPr lang="en-US" sz="2800" dirty="0" smtClean="0">
                <a:solidFill>
                  <a:srgbClr val="17375E"/>
                </a:solidFill>
              </a:rPr>
              <a:t>D    Antonio </a:t>
            </a:r>
            <a:r>
              <a:rPr lang="en-US" sz="2800" dirty="0">
                <a:solidFill>
                  <a:srgbClr val="17375E"/>
                </a:solidFill>
              </a:rPr>
              <a:t>S</a:t>
            </a:r>
            <a:r>
              <a:rPr lang="en-US" sz="2800" dirty="0" smtClean="0">
                <a:solidFill>
                  <a:srgbClr val="17375E"/>
                </a:solidFill>
              </a:rPr>
              <a:t>ánchez       Aula: 2.03</a:t>
            </a:r>
            <a:endParaRPr sz="2800" dirty="0">
              <a:solidFill>
                <a:srgbClr val="17375E"/>
              </a:solidFill>
            </a:endParaRPr>
          </a:p>
          <a:p>
            <a:pPr marL="3600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2n </a:t>
            </a:r>
            <a:r>
              <a:rPr lang="en-US" sz="2800" dirty="0">
                <a:solidFill>
                  <a:srgbClr val="17375E"/>
                </a:solidFill>
              </a:rPr>
              <a:t>ESO </a:t>
            </a:r>
            <a:r>
              <a:rPr lang="en-US" sz="2800" dirty="0" smtClean="0">
                <a:solidFill>
                  <a:srgbClr val="17375E"/>
                </a:solidFill>
              </a:rPr>
              <a:t>E    </a:t>
            </a:r>
            <a:r>
              <a:rPr lang="en-US" sz="2800" dirty="0" err="1" smtClean="0">
                <a:solidFill>
                  <a:srgbClr val="17375E"/>
                </a:solidFill>
              </a:rPr>
              <a:t>Concepció</a:t>
            </a:r>
            <a:r>
              <a:rPr lang="en-US" sz="2800" dirty="0" smtClean="0">
                <a:solidFill>
                  <a:srgbClr val="17375E"/>
                </a:solidFill>
              </a:rPr>
              <a:t> Moreno   Aula: 2.04</a:t>
            </a: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Presentació dels Tutors/es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692652"/>
            <a:ext cx="1728787" cy="73220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490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3"/>
          <p:cNvSpPr txBox="1"/>
          <p:nvPr/>
        </p:nvSpPr>
        <p:spPr>
          <a:xfrm>
            <a:off x="1185333" y="3573462"/>
            <a:ext cx="699346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Moltes gràcies per la seva assistència 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062" y="1484312"/>
            <a:ext cx="48291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993042" y="211296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Presentació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dels</a:t>
            </a:r>
            <a:r>
              <a:rPr lang="en-US" dirty="0" smtClean="0">
                <a:solidFill>
                  <a:srgbClr val="FF0000"/>
                </a:solidFill>
              </a:rPr>
              <a:t> tutors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Reunió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famílies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2n</a:t>
            </a:r>
            <a:r>
              <a:rPr lang="en-US" sz="54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5400" b="1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403350" y="4652962"/>
            <a:ext cx="6400800" cy="98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rPr lang="en-US" dirty="0" err="1"/>
              <a:t>setembre</a:t>
            </a:r>
            <a:r>
              <a:rPr lang="en-US" dirty="0"/>
              <a:t> </a:t>
            </a:r>
            <a:r>
              <a:rPr lang="en-US" sz="3200" b="0" i="0" u="none" strike="noStrike" cap="none" dirty="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dirty="0"/>
              <a:t>3</a:t>
            </a:r>
            <a:endParaRPr sz="3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541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Horari d’entrevista amb el tutor/a 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Contacte:</a:t>
            </a:r>
            <a:endParaRPr/>
          </a:p>
          <a:p>
            <a:pPr marL="72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- Correu electrònic: </a:t>
            </a:r>
            <a:r>
              <a:rPr lang="en-US" sz="2400" u="sng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@institutmontilivi.cat</a:t>
            </a: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- Agenda de l’alumne</a:t>
            </a:r>
            <a:endParaRPr/>
          </a:p>
          <a:p>
            <a:pPr marL="72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- Telèfon institut (972 209458)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Comunicació família i centre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2n 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Mesures extraordinàries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"/>
          <p:cNvSpPr txBox="1">
            <a:spLocks noGrp="1"/>
          </p:cNvSpPr>
          <p:nvPr>
            <p:ph type="body" idx="1"/>
          </p:nvPr>
        </p:nvSpPr>
        <p:spPr>
          <a:xfrm>
            <a:off x="2175934" y="773724"/>
            <a:ext cx="6790266" cy="488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Rebuda dels alumnes a les 8.30h, a l’entrada de l’institut per part dels tutors/es</a:t>
            </a:r>
            <a:endParaRPr lang="ca-ES" sz="2000" dirty="0" smtClean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Pugen a les aules acompanyats dels seus tutors/es. Des de les 8.30h fins a les 11.00h.</a:t>
            </a:r>
            <a:endParaRPr lang="ca-ES" sz="2000" dirty="0" smtClean="0"/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Material: 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Guia de l’alumne (consulta)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Agenda i llibreta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Documents a retornar a l’institut signats: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Carta de presentació del tutor/a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Fitxa de l’alumne: telèfons de contacte, al·lèrgies, etc. Una còpia és per al tutor/a i l’altra per la secretaria del centre.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Primer dia de classe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2n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9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"/>
          <p:cNvSpPr txBox="1">
            <a:spLocks noGrp="1"/>
          </p:cNvSpPr>
          <p:nvPr>
            <p:ph type="body" idx="1"/>
          </p:nvPr>
        </p:nvSpPr>
        <p:spPr>
          <a:xfrm>
            <a:off x="2175934" y="1151792"/>
            <a:ext cx="6790266" cy="444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Autoritzacions sortides: fora del municipi i/o  que comporten una despesa econòmica</a:t>
            </a:r>
            <a:endParaRPr lang="ca-ES" dirty="0">
              <a:solidFill>
                <a:srgbClr val="17375E"/>
              </a:solidFill>
            </a:endParaRP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Prohibició ús del telèfon mòbil dins el recinte </a:t>
            </a: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</a:rPr>
              <a:t>escolar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endParaRPr lang="ca-ES" sz="2000" dirty="0" smtClean="0">
              <a:solidFill>
                <a:srgbClr val="17375E"/>
              </a:solidFill>
              <a:latin typeface="Arial"/>
              <a:ea typeface="Arial"/>
              <a:cs typeface="Arial"/>
            </a:endParaRP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Horari: desdoblaments de grup i assignatures optatives</a:t>
            </a:r>
            <a:endParaRPr lang="ca-ES" sz="2000" dirty="0"/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Tria d’optatives del primer quadrimestre</a:t>
            </a:r>
            <a:endParaRPr lang="ca-ES" sz="2000" dirty="0"/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Recordatori </a:t>
            </a: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Normativa del </a:t>
            </a: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Centre</a:t>
            </a: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0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Classe</a:t>
            </a:r>
            <a:r>
              <a:rPr lang="en-US" sz="20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amb</a:t>
            </a:r>
            <a:r>
              <a:rPr lang="en-US" sz="20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els</a:t>
            </a:r>
            <a:r>
              <a:rPr lang="en-US" sz="20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professors </a:t>
            </a:r>
            <a:r>
              <a:rPr lang="en-US" sz="20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corresponents</a:t>
            </a:r>
            <a:r>
              <a:rPr lang="en-US" sz="20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d’11.30h a 14.30h.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Primer dia de classe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2n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9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491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8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Previsió:</a:t>
            </a: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Comença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joc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. 14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anys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responsabilitat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penal”</a:t>
            </a: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“El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maltractament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iguals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conductes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discriminatòries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Educació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afectiva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conèixer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el meu cos i les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meves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emocions</a:t>
            </a:r>
            <a:endParaRPr lang="en-US"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Dip-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salut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Afectivitat-sexualitat</a:t>
            </a: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40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Possibilitat d’atenció individualitzada al centre per infermer del CAP, cita prèvia</a:t>
            </a:r>
            <a:endParaRPr lang="ca-E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endParaRPr lang="en-US"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Pla Salut i Escola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2n 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0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Previsió:</a:t>
            </a:r>
            <a:endParaRPr sz="20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Sortides</a:t>
            </a:r>
            <a:r>
              <a:rPr lang="en-US" sz="4000" dirty="0" smtClean="0">
                <a:solidFill>
                  <a:srgbClr val="17375E"/>
                </a:solidFill>
              </a:rPr>
              <a:t>, </a:t>
            </a:r>
            <a:r>
              <a:rPr lang="en-US" sz="4000" dirty="0" err="1" smtClean="0">
                <a:solidFill>
                  <a:srgbClr val="17375E"/>
                </a:solidFill>
              </a:rPr>
              <a:t>Tallers</a:t>
            </a:r>
            <a:r>
              <a:rPr lang="en-US" sz="4000" dirty="0" smtClean="0">
                <a:solidFill>
                  <a:srgbClr val="17375E"/>
                </a:solidFill>
              </a:rPr>
              <a:t> i </a:t>
            </a:r>
            <a:r>
              <a:rPr lang="en-US" sz="4000" dirty="0" err="1" smtClean="0">
                <a:solidFill>
                  <a:srgbClr val="17375E"/>
                </a:solidFill>
              </a:rPr>
              <a:t>Xerrades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2n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31514"/>
              </p:ext>
            </p:extLst>
          </p:nvPr>
        </p:nvGraphicFramePr>
        <p:xfrm>
          <a:off x="2400300" y="1688041"/>
          <a:ext cx="6286500" cy="3663731"/>
        </p:xfrm>
        <a:graphic>
          <a:graphicData uri="http://schemas.openxmlformats.org/drawingml/2006/table">
            <a:tbl>
              <a:tblPr>
                <a:tableStyleId>{824DEE2A-C76A-4276-AC4E-3B3CF7B53833}</a:tableStyleId>
              </a:tblPr>
              <a:tblGrid>
                <a:gridCol w="1793631">
                  <a:extLst>
                    <a:ext uri="{9D8B030D-6E8A-4147-A177-3AD203B41FA5}">
                      <a16:colId xmlns:a16="http://schemas.microsoft.com/office/drawing/2014/main" val="3112792438"/>
                    </a:ext>
                  </a:extLst>
                </a:gridCol>
                <a:gridCol w="2750852">
                  <a:extLst>
                    <a:ext uri="{9D8B030D-6E8A-4147-A177-3AD203B41FA5}">
                      <a16:colId xmlns:a16="http://schemas.microsoft.com/office/drawing/2014/main" val="4014464978"/>
                    </a:ext>
                  </a:extLst>
                </a:gridCol>
                <a:gridCol w="1742017">
                  <a:extLst>
                    <a:ext uri="{9D8B030D-6E8A-4147-A177-3AD203B41FA5}">
                      <a16:colId xmlns:a16="http://schemas.microsoft.com/office/drawing/2014/main" val="3570251724"/>
                    </a:ext>
                  </a:extLst>
                </a:gridCol>
              </a:tblGrid>
              <a:tr h="402346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Àrea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Sortida / Activitat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Lloc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37604"/>
                  </a:ext>
                </a:extLst>
              </a:tr>
              <a:tr h="36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Anglès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Taller estampació </a:t>
                      </a:r>
                      <a:r>
                        <a:rPr lang="ca-ES" sz="16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ca-ES" sz="1600" baseline="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teles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Institut</a:t>
                      </a:r>
                      <a:endParaRPr lang="ca-ES" sz="16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365967"/>
                  </a:ext>
                </a:extLst>
              </a:tr>
              <a:tr h="368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Castellà</a:t>
                      </a:r>
                      <a:endParaRPr lang="ca-ES" sz="16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Taller Actors x 1 dia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Institut</a:t>
                      </a:r>
                      <a:endParaRPr lang="ca-ES" sz="16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85864"/>
                  </a:ext>
                </a:extLst>
              </a:tr>
              <a:tr h="377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Català</a:t>
                      </a:r>
                      <a:endParaRPr lang="ca-ES" sz="16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Autors a les aules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Institut</a:t>
                      </a:r>
                      <a:endParaRPr lang="ca-ES" sz="16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96579"/>
                  </a:ext>
                </a:extLst>
              </a:tr>
              <a:tr h="405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Ciències Naturals</a:t>
                      </a:r>
                      <a:endParaRPr lang="ca-ES" sz="16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Taller Energia</a:t>
                      </a:r>
                      <a:endParaRPr lang="ca-ES" sz="16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Cosmocaixa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472800"/>
                  </a:ext>
                </a:extLst>
              </a:tr>
              <a:tr h="352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CiVE i Religió</a:t>
                      </a:r>
                      <a:endParaRPr lang="ca-ES" sz="16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Sortida</a:t>
                      </a:r>
                      <a:endParaRPr lang="ca-ES" sz="16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Sant Pere de Rodes</a:t>
                      </a:r>
                      <a:endParaRPr lang="ca-ES" sz="14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652261"/>
                  </a:ext>
                </a:extLst>
              </a:tr>
              <a:tr h="381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Música </a:t>
                      </a:r>
                      <a:endParaRPr lang="ca-ES" sz="16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UAP23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Teatre Municipal</a:t>
                      </a:r>
                      <a:endParaRPr lang="ca-ES" sz="16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15671"/>
                  </a:ext>
                </a:extLst>
              </a:tr>
              <a:tr h="469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Tutoria </a:t>
                      </a:r>
                      <a:endParaRPr lang="ca-ES" sz="16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Sortida inici de curs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Santuari dels Àngels</a:t>
                      </a:r>
                      <a:endParaRPr lang="ca-ES" sz="14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673940"/>
                  </a:ext>
                </a:extLst>
              </a:tr>
              <a:tr h="543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 Física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Esquiada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131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60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b="1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Tutors/</a:t>
            </a:r>
            <a:r>
              <a:rPr lang="en-US" b="1" i="0" u="none" strike="noStrike" cap="none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b="1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2000" marR="0" lvl="0" indent="0" algn="l" rtl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60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2n </a:t>
            </a:r>
            <a:r>
              <a:rPr lang="en-US" sz="2800" dirty="0">
                <a:solidFill>
                  <a:srgbClr val="17375E"/>
                </a:solidFill>
              </a:rPr>
              <a:t>ES0 A	</a:t>
            </a:r>
            <a:r>
              <a:rPr lang="en-US" sz="2800" dirty="0" smtClean="0">
                <a:solidFill>
                  <a:srgbClr val="17375E"/>
                </a:solidFill>
              </a:rPr>
              <a:t>Alba </a:t>
            </a:r>
            <a:r>
              <a:rPr lang="en-US" sz="2800" dirty="0" err="1" smtClean="0">
                <a:solidFill>
                  <a:srgbClr val="17375E"/>
                </a:solidFill>
              </a:rPr>
              <a:t>Biosca</a:t>
            </a:r>
            <a:endParaRPr sz="2800" dirty="0">
              <a:solidFill>
                <a:srgbClr val="17375E"/>
              </a:solidFill>
            </a:endParaRPr>
          </a:p>
          <a:p>
            <a:pPr marL="5760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2n </a:t>
            </a:r>
            <a:r>
              <a:rPr lang="en-US" sz="2800" dirty="0">
                <a:solidFill>
                  <a:srgbClr val="17375E"/>
                </a:solidFill>
              </a:rPr>
              <a:t>ES0 B	</a:t>
            </a:r>
            <a:r>
              <a:rPr lang="en-US" sz="2800" dirty="0" smtClean="0">
                <a:solidFill>
                  <a:srgbClr val="17375E"/>
                </a:solidFill>
              </a:rPr>
              <a:t>	</a:t>
            </a:r>
            <a:r>
              <a:rPr lang="en-US" sz="2800" dirty="0" err="1" smtClean="0">
                <a:solidFill>
                  <a:srgbClr val="17375E"/>
                </a:solidFill>
              </a:rPr>
              <a:t>Elisabet</a:t>
            </a:r>
            <a:r>
              <a:rPr lang="en-US" sz="2800" dirty="0" smtClean="0">
                <a:solidFill>
                  <a:srgbClr val="17375E"/>
                </a:solidFill>
              </a:rPr>
              <a:t> Costa</a:t>
            </a:r>
            <a:endParaRPr sz="2800" dirty="0">
              <a:solidFill>
                <a:srgbClr val="17375E"/>
              </a:solidFill>
            </a:endParaRPr>
          </a:p>
          <a:p>
            <a:pPr marL="5760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2n </a:t>
            </a:r>
            <a:r>
              <a:rPr lang="en-US" sz="2800" dirty="0">
                <a:solidFill>
                  <a:srgbClr val="17375E"/>
                </a:solidFill>
              </a:rPr>
              <a:t>ES0 C	</a:t>
            </a:r>
            <a:r>
              <a:rPr lang="en-US" sz="2800" dirty="0" smtClean="0">
                <a:solidFill>
                  <a:srgbClr val="17375E"/>
                </a:solidFill>
              </a:rPr>
              <a:t>	</a:t>
            </a:r>
            <a:r>
              <a:rPr lang="en-US" sz="2800" dirty="0" err="1" smtClean="0">
                <a:solidFill>
                  <a:srgbClr val="17375E"/>
                </a:solidFill>
              </a:rPr>
              <a:t>Juanma</a:t>
            </a:r>
            <a:r>
              <a:rPr lang="en-US" sz="2800" dirty="0" smtClean="0">
                <a:solidFill>
                  <a:srgbClr val="17375E"/>
                </a:solidFill>
              </a:rPr>
              <a:t> Moreno</a:t>
            </a:r>
            <a:endParaRPr sz="2800" dirty="0">
              <a:solidFill>
                <a:srgbClr val="17375E"/>
              </a:solidFill>
            </a:endParaRPr>
          </a:p>
          <a:p>
            <a:pPr marL="5760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2n </a:t>
            </a:r>
            <a:r>
              <a:rPr lang="en-US" sz="2800" dirty="0">
                <a:solidFill>
                  <a:srgbClr val="17375E"/>
                </a:solidFill>
              </a:rPr>
              <a:t>ES0 D	</a:t>
            </a:r>
            <a:r>
              <a:rPr lang="en-US" sz="2800" dirty="0" smtClean="0">
                <a:solidFill>
                  <a:srgbClr val="17375E"/>
                </a:solidFill>
              </a:rPr>
              <a:t>Antonio Sánchez</a:t>
            </a:r>
            <a:endParaRPr sz="2800" dirty="0">
              <a:solidFill>
                <a:srgbClr val="17375E"/>
              </a:solidFill>
            </a:endParaRPr>
          </a:p>
          <a:p>
            <a:pPr marL="5760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2n </a:t>
            </a:r>
            <a:r>
              <a:rPr lang="en-US" sz="2800" dirty="0">
                <a:solidFill>
                  <a:srgbClr val="17375E"/>
                </a:solidFill>
              </a:rPr>
              <a:t>ESO E	</a:t>
            </a:r>
            <a:r>
              <a:rPr lang="en-US" sz="2800" dirty="0" err="1" smtClean="0">
                <a:solidFill>
                  <a:srgbClr val="17375E"/>
                </a:solidFill>
              </a:rPr>
              <a:t>Concepció</a:t>
            </a:r>
            <a:r>
              <a:rPr lang="en-US" sz="2800" dirty="0" smtClean="0">
                <a:solidFill>
                  <a:srgbClr val="17375E"/>
                </a:solidFill>
              </a:rPr>
              <a:t> Moreno</a:t>
            </a:r>
            <a:endParaRPr lang="en-US"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Presentació dels Tutors/es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692652"/>
            <a:ext cx="1728787" cy="73220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0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Previsió sortides que faran alguns alumnes:</a:t>
            </a:r>
            <a:endParaRPr sz="20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lang="ca-E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lang="ca-ES" sz="2800" dirty="0"/>
          </a:p>
          <a:p>
            <a:pPr marL="450850" indent="-342900">
              <a:spcBef>
                <a:spcPts val="0"/>
              </a:spcBef>
              <a:buClr>
                <a:srgbClr val="17375E"/>
              </a:buClr>
            </a:pPr>
            <a:r>
              <a:rPr lang="ca-ES" sz="2400" b="0" i="0" u="none" strike="noStrike" cap="none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Circular informativa amb preus de cada activitat</a:t>
            </a:r>
          </a:p>
          <a:p>
            <a:pPr marL="450850" indent="-342900">
              <a:spcBef>
                <a:spcPts val="0"/>
              </a:spcBef>
              <a:buClr>
                <a:srgbClr val="17375E"/>
              </a:buClr>
            </a:pPr>
            <a:r>
              <a:rPr lang="ca-ES" sz="2400" b="0" i="0" u="none" strike="noStrike" cap="none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Dos pagaments: un a començament de curs i altre a final de curs</a:t>
            </a:r>
            <a:endParaRPr sz="2400" b="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Sortides</a:t>
            </a:r>
            <a:r>
              <a:rPr lang="en-US" sz="4000" dirty="0" smtClean="0">
                <a:solidFill>
                  <a:srgbClr val="17375E"/>
                </a:solidFill>
              </a:rPr>
              <a:t>, </a:t>
            </a:r>
            <a:r>
              <a:rPr lang="en-US" sz="4000" dirty="0" err="1" smtClean="0">
                <a:solidFill>
                  <a:srgbClr val="17375E"/>
                </a:solidFill>
              </a:rPr>
              <a:t>Tallers</a:t>
            </a:r>
            <a:r>
              <a:rPr lang="en-US" sz="4000" dirty="0" smtClean="0">
                <a:solidFill>
                  <a:srgbClr val="17375E"/>
                </a:solidFill>
              </a:rPr>
              <a:t> i </a:t>
            </a:r>
            <a:r>
              <a:rPr lang="en-US" sz="4000" dirty="0" err="1" smtClean="0">
                <a:solidFill>
                  <a:srgbClr val="17375E"/>
                </a:solidFill>
              </a:rPr>
              <a:t>Xerrades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2n 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680143"/>
              </p:ext>
            </p:extLst>
          </p:nvPr>
        </p:nvGraphicFramePr>
        <p:xfrm>
          <a:off x="2400300" y="1688041"/>
          <a:ext cx="6286500" cy="1844323"/>
        </p:xfrm>
        <a:graphic>
          <a:graphicData uri="http://schemas.openxmlformats.org/drawingml/2006/table">
            <a:tbl>
              <a:tblPr>
                <a:tableStyleId>{824DEE2A-C76A-4276-AC4E-3B3CF7B53833}</a:tableStyleId>
              </a:tblPr>
              <a:tblGrid>
                <a:gridCol w="1723292">
                  <a:extLst>
                    <a:ext uri="{9D8B030D-6E8A-4147-A177-3AD203B41FA5}">
                      <a16:colId xmlns:a16="http://schemas.microsoft.com/office/drawing/2014/main" val="3112792438"/>
                    </a:ext>
                  </a:extLst>
                </a:gridCol>
                <a:gridCol w="2690446">
                  <a:extLst>
                    <a:ext uri="{9D8B030D-6E8A-4147-A177-3AD203B41FA5}">
                      <a16:colId xmlns:a16="http://schemas.microsoft.com/office/drawing/2014/main" val="4014464978"/>
                    </a:ext>
                  </a:extLst>
                </a:gridCol>
                <a:gridCol w="1872762">
                  <a:extLst>
                    <a:ext uri="{9D8B030D-6E8A-4147-A177-3AD203B41FA5}">
                      <a16:colId xmlns:a16="http://schemas.microsoft.com/office/drawing/2014/main" val="3570251724"/>
                    </a:ext>
                  </a:extLst>
                </a:gridCol>
              </a:tblGrid>
              <a:tr h="422030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Àrea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Sortida / Activitat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Lloc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37604"/>
                  </a:ext>
                </a:extLst>
              </a:tr>
              <a:tr h="553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Francès 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Sortida teatre</a:t>
                      </a:r>
                      <a:endParaRPr lang="ca-E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 err="1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</a:t>
                      </a:r>
                      <a:r>
                        <a:rPr lang="ca-ES" sz="18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a-ES" sz="1800" baseline="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8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Vicens </a:t>
                      </a: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Vives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365967"/>
                  </a:ext>
                </a:extLst>
              </a:tr>
              <a:tr h="472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Matemàtiques 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Proves cangur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Institut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85864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Música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Assajos UAP23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Sant Gregori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96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228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940c4382f2_1_0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00" cy="4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57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	</a:t>
            </a:r>
            <a:endParaRPr lang="en-US" dirty="0" smtClean="0"/>
          </a:p>
          <a:p>
            <a:pPr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Consells per un bon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rendiment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2400" dirty="0" smtClean="0"/>
          </a:p>
          <a:p>
            <a:pPr lvl="0" indent="-406400">
              <a:spcBef>
                <a:spcPts val="560"/>
              </a:spcBef>
              <a:buSzPts val="2800"/>
              <a:buChar char="-"/>
            </a:pPr>
            <a:r>
              <a:rPr lang="en-US" sz="2000" dirty="0" err="1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donar</a:t>
            </a:r>
            <a:r>
              <a:rPr lang="en-U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autonomia</a:t>
            </a:r>
            <a:r>
              <a:rPr lang="en-U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20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responsabilitat</a:t>
            </a:r>
            <a:r>
              <a:rPr lang="en-U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fent</a:t>
            </a:r>
            <a:r>
              <a:rPr lang="en-U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seguiment</a:t>
            </a:r>
            <a:r>
              <a:rPr lang="en-U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indent="-406400">
              <a:spcBef>
                <a:spcPts val="0"/>
              </a:spcBef>
              <a:buSzPts val="2800"/>
              <a:buChar char="-"/>
            </a:pPr>
            <a:r>
              <a:rPr lang="en-US" sz="20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horaris</a:t>
            </a:r>
            <a:r>
              <a:rPr lang="en-U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descans</a:t>
            </a:r>
            <a:r>
              <a:rPr lang="en-U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aparells</a:t>
            </a:r>
            <a:r>
              <a:rPr lang="en-U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electrònics</a:t>
            </a:r>
            <a:endParaRPr lang="en-US" sz="20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06400">
              <a:spcBef>
                <a:spcPts val="0"/>
              </a:spcBef>
              <a:buSzPts val="2800"/>
              <a:buChar char="-"/>
            </a:pPr>
            <a:r>
              <a:rPr lang="en-US" sz="20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alimentació</a:t>
            </a:r>
            <a:endParaRPr lang="en-US" sz="20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06400">
              <a:spcBef>
                <a:spcPts val="0"/>
              </a:spcBef>
              <a:buSzPts val="2800"/>
              <a:buChar char="-"/>
            </a:pPr>
            <a:r>
              <a:rPr lang="en-US" sz="20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ús</a:t>
            </a:r>
            <a:r>
              <a:rPr lang="en-U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20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mòbil</a:t>
            </a:r>
            <a:r>
              <a:rPr lang="en-U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dins i fora del </a:t>
            </a:r>
            <a:r>
              <a:rPr lang="en-US" sz="20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centre</a:t>
            </a:r>
            <a:endParaRPr lang="en-US" sz="20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06400">
              <a:spcBef>
                <a:spcPts val="0"/>
              </a:spcBef>
              <a:buSzPts val="2800"/>
              <a:buChar char="-"/>
            </a:pPr>
            <a:r>
              <a:rPr lang="en-US" sz="20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hores</a:t>
            </a:r>
            <a:r>
              <a:rPr lang="en-U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d’estudi</a:t>
            </a:r>
            <a:r>
              <a:rPr lang="en-U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20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deures</a:t>
            </a:r>
            <a:endParaRPr lang="en-US" sz="20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06400">
              <a:spcBef>
                <a:spcPts val="0"/>
              </a:spcBef>
              <a:buSzPts val="2800"/>
              <a:buChar char="-"/>
            </a:pPr>
            <a:r>
              <a:rPr lang="en-US" sz="20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importància</a:t>
            </a:r>
            <a:r>
              <a:rPr lang="en-U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de les notes de 1r a 3r ESO</a:t>
            </a:r>
          </a:p>
          <a:p>
            <a:pPr marL="3257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endParaRPr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940c4382f2_1_0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7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Aspectes molt importants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84" name="Google Shape;384;g940c4382f2_1_0"/>
          <p:cNvSpPr/>
          <p:nvPr/>
        </p:nvSpPr>
        <p:spPr>
          <a:xfrm>
            <a:off x="323850" y="1329267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940c4382f2_1_0"/>
          <p:cNvSpPr/>
          <p:nvPr/>
        </p:nvSpPr>
        <p:spPr>
          <a:xfrm>
            <a:off x="307975" y="214894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2n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940c4382f2_1_0"/>
          <p:cNvSpPr/>
          <p:nvPr/>
        </p:nvSpPr>
        <p:spPr>
          <a:xfrm>
            <a:off x="323850" y="3010960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940c4382f2_1_0"/>
          <p:cNvSpPr/>
          <p:nvPr/>
        </p:nvSpPr>
        <p:spPr>
          <a:xfrm>
            <a:off x="323850" y="3872972"/>
            <a:ext cx="1728900" cy="708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940c4382f2_1_0"/>
          <p:cNvSpPr/>
          <p:nvPr/>
        </p:nvSpPr>
        <p:spPr>
          <a:xfrm>
            <a:off x="323850" y="4692653"/>
            <a:ext cx="1728900" cy="6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g940c4382f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3"/>
          <p:cNvSpPr txBox="1"/>
          <p:nvPr/>
        </p:nvSpPr>
        <p:spPr>
          <a:xfrm>
            <a:off x="1185333" y="3573462"/>
            <a:ext cx="699346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Moltes gràcies per la seva assistència 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062" y="1484312"/>
            <a:ext cx="4829175" cy="169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29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Projectes</a:t>
            </a:r>
            <a:r>
              <a:rPr lang="en-US" sz="4000" dirty="0" smtClean="0">
                <a:solidFill>
                  <a:srgbClr val="17375E"/>
                </a:solidFill>
              </a:rPr>
              <a:t> del Centre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95275" algn="just">
              <a:buClr>
                <a:srgbClr val="17375E"/>
              </a:buClr>
              <a:buSzPts val="2200"/>
              <a:buFont typeface="Arial"/>
              <a:buAutoNum type="arabicPeriod"/>
            </a:pPr>
            <a:endParaRPr lang="en-US" sz="22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buClr>
                <a:srgbClr val="17375E"/>
              </a:buClr>
              <a:buSzPts val="2200"/>
            </a:pPr>
            <a:endParaRPr lang="en-US" sz="22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buClr>
                <a:srgbClr val="17375E"/>
              </a:buClr>
              <a:buSzPts val="2200"/>
              <a:buFont typeface="Arial"/>
              <a:buAutoNum type="arabicPeriod"/>
            </a:pPr>
            <a:endParaRPr lang="en-US" sz="2200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buClr>
                <a:srgbClr val="17375E"/>
              </a:buClr>
              <a:buSzPts val="2200"/>
              <a:buFont typeface="Arial"/>
              <a:buAutoNum type="arabicPeriod"/>
            </a:pPr>
            <a:r>
              <a:rPr lang="en-US" sz="28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Carta 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compromís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educatiu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spcBef>
                <a:spcPts val="440"/>
              </a:spcBef>
              <a:buClr>
                <a:srgbClr val="17375E"/>
              </a:buClr>
              <a:buSzPts val="2200"/>
              <a:buFont typeface="Arial"/>
              <a:buAutoNum type="arabicPeriod"/>
            </a:pP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Projecte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qualitat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millora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contínua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spcBef>
                <a:spcPts val="440"/>
              </a:spcBef>
              <a:buClr>
                <a:srgbClr val="17375E"/>
              </a:buClr>
              <a:buSzPts val="2200"/>
              <a:buFont typeface="Arial"/>
              <a:buAutoNum type="arabicPeriod"/>
            </a:pP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Pla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d’acció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tutorial 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spcBef>
                <a:spcPts val="440"/>
              </a:spcBef>
              <a:buClr>
                <a:srgbClr val="17375E"/>
              </a:buClr>
              <a:buSzPts val="2200"/>
              <a:buFont typeface="Arial"/>
              <a:buAutoNum type="arabicPeriod"/>
            </a:pP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Projecte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mediació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8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3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2401" y="4394199"/>
            <a:ext cx="2463799" cy="1295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48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Projectes</a:t>
            </a:r>
            <a:r>
              <a:rPr lang="en-US" sz="4000" dirty="0" smtClean="0">
                <a:solidFill>
                  <a:srgbClr val="17375E"/>
                </a:solidFill>
              </a:rPr>
              <a:t> del Centre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359026" y="835170"/>
            <a:ext cx="6607174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95275" algn="just">
              <a:spcBef>
                <a:spcPts val="440"/>
              </a:spcBef>
              <a:buClr>
                <a:srgbClr val="17375E"/>
              </a:buClr>
              <a:buSzPts val="2200"/>
              <a:buFont typeface="Arial"/>
              <a:buAutoNum type="arabicPeriod"/>
            </a:pPr>
            <a:endParaRPr lang="en-US" sz="22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Pla de llengües. Possibilitat de realització de les proves </a:t>
            </a:r>
            <a:r>
              <a:rPr lang="ca-E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Cambridge</a:t>
            </a: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i DELF. </a:t>
            </a: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Francès/Anglès com a 1a i 2a llengua</a:t>
            </a:r>
          </a:p>
          <a:p>
            <a:pPr marL="790575" lvl="3" indent="-342900" algn="just">
              <a:spcBef>
                <a:spcPts val="440"/>
              </a:spcBef>
              <a:buClr>
                <a:srgbClr val="17375E"/>
              </a:buClr>
              <a:buSzPts val="2200"/>
              <a:buFont typeface="Courier New" panose="02070309020205020404" pitchFamily="49" charset="0"/>
              <a:buChar char="o"/>
            </a:pP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Exàmens de francès: finals d’abril</a:t>
            </a:r>
          </a:p>
          <a:p>
            <a:pPr marL="790575" lvl="3" indent="-342900" algn="just">
              <a:spcBef>
                <a:spcPts val="440"/>
              </a:spcBef>
              <a:buClr>
                <a:srgbClr val="17375E"/>
              </a:buClr>
              <a:buSzPts val="2200"/>
              <a:buFont typeface="Courier New" panose="02070309020205020404" pitchFamily="49" charset="0"/>
              <a:buChar char="o"/>
            </a:pP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Exàmens d’anglès: finals de maig</a:t>
            </a:r>
          </a:p>
          <a:p>
            <a:pPr marL="447675" lvl="3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 Intercanvis i estades lingüístiques</a:t>
            </a:r>
            <a:endParaRPr lang="ca-E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ca-E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PuntEdu</a:t>
            </a: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, projecte de biblioteca escolar (Pla de lectura)</a:t>
            </a:r>
            <a:endParaRPr lang="ca-E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7. Pla TAC</a:t>
            </a:r>
            <a:endParaRPr lang="ca-E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83;g940c4382f2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5291" y="4308231"/>
            <a:ext cx="2470639" cy="1365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90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Projectes</a:t>
            </a:r>
            <a:r>
              <a:rPr lang="en-US" sz="4000" dirty="0" smtClean="0">
                <a:solidFill>
                  <a:srgbClr val="17375E"/>
                </a:solidFill>
              </a:rPr>
              <a:t> del Centre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384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en-US" sz="26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26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Pla</a:t>
            </a:r>
            <a:r>
              <a:rPr lang="en-US" sz="26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d’escriptura</a:t>
            </a:r>
            <a:r>
              <a:rPr lang="en-US" sz="26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5300" lvl="0" indent="-34290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1r </a:t>
            </a:r>
            <a:r>
              <a:rPr lang="en-US" sz="2000" dirty="0" err="1">
                <a:solidFill>
                  <a:srgbClr val="17375E"/>
                </a:solidFill>
              </a:rPr>
              <a:t>d’ESO</a:t>
            </a:r>
            <a:r>
              <a:rPr lang="en-US" sz="2000" dirty="0">
                <a:solidFill>
                  <a:srgbClr val="17375E"/>
                </a:solidFill>
              </a:rPr>
              <a:t>: Text </a:t>
            </a:r>
            <a:r>
              <a:rPr lang="en-US" sz="2000" dirty="0" err="1">
                <a:solidFill>
                  <a:srgbClr val="17375E"/>
                </a:solidFill>
              </a:rPr>
              <a:t>descriptiu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ciències</a:t>
            </a:r>
            <a:r>
              <a:rPr lang="en-US" sz="2000" dirty="0">
                <a:solidFill>
                  <a:srgbClr val="17375E"/>
                </a:solidFill>
              </a:rPr>
              <a:t> socials i </a:t>
            </a:r>
            <a:r>
              <a:rPr lang="en-US" sz="2000" dirty="0" err="1">
                <a:solidFill>
                  <a:srgbClr val="17375E"/>
                </a:solidFill>
              </a:rPr>
              <a:t>música</a:t>
            </a:r>
            <a:r>
              <a:rPr lang="en-US" sz="2000" dirty="0">
                <a:solidFill>
                  <a:srgbClr val="17375E"/>
                </a:solidFill>
              </a:rPr>
              <a:t>)</a:t>
            </a:r>
            <a:endParaRPr lang="en-US" sz="2000" dirty="0"/>
          </a:p>
          <a:p>
            <a:pPr marL="495300" lvl="0" indent="-34290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2n </a:t>
            </a:r>
            <a:r>
              <a:rPr lang="en-US" sz="2000" dirty="0" err="1">
                <a:solidFill>
                  <a:srgbClr val="17375E"/>
                </a:solidFill>
              </a:rPr>
              <a:t>d’ESO</a:t>
            </a:r>
            <a:r>
              <a:rPr lang="en-US" sz="2000" dirty="0">
                <a:solidFill>
                  <a:srgbClr val="17375E"/>
                </a:solidFill>
              </a:rPr>
              <a:t>: Text </a:t>
            </a:r>
            <a:r>
              <a:rPr lang="en-US" sz="2000" dirty="0" err="1">
                <a:solidFill>
                  <a:srgbClr val="17375E"/>
                </a:solidFill>
              </a:rPr>
              <a:t>argumentatiu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matemàtiques</a:t>
            </a:r>
            <a:r>
              <a:rPr lang="en-US" sz="2000" dirty="0">
                <a:solidFill>
                  <a:srgbClr val="17375E"/>
                </a:solidFill>
              </a:rPr>
              <a:t>) i Text </a:t>
            </a:r>
            <a:r>
              <a:rPr lang="en-US" sz="2000" dirty="0" err="1">
                <a:solidFill>
                  <a:srgbClr val="17375E"/>
                </a:solidFill>
              </a:rPr>
              <a:t>narratiu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ViP</a:t>
            </a:r>
            <a:r>
              <a:rPr lang="en-US" sz="2000" dirty="0">
                <a:solidFill>
                  <a:srgbClr val="17375E"/>
                </a:solidFill>
              </a:rPr>
              <a:t> i </a:t>
            </a:r>
            <a:r>
              <a:rPr lang="en-US" sz="2000" dirty="0" err="1">
                <a:solidFill>
                  <a:srgbClr val="17375E"/>
                </a:solidFill>
              </a:rPr>
              <a:t>llengües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estrangeres</a:t>
            </a:r>
            <a:r>
              <a:rPr lang="en-US" sz="2000" dirty="0">
                <a:solidFill>
                  <a:srgbClr val="17375E"/>
                </a:solidFill>
              </a:rPr>
              <a:t>)</a:t>
            </a:r>
            <a:endParaRPr lang="en-US" sz="2000" dirty="0"/>
          </a:p>
          <a:p>
            <a:pPr marL="495300" lvl="0" indent="-34290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3r </a:t>
            </a:r>
            <a:r>
              <a:rPr lang="en-US" sz="2000" dirty="0" err="1">
                <a:solidFill>
                  <a:srgbClr val="17375E"/>
                </a:solidFill>
              </a:rPr>
              <a:t>d’ESO</a:t>
            </a:r>
            <a:r>
              <a:rPr lang="en-US" sz="2000" dirty="0">
                <a:solidFill>
                  <a:srgbClr val="17375E"/>
                </a:solidFill>
              </a:rPr>
              <a:t>: Text </a:t>
            </a:r>
            <a:r>
              <a:rPr lang="en-US" sz="2000" dirty="0" err="1">
                <a:solidFill>
                  <a:srgbClr val="17375E"/>
                </a:solidFill>
              </a:rPr>
              <a:t>instructiu</a:t>
            </a:r>
            <a:r>
              <a:rPr lang="en-US" sz="2000" dirty="0">
                <a:solidFill>
                  <a:srgbClr val="17375E"/>
                </a:solidFill>
              </a:rPr>
              <a:t> (EF); Text </a:t>
            </a:r>
            <a:r>
              <a:rPr lang="en-US" sz="2000" dirty="0" err="1">
                <a:solidFill>
                  <a:srgbClr val="17375E"/>
                </a:solidFill>
              </a:rPr>
              <a:t>explicatiu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FiQ</a:t>
            </a:r>
            <a:r>
              <a:rPr lang="en-US" sz="2000" dirty="0">
                <a:solidFill>
                  <a:srgbClr val="17375E"/>
                </a:solidFill>
              </a:rPr>
              <a:t>) i Text </a:t>
            </a:r>
            <a:r>
              <a:rPr lang="en-US" sz="2000" dirty="0" err="1">
                <a:solidFill>
                  <a:srgbClr val="17375E"/>
                </a:solidFill>
              </a:rPr>
              <a:t>narratiu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llengües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estrangeres</a:t>
            </a:r>
            <a:r>
              <a:rPr lang="en-US" sz="2000" dirty="0">
                <a:solidFill>
                  <a:srgbClr val="17375E"/>
                </a:solidFill>
              </a:rPr>
              <a:t>)</a:t>
            </a:r>
            <a:endParaRPr lang="en-US" sz="2000" dirty="0"/>
          </a:p>
          <a:p>
            <a:pPr marL="495300" lvl="0" indent="-34290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4t </a:t>
            </a:r>
            <a:r>
              <a:rPr lang="en-US" sz="2000" dirty="0" err="1">
                <a:solidFill>
                  <a:srgbClr val="17375E"/>
                </a:solidFill>
              </a:rPr>
              <a:t>d’ESO</a:t>
            </a:r>
            <a:r>
              <a:rPr lang="en-US" sz="2000" dirty="0">
                <a:solidFill>
                  <a:srgbClr val="17375E"/>
                </a:solidFill>
              </a:rPr>
              <a:t> Text </a:t>
            </a:r>
            <a:r>
              <a:rPr lang="en-US" sz="2000" dirty="0" err="1">
                <a:solidFill>
                  <a:srgbClr val="17375E"/>
                </a:solidFill>
              </a:rPr>
              <a:t>argumentatiu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filosofia</a:t>
            </a:r>
            <a:r>
              <a:rPr lang="en-US" sz="2000" dirty="0">
                <a:solidFill>
                  <a:srgbClr val="17375E"/>
                </a:solidFill>
              </a:rPr>
              <a:t>, </a:t>
            </a:r>
            <a:r>
              <a:rPr lang="en-US" sz="2000" dirty="0" err="1">
                <a:solidFill>
                  <a:srgbClr val="17375E"/>
                </a:solidFill>
              </a:rPr>
              <a:t>valors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ètics</a:t>
            </a:r>
            <a:r>
              <a:rPr lang="en-US" sz="2000" dirty="0">
                <a:solidFill>
                  <a:srgbClr val="17375E"/>
                </a:solidFill>
              </a:rPr>
              <a:t> i </a:t>
            </a:r>
            <a:r>
              <a:rPr lang="en-US" sz="2000" dirty="0" err="1">
                <a:solidFill>
                  <a:srgbClr val="17375E"/>
                </a:solidFill>
              </a:rPr>
              <a:t>religió</a:t>
            </a:r>
            <a:r>
              <a:rPr lang="en-US" sz="2000" dirty="0">
                <a:solidFill>
                  <a:srgbClr val="17375E"/>
                </a:solidFill>
              </a:rPr>
              <a:t>).</a:t>
            </a: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Departament d'Automoció de l'Institut Montilivi (@automontilivi) /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46" y="4334608"/>
            <a:ext cx="2242040" cy="13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4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Característiques</a:t>
            </a:r>
            <a:r>
              <a:rPr lang="en-US" sz="4000" dirty="0" smtClean="0">
                <a:solidFill>
                  <a:srgbClr val="17375E"/>
                </a:solidFill>
              </a:rPr>
              <a:t> 2n </a:t>
            </a:r>
            <a:r>
              <a:rPr lang="en-US" sz="4000" dirty="0" err="1" smtClean="0">
                <a:solidFill>
                  <a:srgbClr val="17375E"/>
                </a:solidFill>
              </a:rPr>
              <a:t>d’ESO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lvl="1">
              <a:buClr>
                <a:srgbClr val="17375E"/>
              </a:buClr>
              <a:buSzPts val="2000"/>
            </a:pP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7100" lvl="1">
              <a:buClr>
                <a:srgbClr val="17375E"/>
              </a:buClr>
              <a:buSzPts val="2000"/>
            </a:pP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7100" lvl="1">
              <a:buClr>
                <a:srgbClr val="17375E"/>
              </a:buClr>
              <a:buSzPts val="2000"/>
            </a:pP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Cinc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grups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heterogenis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estables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25/26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lumnes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Alumnes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francès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primera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llengua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C, D i 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Alumnes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que fan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religió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B i E</a:t>
            </a: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Desdoblaments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dels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grups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per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anar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als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laboratoris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Física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i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Química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i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Tecnologia</a:t>
            </a: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Suport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seguiment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individualitzat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de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l’Orientadora</a:t>
            </a: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7100" lvl="1">
              <a:spcBef>
                <a:spcPts val="400"/>
              </a:spcBef>
              <a:buClr>
                <a:srgbClr val="17375E"/>
              </a:buClr>
              <a:buSzPts val="2000"/>
            </a:pP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7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Característiques</a:t>
            </a:r>
            <a:r>
              <a:rPr lang="en-US" sz="4000" dirty="0" smtClean="0">
                <a:solidFill>
                  <a:srgbClr val="17375E"/>
                </a:solidFill>
              </a:rPr>
              <a:t> 2n </a:t>
            </a:r>
            <a:r>
              <a:rPr lang="en-US" sz="4000" dirty="0" err="1" smtClean="0">
                <a:solidFill>
                  <a:srgbClr val="17375E"/>
                </a:solidFill>
              </a:rPr>
              <a:t>d’ESO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lvl="1">
              <a:buClr>
                <a:srgbClr val="17375E"/>
              </a:buClr>
              <a:buSzPts val="2000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Optatives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2h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setmanals</a:t>
            </a: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69865"/>
              </p:ext>
            </p:extLst>
          </p:nvPr>
        </p:nvGraphicFramePr>
        <p:xfrm>
          <a:off x="2400300" y="1863968"/>
          <a:ext cx="6356838" cy="3262025"/>
        </p:xfrm>
        <a:graphic>
          <a:graphicData uri="http://schemas.openxmlformats.org/drawingml/2006/table">
            <a:tbl>
              <a:tblPr firstRow="1" bandRow="1">
                <a:tableStyleId>{824DEE2A-C76A-4276-AC4E-3B3CF7B53833}</a:tableStyleId>
              </a:tblPr>
              <a:tblGrid>
                <a:gridCol w="3063643">
                  <a:extLst>
                    <a:ext uri="{9D8B030D-6E8A-4147-A177-3AD203B41FA5}">
                      <a16:colId xmlns:a16="http://schemas.microsoft.com/office/drawing/2014/main" val="1595309063"/>
                    </a:ext>
                  </a:extLst>
                </a:gridCol>
                <a:gridCol w="3293195">
                  <a:extLst>
                    <a:ext uri="{9D8B030D-6E8A-4147-A177-3AD203B41FA5}">
                      <a16:colId xmlns:a16="http://schemas.microsoft.com/office/drawing/2014/main" val="3461009345"/>
                    </a:ext>
                  </a:extLst>
                </a:gridCol>
              </a:tblGrid>
              <a:tr h="469330"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/>
                        <a:t>1r Quadrimestre</a:t>
                      </a:r>
                      <a:endParaRPr lang="ca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/>
                        <a:t>2n Quadrimestre</a:t>
                      </a:r>
                      <a:endParaRPr lang="ca-E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158756"/>
                  </a:ext>
                </a:extLst>
              </a:tr>
              <a:tr h="473248"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Preparem la UAP’24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Interpretem la Música </a:t>
                      </a:r>
                      <a:r>
                        <a:rPr lang="ca-ES" sz="1800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Pop&amp;Rock</a:t>
                      </a:r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Catalana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634739"/>
                  </a:ext>
                </a:extLst>
              </a:tr>
              <a:tr h="430523"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Club de Lectura 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Club de Lectura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04959"/>
                  </a:ext>
                </a:extLst>
              </a:tr>
              <a:tr h="430523"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Sostenibilitat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Sostenibilitat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47123"/>
                  </a:ext>
                </a:extLst>
              </a:tr>
              <a:tr h="430523"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Robòtica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Robòtica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454540"/>
                  </a:ext>
                </a:extLst>
              </a:tr>
              <a:tr h="430523"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a-ES" sz="1800" b="0" i="0" u="none" strike="noStrike" cap="none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Segona</a:t>
                      </a:r>
                      <a:r>
                        <a:rPr lang="ca-ES" sz="1800" b="0" i="0" u="none" strike="noStrike" cap="none" baseline="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llengua estrangera: Anglès</a:t>
                      </a:r>
                      <a:endParaRPr lang="ca-ES" sz="1800" b="0" i="0" u="none" strike="noStrike" cap="none" noProof="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890669"/>
                  </a:ext>
                </a:extLst>
              </a:tr>
              <a:tr h="430523">
                <a:tc gridSpan="2">
                  <a:txBody>
                    <a:bodyPr/>
                    <a:lstStyle/>
                    <a:p>
                      <a:pPr algn="ctr"/>
                      <a:r>
                        <a:rPr lang="ca-ES" sz="1800" b="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Segona</a:t>
                      </a:r>
                      <a:r>
                        <a:rPr lang="ca-ES" sz="1800" b="0" baseline="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llengua estrangera: Francès</a:t>
                      </a:r>
                      <a:endParaRPr lang="ca-ES" sz="1800" b="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932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30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Característiques</a:t>
            </a:r>
            <a:r>
              <a:rPr lang="en-US" sz="4000" dirty="0" smtClean="0">
                <a:solidFill>
                  <a:srgbClr val="17375E"/>
                </a:solidFill>
              </a:rPr>
              <a:t> 2n </a:t>
            </a:r>
            <a:r>
              <a:rPr lang="en-US" sz="4000" dirty="0" err="1" smtClean="0">
                <a:solidFill>
                  <a:srgbClr val="17375E"/>
                </a:solidFill>
              </a:rPr>
              <a:t>d’ESO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2n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lang="en-US" sz="1800" b="1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utors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endParaRPr lang="en-US" sz="2400" dirty="0" smtClean="0">
              <a:solidFill>
                <a:srgbClr val="17375E"/>
              </a:solidFill>
            </a:endParaRP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endParaRPr lang="en-US" sz="2400" dirty="0" smtClean="0">
              <a:solidFill>
                <a:srgbClr val="17375E"/>
              </a:solidFill>
            </a:endParaRP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 smtClean="0">
                <a:solidFill>
                  <a:srgbClr val="17375E"/>
                </a:solidFill>
              </a:rPr>
              <a:t>Treballs</a:t>
            </a:r>
            <a:r>
              <a:rPr lang="en-US" sz="2400" dirty="0" smtClean="0">
                <a:solidFill>
                  <a:srgbClr val="17375E"/>
                </a:solidFill>
              </a:rPr>
              <a:t> per </a:t>
            </a:r>
            <a:r>
              <a:rPr lang="en-US" sz="2400" dirty="0" err="1" smtClean="0">
                <a:solidFill>
                  <a:srgbClr val="17375E"/>
                </a:solidFill>
              </a:rPr>
              <a:t>projectes</a:t>
            </a:r>
            <a:r>
              <a:rPr lang="en-US" sz="2400" dirty="0" smtClean="0">
                <a:solidFill>
                  <a:srgbClr val="17375E"/>
                </a:solidFill>
              </a:rPr>
              <a:t> (2h </a:t>
            </a:r>
            <a:r>
              <a:rPr lang="en-US" sz="2400" dirty="0" err="1" smtClean="0">
                <a:solidFill>
                  <a:srgbClr val="17375E"/>
                </a:solidFill>
              </a:rPr>
              <a:t>setmanals</a:t>
            </a:r>
            <a:r>
              <a:rPr lang="en-US" sz="2400" dirty="0" smtClean="0">
                <a:solidFill>
                  <a:srgbClr val="17375E"/>
                </a:solidFill>
              </a:rPr>
              <a:t>):</a:t>
            </a:r>
          </a:p>
          <a:p>
            <a:pPr marL="17100" lvl="1">
              <a:buClr>
                <a:srgbClr val="17375E"/>
              </a:buClr>
              <a:buSzPts val="2000"/>
            </a:pPr>
            <a:r>
              <a:rPr lang="en-US" sz="2400" dirty="0" smtClean="0">
                <a:solidFill>
                  <a:srgbClr val="17375E"/>
                </a:solidFill>
              </a:rPr>
              <a:t>    1h de </a:t>
            </a:r>
            <a:r>
              <a:rPr lang="en-US" sz="2400" dirty="0" err="1" smtClean="0">
                <a:solidFill>
                  <a:srgbClr val="17375E"/>
                </a:solidFill>
              </a:rPr>
              <a:t>Tecnologia</a:t>
            </a:r>
            <a:r>
              <a:rPr lang="en-US" sz="2400" dirty="0" smtClean="0">
                <a:solidFill>
                  <a:srgbClr val="17375E"/>
                </a:solidFill>
              </a:rPr>
              <a:t> i 1h de </a:t>
            </a:r>
            <a:r>
              <a:rPr lang="en-US" sz="2400" dirty="0" err="1" smtClean="0">
                <a:solidFill>
                  <a:srgbClr val="17375E"/>
                </a:solidFill>
              </a:rPr>
              <a:t>Física</a:t>
            </a:r>
            <a:r>
              <a:rPr lang="en-US" sz="2400" dirty="0" smtClean="0">
                <a:solidFill>
                  <a:srgbClr val="17375E"/>
                </a:solidFill>
              </a:rPr>
              <a:t> i </a:t>
            </a:r>
            <a:r>
              <a:rPr lang="en-US" sz="2400" dirty="0" err="1" smtClean="0">
                <a:solidFill>
                  <a:srgbClr val="17375E"/>
                </a:solidFill>
              </a:rPr>
              <a:t>Química</a:t>
            </a:r>
            <a:endParaRPr lang="en-US" sz="2400" dirty="0" smtClean="0">
              <a:solidFill>
                <a:srgbClr val="17375E"/>
              </a:solidFill>
            </a:endParaRPr>
          </a:p>
          <a:p>
            <a:pPr marL="17100" lvl="1">
              <a:buClr>
                <a:srgbClr val="17375E"/>
              </a:buClr>
              <a:buSzPts val="2000"/>
            </a:pPr>
            <a:endParaRPr lang="en-US" sz="2400" dirty="0" smtClean="0">
              <a:solidFill>
                <a:srgbClr val="17375E"/>
              </a:solidFill>
            </a:endParaRP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chemeClr val="bg2"/>
                </a:solidFill>
              </a:rPr>
              <a:t>Disseny</a:t>
            </a:r>
            <a:r>
              <a:rPr lang="en-US" sz="2000" dirty="0" smtClean="0">
                <a:solidFill>
                  <a:schemeClr val="bg2"/>
                </a:solidFill>
              </a:rPr>
              <a:t> I </a:t>
            </a:r>
            <a:r>
              <a:rPr lang="en-US" sz="2000" dirty="0" err="1" smtClean="0">
                <a:solidFill>
                  <a:schemeClr val="bg2"/>
                </a:solidFill>
              </a:rPr>
              <a:t>fabricació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d’una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caixa</a:t>
            </a:r>
            <a:r>
              <a:rPr lang="en-US" sz="2000" dirty="0" smtClean="0">
                <a:solidFill>
                  <a:schemeClr val="bg2"/>
                </a:solidFill>
              </a:rPr>
              <a:t> de </a:t>
            </a:r>
            <a:r>
              <a:rPr lang="en-US" sz="2000" dirty="0" err="1" smtClean="0">
                <a:solidFill>
                  <a:schemeClr val="bg2"/>
                </a:solidFill>
              </a:rPr>
              <a:t>galetes</a:t>
            </a:r>
            <a:r>
              <a:rPr lang="en-US" sz="2000" dirty="0" smtClean="0">
                <a:solidFill>
                  <a:schemeClr val="bg2"/>
                </a:solidFill>
              </a:rPr>
              <a:t>: </a:t>
            </a:r>
            <a:r>
              <a:rPr lang="en-US" sz="2000" dirty="0" err="1" smtClean="0">
                <a:solidFill>
                  <a:schemeClr val="bg2"/>
                </a:solidFill>
              </a:rPr>
              <a:t>projecte</a:t>
            </a:r>
            <a:r>
              <a:rPr lang="en-US" sz="2000" dirty="0" smtClean="0">
                <a:solidFill>
                  <a:schemeClr val="bg2"/>
                </a:solidFill>
              </a:rPr>
              <a:t> STEM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chemeClr val="bg2"/>
                </a:solidFill>
              </a:rPr>
              <a:t>Treball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cooperatiu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en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grup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chemeClr val="bg2"/>
                </a:solidFill>
              </a:rPr>
              <a:t>Potenciar</a:t>
            </a:r>
            <a:r>
              <a:rPr lang="en-US" sz="2000" dirty="0" smtClean="0">
                <a:solidFill>
                  <a:schemeClr val="bg2"/>
                </a:solidFill>
              </a:rPr>
              <a:t> la </a:t>
            </a:r>
            <a:r>
              <a:rPr lang="en-US" sz="2000" dirty="0" err="1" smtClean="0">
                <a:solidFill>
                  <a:schemeClr val="bg2"/>
                </a:solidFill>
              </a:rPr>
              <a:t>creativitat</a:t>
            </a:r>
            <a:r>
              <a:rPr lang="en-US" sz="2000" dirty="0" smtClean="0">
                <a:solidFill>
                  <a:schemeClr val="bg2"/>
                </a:solidFill>
              </a:rPr>
              <a:t> i </a:t>
            </a:r>
            <a:r>
              <a:rPr lang="en-US" sz="2000" dirty="0" err="1" smtClean="0">
                <a:solidFill>
                  <a:schemeClr val="bg2"/>
                </a:solidFill>
              </a:rPr>
              <a:t>l’autonomia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dels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alumnes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chemeClr val="bg2"/>
                </a:solidFill>
              </a:rPr>
              <a:t>Descoberta</a:t>
            </a:r>
            <a:r>
              <a:rPr lang="en-US" sz="2000" dirty="0" smtClean="0">
                <a:solidFill>
                  <a:schemeClr val="bg2"/>
                </a:solidFill>
              </a:rPr>
              <a:t>, </a:t>
            </a:r>
            <a:r>
              <a:rPr lang="en-US" sz="2000" dirty="0" err="1" smtClean="0">
                <a:solidFill>
                  <a:schemeClr val="bg2"/>
                </a:solidFill>
              </a:rPr>
              <a:t>investigació</a:t>
            </a:r>
            <a:r>
              <a:rPr lang="en-US" sz="2000" dirty="0" smtClean="0">
                <a:solidFill>
                  <a:schemeClr val="bg2"/>
                </a:solidFill>
              </a:rPr>
              <a:t> i </a:t>
            </a:r>
            <a:r>
              <a:rPr lang="en-US" sz="2000" dirty="0" err="1" smtClean="0">
                <a:solidFill>
                  <a:schemeClr val="bg2"/>
                </a:solidFill>
              </a:rPr>
              <a:t>recerca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chemeClr val="bg2"/>
                </a:solidFill>
              </a:rPr>
              <a:t>Utilització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d’eines</a:t>
            </a:r>
            <a:r>
              <a:rPr lang="en-US" sz="2000" dirty="0" smtClean="0">
                <a:solidFill>
                  <a:schemeClr val="bg2"/>
                </a:solidFill>
              </a:rPr>
              <a:t> digitals</a:t>
            </a:r>
          </a:p>
        </p:txBody>
      </p:sp>
    </p:spTree>
    <p:extLst>
      <p:ext uri="{BB962C8B-B14F-4D97-AF65-F5344CB8AC3E}">
        <p14:creationId xmlns:p14="http://schemas.microsoft.com/office/powerpoint/2010/main" val="1778436904"/>
      </p:ext>
    </p:extLst>
  </p:cSld>
  <p:clrMapOvr>
    <a:masterClrMapping/>
  </p:clrMapOvr>
</p:sld>
</file>

<file path=ppt/theme/theme1.xml><?xml version="1.0" encoding="utf-8"?>
<a:theme xmlns:a="http://schemas.openxmlformats.org/drawingml/2006/main" name="1_Plantilla Power 2015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ower 2015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1804</Words>
  <Application>Microsoft Office PowerPoint</Application>
  <PresentationFormat>Presentació en pantalla (4:3)</PresentationFormat>
  <Paragraphs>593</Paragraphs>
  <Slides>32</Slides>
  <Notes>32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Courier New</vt:lpstr>
      <vt:lpstr>Noto Sans Symbols</vt:lpstr>
      <vt:lpstr>Open Sans</vt:lpstr>
      <vt:lpstr>Times New Roman</vt:lpstr>
      <vt:lpstr>Wingdings</vt:lpstr>
      <vt:lpstr>1_Plantilla Power 2015 (1)</vt:lpstr>
      <vt:lpstr>Plantilla Power 2015 (1)</vt:lpstr>
      <vt:lpstr>INS Montilivi  Reunió de famílies 2n ESO</vt:lpstr>
      <vt:lpstr>Índex</vt:lpstr>
      <vt:lpstr>Presentació dels Tutors/es</vt:lpstr>
      <vt:lpstr>Projectes del Centre</vt:lpstr>
      <vt:lpstr>Projectes del Centre</vt:lpstr>
      <vt:lpstr>Projectes del Centre</vt:lpstr>
      <vt:lpstr>Característiques 2n d’ESO</vt:lpstr>
      <vt:lpstr>Característiques 2n d’ESO</vt:lpstr>
      <vt:lpstr>Característiques 2n d’ESO</vt:lpstr>
      <vt:lpstr>Competències Transversals</vt:lpstr>
      <vt:lpstr>Currículum 2n ESO</vt:lpstr>
      <vt:lpstr>Horari</vt:lpstr>
      <vt:lpstr>Calendari</vt:lpstr>
      <vt:lpstr>Calendari</vt:lpstr>
      <vt:lpstr>Control de faltes d’assistència i altres incidències</vt:lpstr>
      <vt:lpstr>Control de faltes d’assistència i altres incidències</vt:lpstr>
      <vt:lpstr>Control de faltes d’assistència i altres incidències</vt:lpstr>
      <vt:lpstr>Control de faltes d’assistència i altres incidències</vt:lpstr>
      <vt:lpstr>Altres informacions</vt:lpstr>
      <vt:lpstr>Altres informacions</vt:lpstr>
      <vt:lpstr>Altres informacions</vt:lpstr>
      <vt:lpstr>Presentació dels Tutors/es</vt:lpstr>
      <vt:lpstr>Presentació del PowerPoint</vt:lpstr>
      <vt:lpstr>Presentació dels tutors Reunió de famílies 2n ESO</vt:lpstr>
      <vt:lpstr>Comunicació família i centre</vt:lpstr>
      <vt:lpstr>Primer dia de classe</vt:lpstr>
      <vt:lpstr>Primer dia de classe</vt:lpstr>
      <vt:lpstr>Pla Salut i Escola</vt:lpstr>
      <vt:lpstr>Sortides, Tallers i Xerrades</vt:lpstr>
      <vt:lpstr>Sortides, Tallers i Xerrades</vt:lpstr>
      <vt:lpstr>Aspectes molt importants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 Montilivi  Reunió de famílies 1r ESO</dc:title>
  <dc:creator>usuari</dc:creator>
  <cp:lastModifiedBy>Maribel Vilanova i Garcia</cp:lastModifiedBy>
  <cp:revision>60</cp:revision>
  <dcterms:modified xsi:type="dcterms:W3CDTF">2023-09-26T12:14:55Z</dcterms:modified>
</cp:coreProperties>
</file>