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50" r:id="rId2"/>
  </p:sldMasterIdLst>
  <p:notesMasterIdLst>
    <p:notesMasterId r:id="rId34"/>
  </p:notesMasterIdLst>
  <p:sldIdLst>
    <p:sldId id="256" r:id="rId3"/>
    <p:sldId id="257" r:id="rId4"/>
    <p:sldId id="275" r:id="rId5"/>
    <p:sldId id="284" r:id="rId6"/>
    <p:sldId id="286" r:id="rId7"/>
    <p:sldId id="287" r:id="rId8"/>
    <p:sldId id="290" r:id="rId9"/>
    <p:sldId id="308" r:id="rId10"/>
    <p:sldId id="288" r:id="rId11"/>
    <p:sldId id="260" r:id="rId12"/>
    <p:sldId id="291" r:id="rId13"/>
    <p:sldId id="295" r:id="rId14"/>
    <p:sldId id="294" r:id="rId15"/>
    <p:sldId id="293" r:id="rId16"/>
    <p:sldId id="310" r:id="rId17"/>
    <p:sldId id="304" r:id="rId18"/>
    <p:sldId id="302" r:id="rId19"/>
    <p:sldId id="313" r:id="rId20"/>
    <p:sldId id="298" r:id="rId21"/>
    <p:sldId id="305" r:id="rId22"/>
    <p:sldId id="307" r:id="rId23"/>
    <p:sldId id="283" r:id="rId24"/>
    <p:sldId id="306" r:id="rId25"/>
    <p:sldId id="276" r:id="rId26"/>
    <p:sldId id="277" r:id="rId27"/>
    <p:sldId id="309" r:id="rId28"/>
    <p:sldId id="279" r:id="rId29"/>
    <p:sldId id="311" r:id="rId30"/>
    <p:sldId id="312" r:id="rId31"/>
    <p:sldId id="280" r:id="rId32"/>
    <p:sldId id="301" r:id="rId33"/>
  </p:sldIdLst>
  <p:sldSz cx="9144000" cy="6858000" type="screen4x3"/>
  <p:notesSz cx="6797675" cy="9928225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6" roundtripDataSignature="AMtx7mh94RJ11kwn8R/KEw0/0O+Pi/EnZ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24DEE2A-C76A-4276-AC4E-3B3CF7B53833}">
  <a:tblStyle styleId="{824DEE2A-C76A-4276-AC4E-3B3CF7B53833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>
          <a:top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TxStyle/>
      <a:tcStyle>
        <a:tcBdr/>
      </a:tcStyle>
    </a:band2V>
    <a:lastCol>
      <a:tcTxStyle b="on" i="off"/>
      <a:tcStyle>
        <a:tcBdr>
          <a:lef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lastCol>
    <a:firstCol>
      <a:tcTxStyle b="on" i="off"/>
      <a:tcStyle>
        <a:tcBdr>
          <a:lef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firstCol>
    <a:lastRow>
      <a:tcTxStyle b="on" i="off"/>
      <a:tcStyle>
        <a:tcBdr>
          <a:lef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lef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156D6E1-726D-4851-8AB0-EB6B70DC37D5}" styleName="Table_1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customschemas.google.com/relationships/presentationmetadata" Target="meta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49687" y="0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917575" y="744537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450" y="4716462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29750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49687" y="9429750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92" name="Google Shape;92;p1:notes"/>
          <p:cNvSpPr txBox="1">
            <a:spLocks noGrp="1"/>
          </p:cNvSpPr>
          <p:nvPr>
            <p:ph type="body" idx="1"/>
          </p:nvPr>
        </p:nvSpPr>
        <p:spPr>
          <a:xfrm>
            <a:off x="679450" y="4716462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:notes"/>
          <p:cNvSpPr txBox="1"/>
          <p:nvPr/>
        </p:nvSpPr>
        <p:spPr>
          <a:xfrm>
            <a:off x="3849687" y="9429750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5:notes"/>
          <p:cNvSpPr txBox="1">
            <a:spLocks noGrp="1"/>
          </p:cNvSpPr>
          <p:nvPr>
            <p:ph type="body" idx="1"/>
          </p:nvPr>
        </p:nvSpPr>
        <p:spPr>
          <a:xfrm>
            <a:off x="679450" y="4716462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17:notes"/>
          <p:cNvSpPr txBox="1">
            <a:spLocks noGrp="1"/>
          </p:cNvSpPr>
          <p:nvPr>
            <p:ph type="body" idx="1"/>
          </p:nvPr>
        </p:nvSpPr>
        <p:spPr>
          <a:xfrm>
            <a:off x="679450" y="4716462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2835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17:notes"/>
          <p:cNvSpPr txBox="1">
            <a:spLocks noGrp="1"/>
          </p:cNvSpPr>
          <p:nvPr>
            <p:ph type="body" idx="1"/>
          </p:nvPr>
        </p:nvSpPr>
        <p:spPr>
          <a:xfrm>
            <a:off x="679450" y="4716462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000536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17:notes"/>
          <p:cNvSpPr txBox="1">
            <a:spLocks noGrp="1"/>
          </p:cNvSpPr>
          <p:nvPr>
            <p:ph type="body" idx="1"/>
          </p:nvPr>
        </p:nvSpPr>
        <p:spPr>
          <a:xfrm>
            <a:off x="679450" y="4716462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682919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17:notes"/>
          <p:cNvSpPr txBox="1">
            <a:spLocks noGrp="1"/>
          </p:cNvSpPr>
          <p:nvPr>
            <p:ph type="body" idx="1"/>
          </p:nvPr>
        </p:nvSpPr>
        <p:spPr>
          <a:xfrm>
            <a:off x="679450" y="4716462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2126225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17:notes"/>
          <p:cNvSpPr txBox="1">
            <a:spLocks noGrp="1"/>
          </p:cNvSpPr>
          <p:nvPr>
            <p:ph type="body" idx="1"/>
          </p:nvPr>
        </p:nvSpPr>
        <p:spPr>
          <a:xfrm>
            <a:off x="679450" y="4716462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939099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17:notes"/>
          <p:cNvSpPr txBox="1">
            <a:spLocks noGrp="1"/>
          </p:cNvSpPr>
          <p:nvPr>
            <p:ph type="body" idx="1"/>
          </p:nvPr>
        </p:nvSpPr>
        <p:spPr>
          <a:xfrm>
            <a:off x="679450" y="4716462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231606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17:notes"/>
          <p:cNvSpPr txBox="1">
            <a:spLocks noGrp="1"/>
          </p:cNvSpPr>
          <p:nvPr>
            <p:ph type="body" idx="1"/>
          </p:nvPr>
        </p:nvSpPr>
        <p:spPr>
          <a:xfrm>
            <a:off x="679450" y="4716462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337169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17:notes"/>
          <p:cNvSpPr txBox="1">
            <a:spLocks noGrp="1"/>
          </p:cNvSpPr>
          <p:nvPr>
            <p:ph type="body" idx="1"/>
          </p:nvPr>
        </p:nvSpPr>
        <p:spPr>
          <a:xfrm>
            <a:off x="679450" y="4716462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71498774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17:notes"/>
          <p:cNvSpPr txBox="1">
            <a:spLocks noGrp="1"/>
          </p:cNvSpPr>
          <p:nvPr>
            <p:ph type="body" idx="1"/>
          </p:nvPr>
        </p:nvSpPr>
        <p:spPr>
          <a:xfrm>
            <a:off x="679450" y="4716462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559393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:notes"/>
          <p:cNvSpPr txBox="1">
            <a:spLocks noGrp="1"/>
          </p:cNvSpPr>
          <p:nvPr>
            <p:ph type="body" idx="1"/>
          </p:nvPr>
        </p:nvSpPr>
        <p:spPr>
          <a:xfrm>
            <a:off x="679450" y="4716462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17:notes"/>
          <p:cNvSpPr txBox="1">
            <a:spLocks noGrp="1"/>
          </p:cNvSpPr>
          <p:nvPr>
            <p:ph type="body" idx="1"/>
          </p:nvPr>
        </p:nvSpPr>
        <p:spPr>
          <a:xfrm>
            <a:off x="679450" y="4716462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15973756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17:notes"/>
          <p:cNvSpPr txBox="1">
            <a:spLocks noGrp="1"/>
          </p:cNvSpPr>
          <p:nvPr>
            <p:ph type="body" idx="1"/>
          </p:nvPr>
        </p:nvSpPr>
        <p:spPr>
          <a:xfrm>
            <a:off x="679450" y="4716462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5894105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23:notes"/>
          <p:cNvSpPr txBox="1">
            <a:spLocks noGrp="1"/>
          </p:cNvSpPr>
          <p:nvPr>
            <p:ph type="body" idx="1"/>
          </p:nvPr>
        </p:nvSpPr>
        <p:spPr>
          <a:xfrm>
            <a:off x="679450" y="4716462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2" name="Google Shape;422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92" name="Google Shape;92;p1:notes"/>
          <p:cNvSpPr txBox="1">
            <a:spLocks noGrp="1"/>
          </p:cNvSpPr>
          <p:nvPr>
            <p:ph type="body" idx="1"/>
          </p:nvPr>
        </p:nvSpPr>
        <p:spPr>
          <a:xfrm>
            <a:off x="679450" y="4716462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1:notes"/>
          <p:cNvSpPr txBox="1"/>
          <p:nvPr/>
        </p:nvSpPr>
        <p:spPr>
          <a:xfrm>
            <a:off x="3849687" y="9429750"/>
            <a:ext cx="2946400" cy="496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23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4179645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18:notes"/>
          <p:cNvSpPr txBox="1">
            <a:spLocks noGrp="1"/>
          </p:cNvSpPr>
          <p:nvPr>
            <p:ph type="body" idx="1"/>
          </p:nvPr>
        </p:nvSpPr>
        <p:spPr>
          <a:xfrm>
            <a:off x="679450" y="4716462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Google Shape;332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19:notes"/>
          <p:cNvSpPr txBox="1">
            <a:spLocks noGrp="1"/>
          </p:cNvSpPr>
          <p:nvPr>
            <p:ph type="body" idx="1"/>
          </p:nvPr>
        </p:nvSpPr>
        <p:spPr>
          <a:xfrm>
            <a:off x="679450" y="4716462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4" name="Google Shape;344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19:notes"/>
          <p:cNvSpPr txBox="1">
            <a:spLocks noGrp="1"/>
          </p:cNvSpPr>
          <p:nvPr>
            <p:ph type="body" idx="1"/>
          </p:nvPr>
        </p:nvSpPr>
        <p:spPr>
          <a:xfrm>
            <a:off x="679450" y="4716462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4" name="Google Shape;344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1707165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21:notes"/>
          <p:cNvSpPr txBox="1">
            <a:spLocks noGrp="1"/>
          </p:cNvSpPr>
          <p:nvPr>
            <p:ph type="body" idx="1"/>
          </p:nvPr>
        </p:nvSpPr>
        <p:spPr>
          <a:xfrm>
            <a:off x="679450" y="4716462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8" name="Google Shape;368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21:notes"/>
          <p:cNvSpPr txBox="1">
            <a:spLocks noGrp="1"/>
          </p:cNvSpPr>
          <p:nvPr>
            <p:ph type="body" idx="1"/>
          </p:nvPr>
        </p:nvSpPr>
        <p:spPr>
          <a:xfrm>
            <a:off x="679450" y="4716462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8" name="Google Shape;368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9756185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21:notes"/>
          <p:cNvSpPr txBox="1">
            <a:spLocks noGrp="1"/>
          </p:cNvSpPr>
          <p:nvPr>
            <p:ph type="body" idx="1"/>
          </p:nvPr>
        </p:nvSpPr>
        <p:spPr>
          <a:xfrm>
            <a:off x="679450" y="4716462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8" name="Google Shape;368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238388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17:notes"/>
          <p:cNvSpPr txBox="1">
            <a:spLocks noGrp="1"/>
          </p:cNvSpPr>
          <p:nvPr>
            <p:ph type="body" idx="1"/>
          </p:nvPr>
        </p:nvSpPr>
        <p:spPr>
          <a:xfrm>
            <a:off x="679450" y="4716462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940c4382f2_1_0:notes"/>
          <p:cNvSpPr txBox="1">
            <a:spLocks noGrp="1"/>
          </p:cNvSpPr>
          <p:nvPr>
            <p:ph type="body" idx="1"/>
          </p:nvPr>
        </p:nvSpPr>
        <p:spPr>
          <a:xfrm>
            <a:off x="679450" y="4716462"/>
            <a:ext cx="5438700" cy="44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" name="Google Shape;380;g940c4382f2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23:notes"/>
          <p:cNvSpPr txBox="1">
            <a:spLocks noGrp="1"/>
          </p:cNvSpPr>
          <p:nvPr>
            <p:ph type="body" idx="1"/>
          </p:nvPr>
        </p:nvSpPr>
        <p:spPr>
          <a:xfrm>
            <a:off x="679450" y="4716462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2" name="Google Shape;422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650912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17:notes"/>
          <p:cNvSpPr txBox="1">
            <a:spLocks noGrp="1"/>
          </p:cNvSpPr>
          <p:nvPr>
            <p:ph type="body" idx="1"/>
          </p:nvPr>
        </p:nvSpPr>
        <p:spPr>
          <a:xfrm>
            <a:off x="679450" y="4716462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37009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17:notes"/>
          <p:cNvSpPr txBox="1">
            <a:spLocks noGrp="1"/>
          </p:cNvSpPr>
          <p:nvPr>
            <p:ph type="body" idx="1"/>
          </p:nvPr>
        </p:nvSpPr>
        <p:spPr>
          <a:xfrm>
            <a:off x="679450" y="4716462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8338444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17:notes"/>
          <p:cNvSpPr txBox="1">
            <a:spLocks noGrp="1"/>
          </p:cNvSpPr>
          <p:nvPr>
            <p:ph type="body" idx="1"/>
          </p:nvPr>
        </p:nvSpPr>
        <p:spPr>
          <a:xfrm>
            <a:off x="679450" y="4716462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5101134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17:notes"/>
          <p:cNvSpPr txBox="1">
            <a:spLocks noGrp="1"/>
          </p:cNvSpPr>
          <p:nvPr>
            <p:ph type="body" idx="1"/>
          </p:nvPr>
        </p:nvSpPr>
        <p:spPr>
          <a:xfrm>
            <a:off x="679450" y="4716462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796522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17:notes"/>
          <p:cNvSpPr txBox="1">
            <a:spLocks noGrp="1"/>
          </p:cNvSpPr>
          <p:nvPr>
            <p:ph type="body" idx="1"/>
          </p:nvPr>
        </p:nvSpPr>
        <p:spPr>
          <a:xfrm>
            <a:off x="679450" y="4716462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636185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17:notes"/>
          <p:cNvSpPr txBox="1">
            <a:spLocks noGrp="1"/>
          </p:cNvSpPr>
          <p:nvPr>
            <p:ph type="body" idx="1"/>
          </p:nvPr>
        </p:nvSpPr>
        <p:spPr>
          <a:xfrm>
            <a:off x="679450" y="4716462"/>
            <a:ext cx="5438775" cy="4467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9710386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4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Google Shape;17;p25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98989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3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Google Shape;80;p3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p3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" name="Google Shape;82;p3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Google Shape;83;p3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36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Google Shape;86;p36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3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8" name="Google Shape;88;p3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9" name="Google Shape;89;p3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7"/>
          <p:cNvSpPr txBox="1">
            <a:spLocks noGrp="1"/>
          </p:cNvSpPr>
          <p:nvPr>
            <p:ph type="title"/>
          </p:nvPr>
        </p:nvSpPr>
        <p:spPr>
          <a:xfrm>
            <a:off x="457200" y="202630"/>
            <a:ext cx="8229600" cy="850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p27"/>
          <p:cNvSpPr txBox="1">
            <a:spLocks noGrp="1"/>
          </p:cNvSpPr>
          <p:nvPr>
            <p:ph type="body" idx="1"/>
          </p:nvPr>
        </p:nvSpPr>
        <p:spPr>
          <a:xfrm>
            <a:off x="457200" y="1484784"/>
            <a:ext cx="8229600" cy="4641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2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Google Shape;31;p2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Google Shape;32;p2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Google Shape;35;p2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Google Shape;36;p2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9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29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p2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Google Shape;41;p2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Google Shape;42;p2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30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9"/>
            <a:ext cx="4525962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3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Google Shape;47;p3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" name="Google Shape;48;p3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Google Shape;51;p31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31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3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Google Shape;54;p3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Google Shape;55;p3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32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32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32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p3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Google Shape;61;p3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" name="Google Shape;62;p3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ólo el título" type="titleOnly">
  <p:cSld name="TITLE_ONLY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Google Shape;65;p3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Google Shape;66;p3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" name="Google Shape;67;p3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34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34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Google Shape;72;p34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Google Shape;73;p34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Google Shape;74;p3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" name="Google Shape;75;p3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" name="Google Shape;76;p3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4"/>
          <p:cNvCxnSpPr/>
          <p:nvPr/>
        </p:nvCxnSpPr>
        <p:spPr>
          <a:xfrm>
            <a:off x="0" y="981075"/>
            <a:ext cx="9144000" cy="0"/>
          </a:xfrm>
          <a:prstGeom prst="straightConnector1">
            <a:avLst/>
          </a:prstGeom>
          <a:noFill/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20000" dir="5400000">
              <a:srgbClr val="000000">
                <a:alpha val="36862"/>
              </a:srgbClr>
            </a:outerShdw>
          </a:effectLst>
        </p:spPr>
      </p:cxnSp>
      <p:sp>
        <p:nvSpPr>
          <p:cNvPr id="11" name="Google Shape;11;p24"/>
          <p:cNvSpPr txBox="1"/>
          <p:nvPr/>
        </p:nvSpPr>
        <p:spPr>
          <a:xfrm>
            <a:off x="0" y="5805487"/>
            <a:ext cx="9144000" cy="105251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" name="Google Shape;12;p24" descr="Logo Montilivi 2015 blanc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43662" y="5949950"/>
            <a:ext cx="2520950" cy="792162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800" b="1" i="0" u="none" strike="noStrike" cap="none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2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p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Google Shape;22;p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Google Shape;23;p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4" name="Google Shape;24;p26"/>
          <p:cNvCxnSpPr/>
          <p:nvPr/>
        </p:nvCxnSpPr>
        <p:spPr>
          <a:xfrm>
            <a:off x="0" y="981075"/>
            <a:ext cx="9144000" cy="0"/>
          </a:xfrm>
          <a:prstGeom prst="straightConnector1">
            <a:avLst/>
          </a:prstGeom>
          <a:noFill/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20000" dir="5400000">
              <a:srgbClr val="000000">
                <a:alpha val="36862"/>
              </a:srgbClr>
            </a:outerShdw>
          </a:effectLst>
        </p:spPr>
      </p:cxnSp>
      <p:sp>
        <p:nvSpPr>
          <p:cNvPr id="25" name="Google Shape;25;p26"/>
          <p:cNvSpPr txBox="1"/>
          <p:nvPr/>
        </p:nvSpPr>
        <p:spPr>
          <a:xfrm>
            <a:off x="0" y="5805487"/>
            <a:ext cx="9144000" cy="105251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" name="Google Shape;26;p26" descr="Logo Montilivi 2015 blanc.png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6443662" y="5949950"/>
            <a:ext cx="2520950" cy="792162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isoler@institutmontilivi.cat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"/>
          <p:cNvSpPr txBox="1">
            <a:spLocks noGrp="1"/>
          </p:cNvSpPr>
          <p:nvPr>
            <p:ph type="ctrTitle"/>
          </p:nvPr>
        </p:nvSpPr>
        <p:spPr>
          <a:xfrm>
            <a:off x="755650" y="3141662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5400"/>
              <a:buFont typeface="Calibri"/>
              <a:buNone/>
            </a:pPr>
            <a:r>
              <a:rPr lang="en-US" sz="54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INS </a:t>
            </a:r>
            <a:r>
              <a:rPr lang="en-US" sz="5400" b="1" i="0" u="none" strike="noStrike" cap="none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Montilivi</a:t>
            </a:r>
            <a:r>
              <a:rPr lang="en-US" sz="54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lang="en-US" sz="54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5400" b="1" i="0" u="none" strike="noStrike" cap="none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Reunió</a:t>
            </a:r>
            <a:r>
              <a:rPr lang="en-US" sz="54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rgbClr val="FF0000"/>
                </a:solidFill>
              </a:rPr>
              <a:t>famílies</a:t>
            </a:r>
            <a:r>
              <a:rPr lang="en-US" sz="54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3r</a:t>
            </a:r>
            <a:r>
              <a:rPr lang="en-US" sz="5400" b="1" i="0" u="none" strike="noStrike" cap="none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54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ESO</a:t>
            </a:r>
            <a:endParaRPr sz="5400" b="1" i="0" u="none" strike="noStrike" cap="none" dirty="0">
              <a:solidFill>
                <a:srgbClr val="17375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"/>
          <p:cNvSpPr txBox="1">
            <a:spLocks noGrp="1"/>
          </p:cNvSpPr>
          <p:nvPr>
            <p:ph type="subTitle" idx="1"/>
          </p:nvPr>
        </p:nvSpPr>
        <p:spPr>
          <a:xfrm>
            <a:off x="1403350" y="4652962"/>
            <a:ext cx="6400800" cy="982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200"/>
              <a:buFont typeface="Arial"/>
              <a:buNone/>
            </a:pPr>
            <a:r>
              <a:rPr lang="en-US" dirty="0" err="1"/>
              <a:t>setembre</a:t>
            </a:r>
            <a:r>
              <a:rPr lang="en-US" dirty="0"/>
              <a:t> </a:t>
            </a:r>
            <a:r>
              <a:rPr lang="en-US" sz="3200" b="0" i="0" u="none" strike="noStrike" cap="none" dirty="0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202</a:t>
            </a:r>
            <a:r>
              <a:rPr lang="en-US" dirty="0"/>
              <a:t>3</a:t>
            </a:r>
            <a:endParaRPr sz="3200" b="0" i="0" u="none" strike="noStrike" cap="none" dirty="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7" name="Google Shape;97;p1" descr="http://www2.institutmontilivi.cat:8888/contenidor/28/images/institu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04304" y="1343146"/>
            <a:ext cx="4722812" cy="16716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lt1"/>
        </a:solid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5"/>
          <p:cNvSpPr txBox="1">
            <a:spLocks noGrp="1"/>
          </p:cNvSpPr>
          <p:nvPr>
            <p:ph type="body" idx="1"/>
          </p:nvPr>
        </p:nvSpPr>
        <p:spPr>
          <a:xfrm>
            <a:off x="2175934" y="1052513"/>
            <a:ext cx="6790266" cy="4052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42950" marR="0" lvl="1" indent="-295275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     </a:t>
            </a:r>
            <a:b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   </a:t>
            </a:r>
            <a:b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     </a:t>
            </a:r>
            <a:b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  </a:t>
            </a:r>
            <a:b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5"/>
          <p:cNvSpPr txBox="1">
            <a:spLocks noGrp="1"/>
          </p:cNvSpPr>
          <p:nvPr>
            <p:ph type="title"/>
          </p:nvPr>
        </p:nvSpPr>
        <p:spPr>
          <a:xfrm>
            <a:off x="457200" y="203200"/>
            <a:ext cx="8229600" cy="849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4000"/>
              <a:buFont typeface="Calibri"/>
              <a:buNone/>
            </a:pPr>
            <a:r>
              <a:rPr lang="en-US" sz="4000" b="1" i="0" u="none" strike="noStrike" cap="none" dirty="0" err="1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Currículum</a:t>
            </a:r>
            <a:r>
              <a:rPr lang="en-US" sz="4000" b="1" i="0" u="none" strike="noStrike" cap="none" dirty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000" b="1" i="0" u="none" strike="noStrike" cap="none" dirty="0" smtClean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3r </a:t>
            </a:r>
            <a:r>
              <a:rPr lang="en-US" sz="4000" b="1" i="0" u="none" strike="noStrike" cap="none" dirty="0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ESO</a:t>
            </a:r>
            <a:endParaRPr sz="4800" b="1" i="0" u="none" strike="noStrike" cap="none" dirty="0">
              <a:solidFill>
                <a:schemeClr val="bg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5"/>
          <p:cNvSpPr/>
          <p:nvPr/>
        </p:nvSpPr>
        <p:spPr>
          <a:xfrm>
            <a:off x="323850" y="1329267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1" i="0" u="none" strike="noStrike" cap="none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Presentació</a:t>
            </a:r>
            <a:r>
              <a:rPr lang="en-US" sz="1800" b="1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i="0" u="none" strike="noStrike" cap="none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dels</a:t>
            </a:r>
            <a:r>
              <a:rPr lang="en-US" sz="1800" b="1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Tutors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5"/>
          <p:cNvSpPr/>
          <p:nvPr/>
        </p:nvSpPr>
        <p:spPr>
          <a:xfrm>
            <a:off x="307975" y="2148948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</a:pPr>
            <a:r>
              <a:rPr lang="en-US" sz="16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Projectes</a:t>
            </a:r>
            <a:r>
              <a:rPr lang="en-US" sz="16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del Centre</a:t>
            </a:r>
            <a:endParaRPr sz="16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5"/>
          <p:cNvSpPr/>
          <p:nvPr/>
        </p:nvSpPr>
        <p:spPr>
          <a:xfrm>
            <a:off x="323850" y="3010960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</a:pPr>
            <a:r>
              <a:rPr lang="en-US" sz="1600" b="1" dirty="0" err="1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Característiques</a:t>
            </a:r>
            <a:r>
              <a:rPr lang="en-US" sz="1600" b="1" dirty="0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 i curriculum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</a:pPr>
            <a:r>
              <a:rPr lang="en-US" sz="1600" b="1" dirty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3</a:t>
            </a:r>
            <a:r>
              <a:rPr lang="en-US" sz="1600" b="1" dirty="0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r </a:t>
            </a:r>
            <a:r>
              <a:rPr lang="en-US" sz="1600" b="1" dirty="0" err="1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d’ESO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5"/>
          <p:cNvSpPr/>
          <p:nvPr/>
        </p:nvSpPr>
        <p:spPr>
          <a:xfrm>
            <a:off x="323850" y="3872972"/>
            <a:ext cx="1728787" cy="708552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6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Horari</a:t>
            </a:r>
            <a:r>
              <a:rPr lang="en-US" sz="16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6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Calendari</a:t>
            </a:r>
            <a:r>
              <a:rPr lang="en-US" sz="16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I </a:t>
            </a:r>
            <a:r>
              <a:rPr lang="en-US" sz="16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Assistència</a:t>
            </a:r>
            <a:r>
              <a:rPr lang="en-US" sz="1600" b="1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600" b="1" i="0" u="none" strike="noStrike" cap="none" dirty="0">
              <a:solidFill>
                <a:srgbClr val="000000"/>
              </a:solidFill>
              <a:sym typeface="Arial"/>
            </a:endParaRPr>
          </a:p>
        </p:txBody>
      </p:sp>
      <p:sp>
        <p:nvSpPr>
          <p:cNvPr id="141" name="Google Shape;141;p5"/>
          <p:cNvSpPr/>
          <p:nvPr/>
        </p:nvSpPr>
        <p:spPr>
          <a:xfrm>
            <a:off x="323850" y="4692653"/>
            <a:ext cx="1728787" cy="681034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1" dirty="0" err="1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Altres</a:t>
            </a:r>
            <a:r>
              <a:rPr lang="en-US" sz="1800" b="1" dirty="0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 </a:t>
            </a:r>
            <a:r>
              <a:rPr lang="en-US" sz="1800" b="1" dirty="0" err="1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Informacions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2" name="Google Shape;142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85112" y="55562"/>
            <a:ext cx="1008062" cy="83661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43" name="Google Shape;143;p5"/>
          <p:cNvGraphicFramePr/>
          <p:nvPr>
            <p:extLst>
              <p:ext uri="{D42A27DB-BD31-4B8C-83A1-F6EECF244321}">
                <p14:modId xmlns:p14="http://schemas.microsoft.com/office/powerpoint/2010/main" val="2951936676"/>
              </p:ext>
            </p:extLst>
          </p:nvPr>
        </p:nvGraphicFramePr>
        <p:xfrm>
          <a:off x="2514617" y="1028660"/>
          <a:ext cx="6172183" cy="5688623"/>
        </p:xfrm>
        <a:graphic>
          <a:graphicData uri="http://schemas.openxmlformats.org/drawingml/2006/table">
            <a:tbl>
              <a:tblPr firstRow="1" bandRow="1">
                <a:gradFill>
                  <a:gsLst>
                    <a:gs pos="0">
                      <a:srgbClr val="9FC3FF"/>
                    </a:gs>
                    <a:gs pos="35000">
                      <a:srgbClr val="BDD5FF"/>
                    </a:gs>
                    <a:gs pos="100000">
                      <a:srgbClr val="E4EEFF"/>
                    </a:gs>
                  </a:gsLst>
                  <a:lin ang="16200000" scaled="0"/>
                </a:gradFill>
                <a:tableStyleId>{824DEE2A-C76A-4276-AC4E-3B3CF7B53833}</a:tableStyleId>
              </a:tblPr>
              <a:tblGrid>
                <a:gridCol w="38977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744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0068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2400" b="1" i="0" u="none" strike="noStrike" cap="none" dirty="0" err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Matèries</a:t>
                      </a:r>
                      <a:endParaRPr sz="2400" u="none" strike="noStrike" cap="none" dirty="0"/>
                    </a:p>
                  </a:txBody>
                  <a:tcPr marL="0" marR="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2400" b="1" i="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Hores</a:t>
                      </a:r>
                      <a:endParaRPr sz="2400" u="none" strike="noStrike" cap="none"/>
                    </a:p>
                  </a:txBody>
                  <a:tcPr marL="0" marR="0" marT="0" marB="0">
                    <a:lnL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8304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7375E"/>
                        </a:buClr>
                        <a:buSzPts val="1400"/>
                        <a:buFont typeface="Calibri"/>
                        <a:buNone/>
                      </a:pPr>
                      <a:r>
                        <a:rPr lang="ca-ES" sz="1800" b="0" i="0" u="none" strike="noStrike" cap="none" noProof="0" dirty="0" smtClean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Llengua catalana </a:t>
                      </a:r>
                      <a:endParaRPr lang="ca-ES" sz="1800" u="none" strike="noStrike" cap="none" noProof="0" dirty="0"/>
                    </a:p>
                  </a:txBody>
                  <a:tcPr marL="0" marR="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DF2F9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7375E"/>
                        </a:buClr>
                        <a:buSzPts val="1400"/>
                        <a:buFont typeface="Calibri"/>
                        <a:buNone/>
                      </a:pPr>
                      <a:r>
                        <a:rPr lang="ca-ES" sz="1800" b="0" i="0" u="none" strike="noStrike" cap="none" noProof="0" dirty="0" smtClean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3</a:t>
                      </a:r>
                      <a:r>
                        <a:rPr lang="ca-ES" sz="1800" b="0" i="0" u="none" strike="noStrike" cap="none" baseline="0" noProof="0" dirty="0" smtClean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hores</a:t>
                      </a:r>
                      <a:endParaRPr lang="ca-ES" sz="1800" u="none" strike="noStrike" cap="none" noProof="0" dirty="0"/>
                    </a:p>
                  </a:txBody>
                  <a:tcPr marL="0" marR="0" marT="0" marB="0">
                    <a:lnL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DF2F9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8304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7375E"/>
                        </a:buClr>
                        <a:buSzPts val="1400"/>
                        <a:buFont typeface="Calibri"/>
                        <a:buNone/>
                      </a:pPr>
                      <a:r>
                        <a:rPr lang="ca-ES" sz="1800" b="0" i="0" u="none" strike="noStrike" cap="none" noProof="0" dirty="0" smtClean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Llengua castellana </a:t>
                      </a:r>
                      <a:endParaRPr lang="ca-ES" sz="1800" u="none" strike="noStrike" cap="none" noProof="0" dirty="0"/>
                    </a:p>
                  </a:txBody>
                  <a:tcPr marL="0" marR="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7375E"/>
                        </a:buClr>
                        <a:buSzPts val="1400"/>
                        <a:buFont typeface="Calibri"/>
                        <a:buNone/>
                      </a:pPr>
                      <a:r>
                        <a:rPr lang="ca-ES" sz="1800" b="0" i="0" u="none" strike="noStrike" cap="none" noProof="0" dirty="0" smtClean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3</a:t>
                      </a:r>
                      <a:r>
                        <a:rPr lang="ca-ES" sz="1800" b="0" i="0" u="none" strike="noStrike" cap="none" baseline="0" noProof="0" dirty="0" smtClean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hores</a:t>
                      </a:r>
                      <a:endParaRPr lang="ca-ES" sz="1800" u="none" strike="noStrike" cap="none" noProof="0" dirty="0"/>
                    </a:p>
                  </a:txBody>
                  <a:tcPr marL="0" marR="0" marT="0" marB="0">
                    <a:lnL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8304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7375E"/>
                        </a:buClr>
                        <a:buSzPts val="1400"/>
                        <a:buFont typeface="Calibri"/>
                        <a:buNone/>
                      </a:pPr>
                      <a:r>
                        <a:rPr lang="ca-ES" sz="1800" b="0" i="0" u="none" strike="noStrike" cap="none" noProof="0" dirty="0" smtClean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Llengua estrangera (Anglès / Francès)</a:t>
                      </a:r>
                      <a:endParaRPr lang="ca-ES" sz="1800" u="none" strike="noStrike" cap="none" noProof="0" dirty="0"/>
                    </a:p>
                  </a:txBody>
                  <a:tcPr marL="0" marR="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DF2F9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7375E"/>
                        </a:buClr>
                        <a:buSzPts val="1400"/>
                        <a:buFont typeface="Calibri"/>
                        <a:buNone/>
                      </a:pPr>
                      <a:r>
                        <a:rPr lang="ca-ES" sz="1800" b="0" i="0" u="none" strike="noStrike" cap="none" noProof="0" dirty="0" smtClean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*</a:t>
                      </a:r>
                      <a:r>
                        <a:rPr lang="ca-ES" sz="1800" b="0" i="0" u="none" strike="noStrike" cap="none" baseline="0" noProof="0" dirty="0" smtClean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2h + 1h projectes</a:t>
                      </a:r>
                      <a:endParaRPr lang="ca-ES" sz="1800" u="none" strike="noStrike" cap="none" noProof="0" dirty="0"/>
                    </a:p>
                  </a:txBody>
                  <a:tcPr marL="0" marR="0" marT="0" marB="0">
                    <a:lnL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DF2F9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8304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7375E"/>
                        </a:buClr>
                        <a:buSzPts val="1400"/>
                        <a:buFont typeface="Calibri"/>
                        <a:buNone/>
                      </a:pPr>
                      <a:r>
                        <a:rPr lang="ca-ES" sz="1800" b="0" i="0" u="none" strike="noStrike" cap="none" noProof="0" dirty="0" smtClean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Matemàtiques </a:t>
                      </a:r>
                      <a:endParaRPr lang="ca-ES" sz="1800" u="none" strike="noStrike" cap="none" noProof="0" dirty="0"/>
                    </a:p>
                  </a:txBody>
                  <a:tcPr marL="0" marR="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7375E"/>
                        </a:buClr>
                        <a:buSzPts val="1400"/>
                        <a:buFont typeface="Calibri"/>
                        <a:buNone/>
                      </a:pPr>
                      <a:r>
                        <a:rPr lang="ca-ES" sz="1800" b="0" i="0" u="none" strike="noStrike" cap="none" noProof="0" dirty="0" smtClean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4 hores</a:t>
                      </a:r>
                      <a:endParaRPr lang="ca-ES" sz="1800" u="none" strike="noStrike" cap="none" noProof="0" dirty="0"/>
                    </a:p>
                  </a:txBody>
                  <a:tcPr marL="0" marR="0" marT="0" marB="0">
                    <a:lnL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8304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7375E"/>
                        </a:buClr>
                        <a:buSzPts val="1400"/>
                        <a:buFont typeface="Calibri"/>
                        <a:buNone/>
                      </a:pPr>
                      <a:r>
                        <a:rPr lang="ca-ES" sz="1800" b="0" i="0" u="none" strike="noStrike" cap="none" noProof="0" dirty="0" smtClean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Ciències Socials</a:t>
                      </a:r>
                      <a:endParaRPr lang="ca-ES" sz="1800" u="none" strike="noStrike" cap="none" noProof="0" dirty="0"/>
                    </a:p>
                  </a:txBody>
                  <a:tcPr marL="0" marR="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7375E"/>
                        </a:buClr>
                        <a:buSzPts val="1400"/>
                        <a:buFont typeface="Calibri"/>
                        <a:buNone/>
                      </a:pPr>
                      <a:r>
                        <a:rPr lang="ca-ES" sz="1800" b="0" i="0" u="none" strike="noStrike" cap="none" noProof="0" dirty="0" smtClean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*2h</a:t>
                      </a:r>
                      <a:r>
                        <a:rPr lang="ca-ES" sz="1800" b="0" i="0" u="none" strike="noStrike" cap="none" baseline="0" noProof="0" dirty="0" smtClean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+ 1h projectes</a:t>
                      </a:r>
                      <a:endParaRPr lang="ca-ES" sz="1800" u="none" strike="noStrike" cap="none" noProof="0" dirty="0"/>
                    </a:p>
                  </a:txBody>
                  <a:tcPr marL="0" marR="0" marT="0" marB="0">
                    <a:lnL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8304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7375E"/>
                        </a:buClr>
                        <a:buSzPts val="1400"/>
                        <a:buFont typeface="Calibri"/>
                        <a:buNone/>
                      </a:pPr>
                      <a:r>
                        <a:rPr lang="ca-ES" sz="1800" b="0" i="0" u="none" strike="noStrike" cap="none" noProof="0" dirty="0" smtClean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Biologia i Geologia</a:t>
                      </a:r>
                      <a:endParaRPr lang="ca-ES" sz="1800" u="none" strike="noStrike" cap="none" noProof="0" dirty="0"/>
                    </a:p>
                  </a:txBody>
                  <a:tcPr marL="0" marR="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7375E"/>
                        </a:buClr>
                        <a:buSzPts val="1400"/>
                        <a:buFont typeface="Calibri"/>
                        <a:buNone/>
                      </a:pPr>
                      <a:r>
                        <a:rPr lang="ca-ES" sz="1800" b="0" i="0" u="none" strike="noStrike" cap="none" noProof="0" dirty="0" smtClean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2 hores</a:t>
                      </a:r>
                      <a:endParaRPr lang="ca-ES" sz="1800" u="none" strike="noStrike" cap="none" noProof="0" dirty="0"/>
                    </a:p>
                  </a:txBody>
                  <a:tcPr marL="0" marR="0" marT="0" marB="0">
                    <a:lnL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8304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7375E"/>
                        </a:buClr>
                        <a:buSzPts val="1400"/>
                        <a:buFont typeface="Calibri"/>
                        <a:buNone/>
                      </a:pPr>
                      <a:r>
                        <a:rPr lang="ca-ES" sz="1800" b="0" i="0" u="none" strike="noStrike" cap="none" noProof="0" dirty="0" smtClean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       Física i Química</a:t>
                      </a:r>
                      <a:endParaRPr lang="ca-ES" sz="1800" b="0" i="0" u="none" strike="noStrike" cap="none" noProof="0" dirty="0">
                        <a:solidFill>
                          <a:srgbClr val="17375E"/>
                        </a:solidFill>
                        <a:latin typeface="Calibri"/>
                        <a:ea typeface="Calibri"/>
                        <a:cs typeface="Calibri"/>
                        <a:sym typeface="Arial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7375E"/>
                        </a:buClr>
                        <a:buSzPts val="1400"/>
                        <a:buFont typeface="Calibri"/>
                        <a:buNone/>
                        <a:tabLst/>
                        <a:defRPr/>
                      </a:pPr>
                      <a:r>
                        <a:rPr lang="ca-ES" sz="1800" b="0" i="0" u="none" strike="noStrike" cap="none" noProof="0" dirty="0" smtClean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2 hores</a:t>
                      </a:r>
                      <a:endParaRPr lang="ca-ES" sz="1800" u="none" strike="noStrike" cap="none" noProof="0" dirty="0" smtClean="0"/>
                    </a:p>
                  </a:txBody>
                  <a:tcPr marL="0" marR="0" marT="0" marB="0">
                    <a:lnL w="38100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9310042"/>
                  </a:ext>
                </a:extLst>
              </a:tr>
              <a:tr h="378304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7375E"/>
                        </a:buClr>
                        <a:buSzPts val="1400"/>
                        <a:buFont typeface="Calibri"/>
                        <a:buNone/>
                      </a:pPr>
                      <a:r>
                        <a:rPr lang="ca-ES" sz="1800" b="0" i="0" u="none" strike="noStrike" cap="none" noProof="0" dirty="0" smtClean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Tecnologia </a:t>
                      </a:r>
                      <a:endParaRPr lang="ca-ES" sz="1800" u="none" strike="noStrike" cap="none" noProof="0" dirty="0"/>
                    </a:p>
                  </a:txBody>
                  <a:tcPr marL="0" marR="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DF2F9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7375E"/>
                        </a:buClr>
                        <a:buSzPts val="1400"/>
                        <a:buFont typeface="Calibri"/>
                        <a:buNone/>
                      </a:pPr>
                      <a:r>
                        <a:rPr lang="ca-ES" sz="1800" b="0" i="0" u="none" strike="noStrike" cap="none" noProof="0" dirty="0" smtClean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2 hores</a:t>
                      </a:r>
                      <a:endParaRPr lang="ca-ES" sz="1800" u="none" strike="noStrike" cap="none" noProof="0" dirty="0"/>
                    </a:p>
                  </a:txBody>
                  <a:tcPr marL="0" marR="0" marT="0" marB="0">
                    <a:lnL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DF2F9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8304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7375E"/>
                        </a:buClr>
                        <a:buSzPts val="1400"/>
                        <a:buFont typeface="Calibri"/>
                        <a:buNone/>
                      </a:pPr>
                      <a:r>
                        <a:rPr lang="ca-ES" sz="1800" b="0" i="0" u="none" strike="noStrike" cap="none" noProof="0" dirty="0" smtClean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Música </a:t>
                      </a:r>
                      <a:endParaRPr lang="ca-ES" sz="1800" u="none" strike="noStrike" cap="none" noProof="0" dirty="0"/>
                    </a:p>
                  </a:txBody>
                  <a:tcPr marL="0" marR="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7375E"/>
                        </a:buClr>
                        <a:buSzPts val="1400"/>
                        <a:buFont typeface="Calibri"/>
                        <a:buNone/>
                      </a:pPr>
                      <a:r>
                        <a:rPr lang="ca-ES" sz="1800" b="0" i="0" u="none" strike="noStrike" cap="none" noProof="0" dirty="0" smtClean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1 hora</a:t>
                      </a:r>
                      <a:endParaRPr lang="ca-ES" sz="1800" u="none" strike="noStrike" cap="none" noProof="0" dirty="0"/>
                    </a:p>
                  </a:txBody>
                  <a:tcPr marL="0" marR="0" marT="0" marB="0">
                    <a:lnL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8304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7375E"/>
                        </a:buClr>
                        <a:buSzPts val="1400"/>
                        <a:buFont typeface="Calibri"/>
                        <a:buNone/>
                      </a:pPr>
                      <a:r>
                        <a:rPr lang="ca-ES" sz="1800" b="0" i="0" u="none" strike="noStrike" cap="none" noProof="0" dirty="0" smtClean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        Visual i Plàstica</a:t>
                      </a:r>
                      <a:endParaRPr lang="ca-ES" sz="1800" b="0" i="0" u="none" strike="noStrike" cap="none" noProof="0" dirty="0">
                        <a:solidFill>
                          <a:srgbClr val="17375E"/>
                        </a:solidFill>
                        <a:latin typeface="Calibri"/>
                        <a:ea typeface="Calibri"/>
                        <a:cs typeface="Calibri"/>
                        <a:sym typeface="Arial"/>
                      </a:endParaRPr>
                    </a:p>
                  </a:txBody>
                  <a:tcPr marL="0" marR="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7375E"/>
                        </a:buClr>
                        <a:buSzPts val="1400"/>
                        <a:buFont typeface="Calibri"/>
                        <a:buNone/>
                      </a:pPr>
                      <a:r>
                        <a:rPr lang="ca-ES" sz="1800" b="0" i="0" u="none" strike="noStrike" cap="none" noProof="0" dirty="0" smtClean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Arial"/>
                        </a:rPr>
                        <a:t>         1 hora</a:t>
                      </a:r>
                      <a:endParaRPr lang="ca-ES" sz="1800" b="0" i="0" u="none" strike="noStrike" cap="none" noProof="0" dirty="0">
                        <a:solidFill>
                          <a:srgbClr val="17375E"/>
                        </a:solidFill>
                        <a:latin typeface="Calibri"/>
                        <a:ea typeface="Calibri"/>
                        <a:cs typeface="Calibri"/>
                        <a:sym typeface="Arial"/>
                      </a:endParaRPr>
                    </a:p>
                  </a:txBody>
                  <a:tcPr marL="0" marR="0" marT="0" marB="0">
                    <a:lnL w="38100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 algn="ctr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5144559"/>
                  </a:ext>
                </a:extLst>
              </a:tr>
              <a:tr h="378304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7375E"/>
                        </a:buClr>
                        <a:buSzPts val="1400"/>
                        <a:buFont typeface="Calibri"/>
                        <a:buNone/>
                      </a:pPr>
                      <a:r>
                        <a:rPr lang="ca-ES" sz="1800" b="0" i="0" u="none" strike="noStrike" cap="none" noProof="0" dirty="0" smtClean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Educació Física</a:t>
                      </a:r>
                      <a:endParaRPr lang="ca-ES" sz="1800" u="none" strike="noStrike" cap="none" noProof="0" dirty="0"/>
                    </a:p>
                  </a:txBody>
                  <a:tcPr marL="0" marR="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7375E"/>
                        </a:buClr>
                        <a:buSzPts val="1400"/>
                        <a:buFont typeface="Calibri"/>
                        <a:buNone/>
                      </a:pPr>
                      <a:r>
                        <a:rPr lang="ca-ES" sz="1800" b="0" i="0" u="none" strike="noStrike" cap="none" noProof="0" dirty="0" smtClean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2 hores</a:t>
                      </a:r>
                      <a:endParaRPr lang="ca-ES" sz="1800" u="none" strike="noStrike" cap="none" noProof="0" dirty="0"/>
                    </a:p>
                  </a:txBody>
                  <a:tcPr marL="0" marR="0" marT="0" marB="0">
                    <a:lnL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8304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7375E"/>
                        </a:buClr>
                        <a:buSzPts val="1400"/>
                        <a:buFont typeface="Calibri"/>
                        <a:buNone/>
                      </a:pPr>
                      <a:r>
                        <a:rPr lang="ca-ES" sz="1800" b="0" i="0" u="none" strike="noStrike" cap="none" noProof="0" dirty="0" smtClean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Activitats</a:t>
                      </a:r>
                      <a:r>
                        <a:rPr lang="ca-ES" sz="1800" b="0" i="0" u="none" strike="noStrike" cap="none" baseline="0" noProof="0" dirty="0" smtClean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cíviques i culturals</a:t>
                      </a:r>
                      <a:r>
                        <a:rPr lang="ca-ES" sz="1800" b="0" i="0" u="none" strike="noStrike" cap="none" noProof="0" dirty="0" smtClean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/ Religió</a:t>
                      </a:r>
                      <a:endParaRPr lang="ca-ES" sz="1800" u="none" strike="noStrike" cap="none" noProof="0" dirty="0"/>
                    </a:p>
                  </a:txBody>
                  <a:tcPr marL="0" marR="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7375E"/>
                        </a:buClr>
                        <a:buSzPts val="1400"/>
                        <a:buFont typeface="Calibri"/>
                        <a:buNone/>
                      </a:pPr>
                      <a:r>
                        <a:rPr lang="ca-ES" sz="1800" b="0" i="0" u="none" strike="noStrike" cap="none" noProof="0" dirty="0" smtClean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1 hora</a:t>
                      </a:r>
                      <a:endParaRPr lang="ca-ES" sz="1800" u="none" strike="noStrike" cap="none" noProof="0" dirty="0"/>
                    </a:p>
                  </a:txBody>
                  <a:tcPr marL="0" marR="0" marT="0" marB="0">
                    <a:lnL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0603">
                <a:tc>
                  <a:txBody>
                    <a:bodyPr/>
                    <a:lstStyle/>
                    <a:p>
                      <a:pPr marL="216000" marR="0" lvl="1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7375E"/>
                        </a:buClr>
                        <a:buSzPts val="1400"/>
                        <a:buFont typeface="Calibri"/>
                        <a:buNone/>
                      </a:pPr>
                      <a:r>
                        <a:rPr lang="ca-ES" sz="1800" b="0" i="0" u="none" strike="noStrike" cap="none" noProof="0" dirty="0" smtClean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Optatives</a:t>
                      </a:r>
                      <a:endParaRPr lang="ca-ES" sz="1800" u="none" strike="noStrike" cap="none" noProof="0" dirty="0"/>
                    </a:p>
                  </a:txBody>
                  <a:tcPr marL="0" marR="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DF2F9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7375E"/>
                        </a:buClr>
                        <a:buSzPts val="1400"/>
                        <a:buFont typeface="Calibri"/>
                        <a:buNone/>
                      </a:pPr>
                      <a:r>
                        <a:rPr lang="ca-ES" sz="1800" b="0" i="0" u="none" strike="noStrike" cap="none" noProof="0" dirty="0" smtClean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2 hores </a:t>
                      </a:r>
                      <a:endParaRPr lang="ca-ES" sz="1800" u="none" strike="noStrike" cap="none" noProof="0" dirty="0"/>
                    </a:p>
                  </a:txBody>
                  <a:tcPr marL="0" marR="0" marT="0" marB="0">
                    <a:lnL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DF2F9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8304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7375E"/>
                        </a:buClr>
                        <a:buSzPts val="1400"/>
                        <a:buFont typeface="Calibri"/>
                        <a:buNone/>
                      </a:pPr>
                      <a:r>
                        <a:rPr lang="ca-ES" sz="1800" b="0" i="0" u="none" strike="noStrike" cap="none" noProof="0" dirty="0" smtClean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Tutoria </a:t>
                      </a:r>
                      <a:endParaRPr lang="ca-ES" sz="1800" u="none" strike="noStrike" cap="none" noProof="0" dirty="0"/>
                    </a:p>
                  </a:txBody>
                  <a:tcPr marL="0" marR="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7375E"/>
                        </a:buClr>
                        <a:buSzPts val="1400"/>
                        <a:buFont typeface="Calibri"/>
                        <a:buNone/>
                      </a:pPr>
                      <a:r>
                        <a:rPr lang="ca-ES" sz="1800" b="0" i="0" u="none" strike="noStrike" cap="none" noProof="0" dirty="0" smtClean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1 hora</a:t>
                      </a:r>
                      <a:endParaRPr lang="ca-ES" sz="1800" u="none" strike="noStrike" cap="none" noProof="0" dirty="0"/>
                    </a:p>
                  </a:txBody>
                  <a:tcPr marL="0" marR="0" marT="0" marB="0">
                    <a:lnL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38100" cap="flat" cmpd="sng">
                      <a:solidFill>
                        <a:schemeClr val="lt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7"/>
          <p:cNvSpPr txBox="1">
            <a:spLocks noGrp="1"/>
          </p:cNvSpPr>
          <p:nvPr>
            <p:ph type="body" idx="1"/>
          </p:nvPr>
        </p:nvSpPr>
        <p:spPr>
          <a:xfrm>
            <a:off x="2175934" y="1200150"/>
            <a:ext cx="6790266" cy="4455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079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rgbClr val="17375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795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7375E"/>
              </a:buClr>
              <a:buSzPts val="2800"/>
              <a:buFont typeface="Arial"/>
              <a:buNone/>
            </a:pPr>
            <a:endParaRPr lang="ca-ES" sz="2800" dirty="0" smtClean="0">
              <a:solidFill>
                <a:srgbClr val="17375E"/>
              </a:solidFill>
            </a:endParaRPr>
          </a:p>
          <a:p>
            <a:pPr marL="10795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7375E"/>
              </a:buClr>
              <a:buSzPts val="2800"/>
              <a:buFont typeface="Arial"/>
              <a:buNone/>
            </a:pPr>
            <a:endParaRPr lang="ca-ES" sz="2800" dirty="0">
              <a:solidFill>
                <a:srgbClr val="17375E"/>
              </a:solidFill>
            </a:endParaRPr>
          </a:p>
          <a:p>
            <a:pPr marL="10795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7375E"/>
              </a:buClr>
              <a:buSzPts val="2800"/>
              <a:buFont typeface="Arial"/>
              <a:buNone/>
            </a:pPr>
            <a:endParaRPr lang="ca-ES" sz="2800" dirty="0" smtClean="0">
              <a:solidFill>
                <a:srgbClr val="17375E"/>
              </a:solidFill>
            </a:endParaRPr>
          </a:p>
          <a:p>
            <a:pPr marL="107950" indent="0">
              <a:spcBef>
                <a:spcPts val="560"/>
              </a:spcBef>
              <a:buClr>
                <a:srgbClr val="17375E"/>
              </a:buClr>
              <a:buSzPts val="2800"/>
              <a:buNone/>
            </a:pPr>
            <a:endParaRPr lang="en-US" sz="2400" dirty="0" smtClean="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7950" indent="0">
              <a:spcBef>
                <a:spcPts val="560"/>
              </a:spcBef>
              <a:buClr>
                <a:srgbClr val="17375E"/>
              </a:buClr>
              <a:buSzPts val="2800"/>
              <a:buNone/>
            </a:pPr>
            <a:r>
              <a:rPr lang="en-US" sz="2400" dirty="0" err="1" smtClean="0">
                <a:solidFill>
                  <a:srgbClr val="17375E"/>
                </a:solidFill>
                <a:latin typeface="Arial"/>
                <a:cs typeface="Arial"/>
                <a:sym typeface="Arial"/>
              </a:rPr>
              <a:t>Aules</a:t>
            </a:r>
            <a:r>
              <a:rPr lang="en-US" sz="2400" dirty="0" smtClean="0">
                <a:solidFill>
                  <a:srgbClr val="17375E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400" dirty="0" err="1" smtClean="0">
                <a:solidFill>
                  <a:srgbClr val="17375E"/>
                </a:solidFill>
                <a:latin typeface="Arial"/>
                <a:cs typeface="Arial"/>
                <a:sym typeface="Arial"/>
              </a:rPr>
              <a:t>obertes</a:t>
            </a:r>
            <a:r>
              <a:rPr lang="en-US" sz="2400" dirty="0" smtClean="0">
                <a:solidFill>
                  <a:srgbClr val="17375E"/>
                </a:solidFill>
                <a:latin typeface="Arial"/>
                <a:cs typeface="Arial"/>
                <a:sym typeface="Arial"/>
              </a:rPr>
              <a:t> des de les 7.55h</a:t>
            </a:r>
            <a:endParaRPr lang="en-US" sz="2400" dirty="0"/>
          </a:p>
          <a:p>
            <a:pPr marL="10795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7375E"/>
              </a:buClr>
              <a:buSzPts val="2800"/>
              <a:buFont typeface="Arial"/>
              <a:buNone/>
            </a:pPr>
            <a:endParaRPr sz="2800" dirty="0">
              <a:solidFill>
                <a:srgbClr val="17375E"/>
              </a:solidFill>
            </a:endParaRPr>
          </a:p>
          <a:p>
            <a:pPr marL="34290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pen Sans"/>
              <a:buNone/>
            </a:pPr>
            <a:endParaRPr sz="2400" dirty="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pen Sans"/>
              <a:buNone/>
            </a:pPr>
            <a:endParaRPr sz="2400" dirty="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pen Sans"/>
              <a:buNone/>
            </a:pPr>
            <a:endParaRPr sz="2400" dirty="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79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32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79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32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Google Shape;323;p17"/>
          <p:cNvSpPr txBox="1">
            <a:spLocks noGrp="1"/>
          </p:cNvSpPr>
          <p:nvPr>
            <p:ph type="title"/>
          </p:nvPr>
        </p:nvSpPr>
        <p:spPr>
          <a:xfrm>
            <a:off x="307975" y="55562"/>
            <a:ext cx="8378825" cy="828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4000"/>
              <a:buNone/>
            </a:pPr>
            <a:r>
              <a:rPr lang="en-US" sz="4000" dirty="0" err="1" smtClean="0">
                <a:solidFill>
                  <a:schemeClr val="bg2"/>
                </a:solidFill>
              </a:rPr>
              <a:t>Horari</a:t>
            </a:r>
            <a:endParaRPr sz="4000" dirty="0">
              <a:solidFill>
                <a:schemeClr val="bg2"/>
              </a:solidFill>
            </a:endParaRPr>
          </a:p>
        </p:txBody>
      </p:sp>
      <p:sp>
        <p:nvSpPr>
          <p:cNvPr id="324" name="Google Shape;324;p17"/>
          <p:cNvSpPr/>
          <p:nvPr/>
        </p:nvSpPr>
        <p:spPr>
          <a:xfrm>
            <a:off x="323850" y="1329267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1" i="0" u="none" strike="noStrike" cap="none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Presentació</a:t>
            </a:r>
            <a:r>
              <a:rPr lang="en-US" sz="1800" b="1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i="0" u="none" strike="noStrike" cap="none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dels</a:t>
            </a:r>
            <a:r>
              <a:rPr lang="en-US" sz="1800" b="1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Tutors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p17"/>
          <p:cNvSpPr/>
          <p:nvPr/>
        </p:nvSpPr>
        <p:spPr>
          <a:xfrm>
            <a:off x="307975" y="2148948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</a:pPr>
            <a:r>
              <a:rPr lang="en-US" sz="16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Projectes</a:t>
            </a:r>
            <a:r>
              <a:rPr lang="en-US" sz="16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del Centre</a:t>
            </a:r>
          </a:p>
        </p:txBody>
      </p:sp>
      <p:sp>
        <p:nvSpPr>
          <p:cNvPr id="326" name="Google Shape;326;p17"/>
          <p:cNvSpPr/>
          <p:nvPr/>
        </p:nvSpPr>
        <p:spPr>
          <a:xfrm>
            <a:off x="323850" y="3010960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</a:pPr>
            <a:r>
              <a:rPr lang="en-US" sz="1600" b="1" dirty="0" err="1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Característiques</a:t>
            </a:r>
            <a:r>
              <a:rPr lang="en-US" sz="1600" b="1" dirty="0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 i curriculum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</a:pPr>
            <a:r>
              <a:rPr lang="en-US" sz="1600" b="1" dirty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3</a:t>
            </a:r>
            <a:r>
              <a:rPr lang="en-US" sz="1600" b="1" dirty="0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r </a:t>
            </a:r>
            <a:r>
              <a:rPr lang="en-US" sz="1600" b="1" dirty="0" err="1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d’ESO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p17"/>
          <p:cNvSpPr/>
          <p:nvPr/>
        </p:nvSpPr>
        <p:spPr>
          <a:xfrm>
            <a:off x="323850" y="3872972"/>
            <a:ext cx="1728787" cy="751782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6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Horari</a:t>
            </a:r>
            <a:r>
              <a:rPr lang="en-US" sz="16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,  </a:t>
            </a:r>
            <a:r>
              <a:rPr lang="en-US" sz="16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Calendari</a:t>
            </a:r>
            <a:r>
              <a:rPr lang="en-US" sz="16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i</a:t>
            </a:r>
            <a:r>
              <a:rPr lang="en-US" sz="16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Assistència</a:t>
            </a:r>
            <a:r>
              <a:rPr lang="en-US" sz="1600" b="1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600" b="1" i="0" u="none" strike="noStrike" cap="none" dirty="0">
              <a:solidFill>
                <a:srgbClr val="000000"/>
              </a:solidFill>
              <a:sym typeface="Arial"/>
            </a:endParaRPr>
          </a:p>
        </p:txBody>
      </p:sp>
      <p:sp>
        <p:nvSpPr>
          <p:cNvPr id="328" name="Google Shape;328;p17"/>
          <p:cNvSpPr/>
          <p:nvPr/>
        </p:nvSpPr>
        <p:spPr>
          <a:xfrm>
            <a:off x="323850" y="4769218"/>
            <a:ext cx="1728787" cy="787520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Altres</a:t>
            </a:r>
            <a:r>
              <a:rPr lang="en-US" sz="18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Informacions</a:t>
            </a:r>
            <a:r>
              <a:rPr lang="en-US" sz="1800" b="1" i="0" u="none" strike="noStrike" cap="none" dirty="0" err="1" smtClean="0">
                <a:solidFill>
                  <a:srgbClr val="FFCCCC"/>
                </a:solidFill>
                <a:latin typeface="Calibri"/>
                <a:ea typeface="Calibri"/>
                <a:cs typeface="Calibri"/>
                <a:sym typeface="Calibri"/>
              </a:rPr>
              <a:t>ut</a:t>
            </a:r>
            <a:endParaRPr sz="1400" b="1" i="0" u="none" strike="noStrike" cap="none" dirty="0">
              <a:solidFill>
                <a:srgbClr val="FFCCCC"/>
              </a:solidFill>
              <a:sym typeface="Arial"/>
            </a:endParaRPr>
          </a:p>
        </p:txBody>
      </p:sp>
      <p:pic>
        <p:nvPicPr>
          <p:cNvPr id="329" name="Google Shape;329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85112" y="55562"/>
            <a:ext cx="1008062" cy="83661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2286000" y="833418"/>
            <a:ext cx="6607174" cy="8822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7675" lvl="1" algn="just">
              <a:spcBef>
                <a:spcPts val="440"/>
              </a:spcBef>
              <a:buClr>
                <a:srgbClr val="17375E"/>
              </a:buClr>
              <a:buSzPts val="2200"/>
            </a:pPr>
            <a:endParaRPr lang="en-US" sz="28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47675" lvl="1" algn="just">
              <a:spcBef>
                <a:spcPts val="440"/>
              </a:spcBef>
              <a:buClr>
                <a:srgbClr val="17375E"/>
              </a:buClr>
              <a:buSzPts val="2200"/>
            </a:pPr>
            <a:endParaRPr lang="en-US"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AutoShape 2" descr="Departament d'Automoció de l'Institut Montilivi (@automontilivi) / Twit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2286000" y="853936"/>
            <a:ext cx="6400800" cy="2539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7950" lvl="0">
              <a:buClr>
                <a:srgbClr val="17375E"/>
              </a:buClr>
              <a:buSzPts val="3200"/>
            </a:pPr>
            <a:endParaRPr lang="pt-BR" sz="2400" dirty="0" smtClean="0">
              <a:solidFill>
                <a:srgbClr val="17375E"/>
              </a:solidFill>
            </a:endParaRPr>
          </a:p>
          <a:p>
            <a:pPr marL="107950" lvl="0">
              <a:buClr>
                <a:srgbClr val="17375E"/>
              </a:buClr>
              <a:buSzPts val="3200"/>
            </a:pPr>
            <a:endParaRPr lang="pt-BR" sz="2400" dirty="0">
              <a:solidFill>
                <a:srgbClr val="17375E"/>
              </a:solidFill>
            </a:endParaRPr>
          </a:p>
          <a:p>
            <a:pPr marL="107950" lvl="0">
              <a:buClr>
                <a:srgbClr val="17375E"/>
              </a:buClr>
              <a:buSzPts val="3200"/>
            </a:pPr>
            <a:r>
              <a:rPr lang="pt-BR" sz="2400" dirty="0" smtClean="0">
                <a:solidFill>
                  <a:srgbClr val="17375E"/>
                </a:solidFill>
              </a:rPr>
              <a:t>De </a:t>
            </a:r>
            <a:r>
              <a:rPr lang="pt-BR" sz="2400" dirty="0" err="1">
                <a:solidFill>
                  <a:srgbClr val="17375E"/>
                </a:solidFill>
              </a:rPr>
              <a:t>dilluns</a:t>
            </a:r>
            <a:r>
              <a:rPr lang="pt-BR" sz="2400" dirty="0">
                <a:solidFill>
                  <a:srgbClr val="17375E"/>
                </a:solidFill>
              </a:rPr>
              <a:t> a </a:t>
            </a:r>
            <a:r>
              <a:rPr lang="pt-BR" sz="2400" dirty="0" err="1">
                <a:solidFill>
                  <a:srgbClr val="17375E"/>
                </a:solidFill>
              </a:rPr>
              <a:t>divendres</a:t>
            </a:r>
            <a:endParaRPr lang="pt-BR" sz="2400" dirty="0">
              <a:solidFill>
                <a:srgbClr val="17375E"/>
              </a:solidFill>
            </a:endParaRPr>
          </a:p>
          <a:p>
            <a:pPr marL="540000" lvl="1" indent="-203200">
              <a:spcBef>
                <a:spcPts val="560"/>
              </a:spcBef>
              <a:buClr>
                <a:srgbClr val="17375E"/>
              </a:buClr>
              <a:buSzPts val="3200"/>
              <a:buFont typeface="Arial"/>
              <a:buChar char="•"/>
            </a:pPr>
            <a:r>
              <a:rPr lang="pt-BR" sz="2400" dirty="0">
                <a:solidFill>
                  <a:srgbClr val="17375E"/>
                </a:solidFill>
              </a:rPr>
              <a:t> De 8 a 11 h: classe</a:t>
            </a:r>
            <a:endParaRPr lang="pt-BR" sz="2400" dirty="0"/>
          </a:p>
          <a:p>
            <a:pPr marL="540000" lvl="1" indent="-203200">
              <a:spcBef>
                <a:spcPts val="560"/>
              </a:spcBef>
              <a:buClr>
                <a:srgbClr val="17375E"/>
              </a:buClr>
              <a:buSzPts val="3200"/>
              <a:buFont typeface="Arial"/>
              <a:buChar char="•"/>
            </a:pPr>
            <a:r>
              <a:rPr lang="pt-BR" sz="2400" dirty="0">
                <a:solidFill>
                  <a:srgbClr val="17375E"/>
                </a:solidFill>
              </a:rPr>
              <a:t> D’11 a 11.30 h: </a:t>
            </a:r>
            <a:r>
              <a:rPr lang="pt-BR" sz="2400" dirty="0" err="1">
                <a:solidFill>
                  <a:srgbClr val="17375E"/>
                </a:solidFill>
              </a:rPr>
              <a:t>esbarjo</a:t>
            </a:r>
            <a:endParaRPr lang="pt-BR" sz="2400" dirty="0"/>
          </a:p>
          <a:p>
            <a:pPr marL="540000" lvl="1" indent="-203200">
              <a:spcBef>
                <a:spcPts val="560"/>
              </a:spcBef>
              <a:buClr>
                <a:srgbClr val="17375E"/>
              </a:buClr>
              <a:buSzPts val="3200"/>
              <a:buFont typeface="Arial"/>
              <a:buChar char="•"/>
            </a:pPr>
            <a:r>
              <a:rPr lang="pt-BR" sz="2400" dirty="0">
                <a:solidFill>
                  <a:srgbClr val="17375E"/>
                </a:solidFill>
              </a:rPr>
              <a:t> D’11.30 a 14.30 h: classe</a:t>
            </a:r>
            <a:endParaRPr lang="pt-BR" sz="2400" dirty="0"/>
          </a:p>
        </p:txBody>
      </p:sp>
      <p:pic>
        <p:nvPicPr>
          <p:cNvPr id="14" name="Picture 2" descr="Un institut de Girona i un de Figueres, finalistes en la 3a Mostra ImpulsFP  CaixaBank Dualitza - El Gerió Digit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385" y="4176347"/>
            <a:ext cx="3411415" cy="1547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79760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7"/>
          <p:cNvSpPr txBox="1">
            <a:spLocks noGrp="1"/>
          </p:cNvSpPr>
          <p:nvPr>
            <p:ph type="body" idx="1"/>
          </p:nvPr>
        </p:nvSpPr>
        <p:spPr>
          <a:xfrm>
            <a:off x="2175934" y="2148947"/>
            <a:ext cx="6790266" cy="2620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0795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7375E"/>
              </a:buClr>
              <a:buSzPts val="2800"/>
              <a:buFont typeface="Arial"/>
              <a:buNone/>
            </a:pPr>
            <a:endParaRPr lang="ca-ES" sz="2800" dirty="0" smtClean="0">
              <a:solidFill>
                <a:srgbClr val="17375E"/>
              </a:solidFill>
            </a:endParaRPr>
          </a:p>
          <a:p>
            <a:pPr marL="107950" indent="0">
              <a:spcBef>
                <a:spcPts val="560"/>
              </a:spcBef>
              <a:buClr>
                <a:srgbClr val="17375E"/>
              </a:buClr>
              <a:buSzPts val="2800"/>
              <a:buNone/>
            </a:pPr>
            <a:endParaRPr lang="en-US" sz="2400" dirty="0" smtClean="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795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7375E"/>
              </a:buClr>
              <a:buSzPts val="2800"/>
              <a:buFont typeface="Arial"/>
              <a:buNone/>
            </a:pPr>
            <a:endParaRPr sz="2800" dirty="0">
              <a:solidFill>
                <a:srgbClr val="17375E"/>
              </a:solidFill>
            </a:endParaRPr>
          </a:p>
          <a:p>
            <a:pPr marL="34290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pen Sans"/>
              <a:buNone/>
            </a:pPr>
            <a:endParaRPr sz="2400" dirty="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pen Sans"/>
              <a:buNone/>
            </a:pPr>
            <a:endParaRPr sz="2400" dirty="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pen Sans"/>
              <a:buNone/>
            </a:pPr>
            <a:endParaRPr sz="2400" dirty="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79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32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79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32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Google Shape;323;p17"/>
          <p:cNvSpPr txBox="1">
            <a:spLocks noGrp="1"/>
          </p:cNvSpPr>
          <p:nvPr>
            <p:ph type="title"/>
          </p:nvPr>
        </p:nvSpPr>
        <p:spPr>
          <a:xfrm>
            <a:off x="307975" y="55562"/>
            <a:ext cx="8378825" cy="828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4000"/>
              <a:buNone/>
            </a:pPr>
            <a:r>
              <a:rPr lang="en-US" sz="4000" dirty="0" err="1" smtClean="0">
                <a:solidFill>
                  <a:schemeClr val="bg2"/>
                </a:solidFill>
              </a:rPr>
              <a:t>Calendari</a:t>
            </a:r>
            <a:endParaRPr sz="4000" dirty="0">
              <a:solidFill>
                <a:schemeClr val="bg2"/>
              </a:solidFill>
            </a:endParaRPr>
          </a:p>
        </p:txBody>
      </p:sp>
      <p:sp>
        <p:nvSpPr>
          <p:cNvPr id="324" name="Google Shape;324;p17"/>
          <p:cNvSpPr/>
          <p:nvPr/>
        </p:nvSpPr>
        <p:spPr>
          <a:xfrm>
            <a:off x="323850" y="1329267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1" i="0" u="none" strike="noStrike" cap="none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Presentació</a:t>
            </a:r>
            <a:r>
              <a:rPr lang="en-US" sz="1800" b="1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i="0" u="none" strike="noStrike" cap="none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dels</a:t>
            </a:r>
            <a:r>
              <a:rPr lang="en-US" sz="1800" b="1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Tutors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p17"/>
          <p:cNvSpPr/>
          <p:nvPr/>
        </p:nvSpPr>
        <p:spPr>
          <a:xfrm>
            <a:off x="307975" y="2148948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</a:pPr>
            <a:r>
              <a:rPr lang="en-US" sz="16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Projectes</a:t>
            </a:r>
            <a:r>
              <a:rPr lang="en-US" sz="16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del Centre</a:t>
            </a:r>
          </a:p>
        </p:txBody>
      </p:sp>
      <p:sp>
        <p:nvSpPr>
          <p:cNvPr id="326" name="Google Shape;326;p17"/>
          <p:cNvSpPr/>
          <p:nvPr/>
        </p:nvSpPr>
        <p:spPr>
          <a:xfrm>
            <a:off x="323850" y="3010960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</a:pPr>
            <a:r>
              <a:rPr lang="en-US" sz="1600" b="1" dirty="0" err="1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Característiques</a:t>
            </a:r>
            <a:r>
              <a:rPr lang="en-US" sz="1600" b="1" dirty="0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 i curriculum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</a:pPr>
            <a:r>
              <a:rPr lang="en-US" sz="1600" b="1" dirty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3</a:t>
            </a:r>
            <a:r>
              <a:rPr lang="en-US" sz="1600" b="1" dirty="0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r </a:t>
            </a:r>
            <a:r>
              <a:rPr lang="en-US" sz="1600" b="1" dirty="0" err="1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d’ESO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p17"/>
          <p:cNvSpPr/>
          <p:nvPr/>
        </p:nvSpPr>
        <p:spPr>
          <a:xfrm>
            <a:off x="323850" y="3872972"/>
            <a:ext cx="1728787" cy="751782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6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Horari</a:t>
            </a:r>
            <a:r>
              <a:rPr lang="en-US" sz="16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,  </a:t>
            </a:r>
            <a:r>
              <a:rPr lang="en-US" sz="16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Calendari</a:t>
            </a:r>
            <a:r>
              <a:rPr lang="en-US" sz="16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i</a:t>
            </a:r>
            <a:r>
              <a:rPr lang="en-US" sz="16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Assistència</a:t>
            </a:r>
            <a:r>
              <a:rPr lang="en-US" sz="1600" b="1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600" b="1" i="0" u="none" strike="noStrike" cap="none" dirty="0">
              <a:solidFill>
                <a:srgbClr val="000000"/>
              </a:solidFill>
              <a:sym typeface="Arial"/>
            </a:endParaRPr>
          </a:p>
        </p:txBody>
      </p:sp>
      <p:sp>
        <p:nvSpPr>
          <p:cNvPr id="328" name="Google Shape;328;p17"/>
          <p:cNvSpPr/>
          <p:nvPr/>
        </p:nvSpPr>
        <p:spPr>
          <a:xfrm>
            <a:off x="323850" y="4769218"/>
            <a:ext cx="1728787" cy="787520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Altres</a:t>
            </a:r>
            <a:r>
              <a:rPr lang="en-US" sz="18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Informacions</a:t>
            </a:r>
            <a:r>
              <a:rPr lang="en-US" sz="1800" b="1" i="0" u="none" strike="noStrike" cap="none" dirty="0" err="1" smtClean="0">
                <a:solidFill>
                  <a:srgbClr val="FFCCCC"/>
                </a:solidFill>
                <a:latin typeface="Calibri"/>
                <a:ea typeface="Calibri"/>
                <a:cs typeface="Calibri"/>
                <a:sym typeface="Calibri"/>
              </a:rPr>
              <a:t>ut</a:t>
            </a:r>
            <a:endParaRPr sz="1400" b="1" i="0" u="none" strike="noStrike" cap="none" dirty="0">
              <a:solidFill>
                <a:srgbClr val="FFCCCC"/>
              </a:solidFill>
              <a:sym typeface="Arial"/>
            </a:endParaRPr>
          </a:p>
        </p:txBody>
      </p:sp>
      <p:pic>
        <p:nvPicPr>
          <p:cNvPr id="329" name="Google Shape;329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85112" y="55562"/>
            <a:ext cx="1008062" cy="83661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2286000" y="833418"/>
            <a:ext cx="6607174" cy="8822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7675" lvl="1" algn="just">
              <a:spcBef>
                <a:spcPts val="440"/>
              </a:spcBef>
              <a:buClr>
                <a:srgbClr val="17375E"/>
              </a:buClr>
              <a:buSzPts val="2200"/>
            </a:pPr>
            <a:endParaRPr lang="en-US" sz="28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47675" lvl="1" algn="just">
              <a:spcBef>
                <a:spcPts val="440"/>
              </a:spcBef>
              <a:buClr>
                <a:srgbClr val="17375E"/>
              </a:buClr>
              <a:buSzPts val="2200"/>
            </a:pPr>
            <a:endParaRPr lang="en-US"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AutoShape 2" descr="Departament d'Automoció de l'Institut Montilivi (@automontilivi) / Twit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2286000" y="853936"/>
            <a:ext cx="6400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7950" lvl="0">
              <a:buClr>
                <a:srgbClr val="17375E"/>
              </a:buClr>
              <a:buSzPts val="3200"/>
            </a:pPr>
            <a:endParaRPr lang="pt-BR" sz="2400" dirty="0" smtClean="0">
              <a:solidFill>
                <a:srgbClr val="17375E"/>
              </a:solidFill>
            </a:endParaRPr>
          </a:p>
          <a:p>
            <a:pPr marL="107950" lvl="0">
              <a:buClr>
                <a:srgbClr val="17375E"/>
              </a:buClr>
              <a:buSzPts val="3200"/>
            </a:pPr>
            <a:endParaRPr lang="pt-BR" sz="2400" dirty="0">
              <a:solidFill>
                <a:srgbClr val="17375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5999" y="1503484"/>
            <a:ext cx="6497515" cy="374552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393700" lvl="0" indent="-285750">
              <a:buClr>
                <a:srgbClr val="17375E"/>
              </a:buClr>
              <a:buSzPts val="2400"/>
              <a:buFont typeface="Arial"/>
              <a:buChar char="•"/>
            </a:pPr>
            <a:endParaRPr lang="es-ES" sz="2400" u="sng" dirty="0" smtClean="0">
              <a:solidFill>
                <a:srgbClr val="17375E"/>
              </a:solidFill>
            </a:endParaRPr>
          </a:p>
          <a:p>
            <a:pPr marL="393700" lvl="0" indent="-285750">
              <a:buClr>
                <a:srgbClr val="17375E"/>
              </a:buClr>
              <a:buSzPts val="2400"/>
              <a:buFont typeface="Arial"/>
              <a:buChar char="•"/>
            </a:pPr>
            <a:r>
              <a:rPr lang="es-ES" sz="2400" u="sng" dirty="0" smtClean="0">
                <a:solidFill>
                  <a:srgbClr val="17375E"/>
                </a:solidFill>
              </a:rPr>
              <a:t>Per </a:t>
            </a:r>
            <a:r>
              <a:rPr lang="es-ES" sz="2400" u="sng" dirty="0" err="1">
                <a:solidFill>
                  <a:srgbClr val="17375E"/>
                </a:solidFill>
              </a:rPr>
              <a:t>Fires</a:t>
            </a:r>
            <a:r>
              <a:rPr lang="es-ES" sz="2400" dirty="0">
                <a:solidFill>
                  <a:srgbClr val="17375E"/>
                </a:solidFill>
              </a:rPr>
              <a:t>: </a:t>
            </a:r>
            <a:r>
              <a:rPr lang="es-ES" sz="2400" dirty="0" err="1">
                <a:solidFill>
                  <a:srgbClr val="17375E"/>
                </a:solidFill>
              </a:rPr>
              <a:t>butlleta</a:t>
            </a:r>
            <a:r>
              <a:rPr lang="es-ES" sz="2400" dirty="0">
                <a:solidFill>
                  <a:srgbClr val="17375E"/>
                </a:solidFill>
              </a:rPr>
              <a:t> </a:t>
            </a:r>
            <a:r>
              <a:rPr lang="es-ES" sz="2400" dirty="0" err="1">
                <a:solidFill>
                  <a:srgbClr val="17375E"/>
                </a:solidFill>
              </a:rPr>
              <a:t>d’avaluació</a:t>
            </a:r>
            <a:r>
              <a:rPr lang="es-ES" sz="2400" dirty="0">
                <a:solidFill>
                  <a:srgbClr val="17375E"/>
                </a:solidFill>
              </a:rPr>
              <a:t> actitudinal</a:t>
            </a:r>
            <a:endParaRPr lang="es-ES" sz="2400" dirty="0"/>
          </a:p>
          <a:p>
            <a:pPr marL="393700" lvl="0" indent="-285750">
              <a:buClr>
                <a:srgbClr val="17375E"/>
              </a:buClr>
              <a:buSzPts val="2400"/>
              <a:buFont typeface="Arial"/>
              <a:buChar char="•"/>
            </a:pPr>
            <a:r>
              <a:rPr lang="es-ES" sz="2400" u="sng" dirty="0" err="1">
                <a:solidFill>
                  <a:srgbClr val="17375E"/>
                </a:solidFill>
              </a:rPr>
              <a:t>Abans</a:t>
            </a:r>
            <a:r>
              <a:rPr lang="es-ES" sz="2400" u="sng" dirty="0">
                <a:solidFill>
                  <a:srgbClr val="17375E"/>
                </a:solidFill>
              </a:rPr>
              <a:t> de Nadal</a:t>
            </a:r>
            <a:r>
              <a:rPr lang="es-ES" sz="2400" dirty="0">
                <a:solidFill>
                  <a:srgbClr val="17375E"/>
                </a:solidFill>
              </a:rPr>
              <a:t>: </a:t>
            </a:r>
            <a:r>
              <a:rPr lang="es-ES" sz="2400" dirty="0" err="1">
                <a:solidFill>
                  <a:srgbClr val="17375E"/>
                </a:solidFill>
              </a:rPr>
              <a:t>lliurament</a:t>
            </a:r>
            <a:r>
              <a:rPr lang="es-ES" sz="2400" dirty="0">
                <a:solidFill>
                  <a:srgbClr val="17375E"/>
                </a:solidFill>
              </a:rPr>
              <a:t> de la </a:t>
            </a:r>
            <a:r>
              <a:rPr lang="es-ES" sz="2400" dirty="0" err="1">
                <a:solidFill>
                  <a:srgbClr val="17375E"/>
                </a:solidFill>
              </a:rPr>
              <a:t>butlleta</a:t>
            </a:r>
            <a:r>
              <a:rPr lang="es-ES" sz="2400" dirty="0">
                <a:solidFill>
                  <a:srgbClr val="17375E"/>
                </a:solidFill>
              </a:rPr>
              <a:t> de notes de la 1a </a:t>
            </a:r>
            <a:r>
              <a:rPr lang="es-ES" sz="2400" dirty="0" err="1">
                <a:solidFill>
                  <a:srgbClr val="17375E"/>
                </a:solidFill>
              </a:rPr>
              <a:t>Avaluació</a:t>
            </a:r>
            <a:endParaRPr lang="es-ES" sz="2400" dirty="0"/>
          </a:p>
          <a:p>
            <a:pPr marL="393700" lvl="0" indent="-285750">
              <a:buClr>
                <a:srgbClr val="17375E"/>
              </a:buClr>
              <a:buSzPts val="2400"/>
              <a:buFont typeface="Arial"/>
              <a:buChar char="•"/>
            </a:pPr>
            <a:r>
              <a:rPr lang="es-ES" sz="2400" u="sng" dirty="0" err="1">
                <a:solidFill>
                  <a:srgbClr val="17375E"/>
                </a:solidFill>
              </a:rPr>
              <a:t>Abans</a:t>
            </a:r>
            <a:r>
              <a:rPr lang="es-ES" sz="2400" u="sng" dirty="0">
                <a:solidFill>
                  <a:srgbClr val="17375E"/>
                </a:solidFill>
              </a:rPr>
              <a:t> de </a:t>
            </a:r>
            <a:r>
              <a:rPr lang="es-ES" sz="2400" u="sng" dirty="0" err="1">
                <a:solidFill>
                  <a:srgbClr val="17375E"/>
                </a:solidFill>
              </a:rPr>
              <a:t>Setmana</a:t>
            </a:r>
            <a:r>
              <a:rPr lang="es-ES" sz="2400" u="sng" dirty="0">
                <a:solidFill>
                  <a:srgbClr val="17375E"/>
                </a:solidFill>
              </a:rPr>
              <a:t> Santa</a:t>
            </a:r>
            <a:r>
              <a:rPr lang="es-ES" sz="2400" dirty="0">
                <a:solidFill>
                  <a:srgbClr val="17375E"/>
                </a:solidFill>
              </a:rPr>
              <a:t>: </a:t>
            </a:r>
            <a:r>
              <a:rPr lang="es-ES" sz="2400" dirty="0" err="1">
                <a:solidFill>
                  <a:srgbClr val="17375E"/>
                </a:solidFill>
              </a:rPr>
              <a:t>lliurament</a:t>
            </a:r>
            <a:r>
              <a:rPr lang="es-ES" sz="2400" dirty="0">
                <a:solidFill>
                  <a:srgbClr val="17375E"/>
                </a:solidFill>
              </a:rPr>
              <a:t> de la </a:t>
            </a:r>
            <a:r>
              <a:rPr lang="es-ES" sz="2400" dirty="0" err="1">
                <a:solidFill>
                  <a:srgbClr val="17375E"/>
                </a:solidFill>
              </a:rPr>
              <a:t>butlleta</a:t>
            </a:r>
            <a:r>
              <a:rPr lang="es-ES" sz="2400" dirty="0">
                <a:solidFill>
                  <a:srgbClr val="17375E"/>
                </a:solidFill>
              </a:rPr>
              <a:t> de notes de la 2a </a:t>
            </a:r>
            <a:r>
              <a:rPr lang="es-ES" sz="2400" dirty="0" err="1">
                <a:solidFill>
                  <a:srgbClr val="17375E"/>
                </a:solidFill>
              </a:rPr>
              <a:t>Avaluació</a:t>
            </a:r>
            <a:endParaRPr lang="es-ES" sz="2400" dirty="0"/>
          </a:p>
          <a:p>
            <a:pPr marL="393700" lvl="0" indent="-285750">
              <a:buClr>
                <a:srgbClr val="17375E"/>
              </a:buClr>
              <a:buSzPts val="2400"/>
              <a:buFont typeface="Arial"/>
              <a:buChar char="•"/>
            </a:pPr>
            <a:r>
              <a:rPr lang="es-ES" sz="2400" u="sng" dirty="0" err="1" smtClean="0">
                <a:solidFill>
                  <a:srgbClr val="17375E"/>
                </a:solidFill>
              </a:rPr>
              <a:t>Acabament</a:t>
            </a:r>
            <a:r>
              <a:rPr lang="es-ES" sz="2400" u="sng" dirty="0" smtClean="0">
                <a:solidFill>
                  <a:srgbClr val="17375E"/>
                </a:solidFill>
              </a:rPr>
              <a:t> de </a:t>
            </a:r>
            <a:r>
              <a:rPr lang="es-ES" sz="2400" u="sng" dirty="0" err="1" smtClean="0">
                <a:solidFill>
                  <a:srgbClr val="17375E"/>
                </a:solidFill>
              </a:rPr>
              <a:t>curs</a:t>
            </a:r>
            <a:r>
              <a:rPr lang="es-ES" sz="2400" u="sng" dirty="0" smtClean="0">
                <a:solidFill>
                  <a:srgbClr val="17375E"/>
                </a:solidFill>
              </a:rPr>
              <a:t>: </a:t>
            </a:r>
            <a:r>
              <a:rPr lang="es-ES" sz="2400" dirty="0">
                <a:solidFill>
                  <a:srgbClr val="17375E"/>
                </a:solidFill>
              </a:rPr>
              <a:t>informe orientador de final de </a:t>
            </a:r>
            <a:r>
              <a:rPr lang="es-ES" sz="2400" dirty="0" err="1" smtClean="0">
                <a:solidFill>
                  <a:srgbClr val="17375E"/>
                </a:solidFill>
              </a:rPr>
              <a:t>curs</a:t>
            </a:r>
            <a:r>
              <a:rPr lang="es-ES" sz="2400" dirty="0">
                <a:solidFill>
                  <a:srgbClr val="17375E"/>
                </a:solidFill>
              </a:rPr>
              <a:t> </a:t>
            </a:r>
            <a:r>
              <a:rPr lang="es-ES" sz="2400" dirty="0" smtClean="0">
                <a:solidFill>
                  <a:srgbClr val="17375E"/>
                </a:solidFill>
              </a:rPr>
              <a:t>i </a:t>
            </a:r>
            <a:r>
              <a:rPr lang="es-ES" sz="2400" dirty="0" err="1">
                <a:solidFill>
                  <a:srgbClr val="17375E"/>
                </a:solidFill>
              </a:rPr>
              <a:t>butlleta</a:t>
            </a:r>
            <a:r>
              <a:rPr lang="es-ES" sz="2400" dirty="0">
                <a:solidFill>
                  <a:srgbClr val="17375E"/>
                </a:solidFill>
              </a:rPr>
              <a:t>  </a:t>
            </a:r>
            <a:r>
              <a:rPr lang="es-ES" sz="2400" dirty="0" err="1" smtClean="0">
                <a:solidFill>
                  <a:srgbClr val="17375E"/>
                </a:solidFill>
              </a:rPr>
              <a:t>d’avaluació</a:t>
            </a:r>
            <a:r>
              <a:rPr lang="es-ES" sz="2400" dirty="0" smtClean="0">
                <a:solidFill>
                  <a:srgbClr val="17375E"/>
                </a:solidFill>
              </a:rPr>
              <a:t> final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30152605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7"/>
          <p:cNvSpPr txBox="1">
            <a:spLocks noGrp="1"/>
          </p:cNvSpPr>
          <p:nvPr>
            <p:ph type="body" idx="1"/>
          </p:nvPr>
        </p:nvSpPr>
        <p:spPr>
          <a:xfrm>
            <a:off x="2175934" y="2148947"/>
            <a:ext cx="6790266" cy="2620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0795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7375E"/>
              </a:buClr>
              <a:buSzPts val="2800"/>
              <a:buFont typeface="Arial"/>
              <a:buNone/>
            </a:pPr>
            <a:endParaRPr lang="ca-ES" sz="2800" dirty="0" smtClean="0">
              <a:solidFill>
                <a:srgbClr val="17375E"/>
              </a:solidFill>
            </a:endParaRPr>
          </a:p>
          <a:p>
            <a:pPr marL="107950" indent="0">
              <a:spcBef>
                <a:spcPts val="560"/>
              </a:spcBef>
              <a:buClr>
                <a:srgbClr val="17375E"/>
              </a:buClr>
              <a:buSzPts val="2800"/>
              <a:buNone/>
            </a:pPr>
            <a:endParaRPr lang="en-US" sz="2400" dirty="0" smtClean="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795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7375E"/>
              </a:buClr>
              <a:buSzPts val="2800"/>
              <a:buFont typeface="Arial"/>
              <a:buNone/>
            </a:pPr>
            <a:endParaRPr sz="2800" dirty="0">
              <a:solidFill>
                <a:srgbClr val="17375E"/>
              </a:solidFill>
            </a:endParaRPr>
          </a:p>
          <a:p>
            <a:pPr marL="34290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pen Sans"/>
              <a:buNone/>
            </a:pPr>
            <a:endParaRPr sz="2400" dirty="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pen Sans"/>
              <a:buNone/>
            </a:pPr>
            <a:endParaRPr sz="2400" dirty="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pen Sans"/>
              <a:buNone/>
            </a:pPr>
            <a:endParaRPr sz="2400" dirty="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79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32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79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32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Google Shape;323;p17"/>
          <p:cNvSpPr txBox="1">
            <a:spLocks noGrp="1"/>
          </p:cNvSpPr>
          <p:nvPr>
            <p:ph type="title"/>
          </p:nvPr>
        </p:nvSpPr>
        <p:spPr>
          <a:xfrm>
            <a:off x="307975" y="55562"/>
            <a:ext cx="8378825" cy="828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4000"/>
              <a:buNone/>
            </a:pPr>
            <a:r>
              <a:rPr lang="en-US" sz="4000" dirty="0" err="1" smtClean="0">
                <a:solidFill>
                  <a:schemeClr val="bg2"/>
                </a:solidFill>
              </a:rPr>
              <a:t>Calendari</a:t>
            </a:r>
            <a:endParaRPr sz="4000" dirty="0">
              <a:solidFill>
                <a:schemeClr val="bg2"/>
              </a:solidFill>
            </a:endParaRPr>
          </a:p>
        </p:txBody>
      </p:sp>
      <p:sp>
        <p:nvSpPr>
          <p:cNvPr id="324" name="Google Shape;324;p17"/>
          <p:cNvSpPr/>
          <p:nvPr/>
        </p:nvSpPr>
        <p:spPr>
          <a:xfrm>
            <a:off x="323850" y="1329267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1" i="0" u="none" strike="noStrike" cap="none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Presentació</a:t>
            </a:r>
            <a:r>
              <a:rPr lang="en-US" sz="1800" b="1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i="0" u="none" strike="noStrike" cap="none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dels</a:t>
            </a:r>
            <a:r>
              <a:rPr lang="en-US" sz="1800" b="1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Tutors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p17"/>
          <p:cNvSpPr/>
          <p:nvPr/>
        </p:nvSpPr>
        <p:spPr>
          <a:xfrm>
            <a:off x="307975" y="2148948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</a:pPr>
            <a:r>
              <a:rPr lang="en-US" sz="16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Projectes</a:t>
            </a:r>
            <a:r>
              <a:rPr lang="en-US" sz="16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del Centre</a:t>
            </a:r>
          </a:p>
        </p:txBody>
      </p:sp>
      <p:sp>
        <p:nvSpPr>
          <p:cNvPr id="326" name="Google Shape;326;p17"/>
          <p:cNvSpPr/>
          <p:nvPr/>
        </p:nvSpPr>
        <p:spPr>
          <a:xfrm>
            <a:off x="323850" y="3010960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</a:pPr>
            <a:r>
              <a:rPr lang="en-US" sz="1600" b="1" dirty="0" err="1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Característiques</a:t>
            </a:r>
            <a:r>
              <a:rPr lang="en-US" sz="1600" b="1" dirty="0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 i curriculum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</a:pPr>
            <a:r>
              <a:rPr lang="en-US" sz="1600" b="1" dirty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3</a:t>
            </a:r>
            <a:r>
              <a:rPr lang="en-US" sz="1600" b="1" dirty="0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r </a:t>
            </a:r>
            <a:r>
              <a:rPr lang="en-US" sz="1600" b="1" dirty="0" err="1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d’ESO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p17"/>
          <p:cNvSpPr/>
          <p:nvPr/>
        </p:nvSpPr>
        <p:spPr>
          <a:xfrm>
            <a:off x="323850" y="3872972"/>
            <a:ext cx="1728787" cy="751782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6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Horari</a:t>
            </a:r>
            <a:r>
              <a:rPr lang="en-US" sz="16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,  </a:t>
            </a:r>
            <a:r>
              <a:rPr lang="en-US" sz="16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Calendari</a:t>
            </a:r>
            <a:r>
              <a:rPr lang="en-US" sz="16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i</a:t>
            </a:r>
            <a:r>
              <a:rPr lang="en-US" sz="16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Assistència</a:t>
            </a:r>
            <a:r>
              <a:rPr lang="en-US" sz="1600" b="1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600" b="1" i="0" u="none" strike="noStrike" cap="none" dirty="0">
              <a:solidFill>
                <a:srgbClr val="000000"/>
              </a:solidFill>
              <a:sym typeface="Arial"/>
            </a:endParaRPr>
          </a:p>
        </p:txBody>
      </p:sp>
      <p:sp>
        <p:nvSpPr>
          <p:cNvPr id="328" name="Google Shape;328;p17"/>
          <p:cNvSpPr/>
          <p:nvPr/>
        </p:nvSpPr>
        <p:spPr>
          <a:xfrm>
            <a:off x="323850" y="4769218"/>
            <a:ext cx="1728787" cy="787520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Altres</a:t>
            </a:r>
            <a:r>
              <a:rPr lang="en-US" sz="18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Informacions</a:t>
            </a:r>
            <a:r>
              <a:rPr lang="en-US" sz="1800" b="1" i="0" u="none" strike="noStrike" cap="none" dirty="0" err="1" smtClean="0">
                <a:solidFill>
                  <a:srgbClr val="FFCCCC"/>
                </a:solidFill>
                <a:latin typeface="Calibri"/>
                <a:ea typeface="Calibri"/>
                <a:cs typeface="Calibri"/>
                <a:sym typeface="Calibri"/>
              </a:rPr>
              <a:t>ut</a:t>
            </a:r>
            <a:endParaRPr sz="1400" b="1" i="0" u="none" strike="noStrike" cap="none" dirty="0">
              <a:solidFill>
                <a:srgbClr val="FFCCCC"/>
              </a:solidFill>
              <a:sym typeface="Arial"/>
            </a:endParaRPr>
          </a:p>
        </p:txBody>
      </p:sp>
      <p:pic>
        <p:nvPicPr>
          <p:cNvPr id="329" name="Google Shape;329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85112" y="55562"/>
            <a:ext cx="1008062" cy="83661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2286000" y="833418"/>
            <a:ext cx="660717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7675" lvl="1" algn="just">
              <a:spcBef>
                <a:spcPts val="440"/>
              </a:spcBef>
              <a:buClr>
                <a:srgbClr val="17375E"/>
              </a:buClr>
              <a:buSzPts val="2200"/>
            </a:pPr>
            <a:endParaRPr lang="en-US" sz="28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7950">
              <a:buClr>
                <a:srgbClr val="17375E"/>
              </a:buClr>
              <a:buSzPts val="2400"/>
            </a:pPr>
            <a:endParaRPr lang="en-US" sz="2400" dirty="0">
              <a:solidFill>
                <a:srgbClr val="17375E"/>
              </a:solidFill>
              <a:sym typeface="Calibri"/>
            </a:endParaRPr>
          </a:p>
        </p:txBody>
      </p:sp>
      <p:sp>
        <p:nvSpPr>
          <p:cNvPr id="2" name="AutoShape 2" descr="Departament d'Automoció de l'Institut Montilivi (@automontilivi) / Twit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2286000" y="853936"/>
            <a:ext cx="6400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7950" lvl="0">
              <a:buClr>
                <a:srgbClr val="17375E"/>
              </a:buClr>
              <a:buSzPts val="3200"/>
            </a:pPr>
            <a:endParaRPr lang="pt-BR" sz="2400" dirty="0" smtClean="0">
              <a:solidFill>
                <a:srgbClr val="17375E"/>
              </a:solidFill>
            </a:endParaRPr>
          </a:p>
          <a:p>
            <a:pPr marL="107950" lvl="0">
              <a:buClr>
                <a:srgbClr val="17375E"/>
              </a:buClr>
              <a:buSzPts val="3200"/>
            </a:pPr>
            <a:endParaRPr lang="pt-BR" sz="2400" dirty="0">
              <a:solidFill>
                <a:srgbClr val="17375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5999" y="1503484"/>
            <a:ext cx="6497515" cy="374552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393700" lvl="0" indent="-285750">
              <a:buClr>
                <a:srgbClr val="17375E"/>
              </a:buClr>
              <a:buSzPts val="2400"/>
              <a:buFont typeface="Arial"/>
              <a:buChar char="•"/>
            </a:pPr>
            <a:r>
              <a:rPr lang="es-ES" sz="2400" dirty="0" err="1" smtClean="0">
                <a:solidFill>
                  <a:srgbClr val="002060"/>
                </a:solidFill>
              </a:rPr>
              <a:t>Activitats</a:t>
            </a:r>
            <a:r>
              <a:rPr lang="es-ES" sz="2400" dirty="0" smtClean="0">
                <a:solidFill>
                  <a:srgbClr val="002060"/>
                </a:solidFill>
              </a:rPr>
              <a:t> </a:t>
            </a:r>
            <a:r>
              <a:rPr lang="es-ES" sz="2400" dirty="0" err="1" smtClean="0">
                <a:solidFill>
                  <a:srgbClr val="002060"/>
                </a:solidFill>
              </a:rPr>
              <a:t>solidàries</a:t>
            </a:r>
            <a:r>
              <a:rPr lang="es-ES" sz="2400" dirty="0" smtClean="0">
                <a:solidFill>
                  <a:srgbClr val="002060"/>
                </a:solidFill>
              </a:rPr>
              <a:t> que </a:t>
            </a:r>
            <a:r>
              <a:rPr lang="es-ES" sz="2400" dirty="0" err="1" smtClean="0">
                <a:solidFill>
                  <a:srgbClr val="002060"/>
                </a:solidFill>
              </a:rPr>
              <a:t>acostumem</a:t>
            </a:r>
            <a:r>
              <a:rPr lang="es-ES" sz="2400" dirty="0" smtClean="0">
                <a:solidFill>
                  <a:srgbClr val="002060"/>
                </a:solidFill>
              </a:rPr>
              <a:t> a </a:t>
            </a:r>
            <a:r>
              <a:rPr lang="es-ES" sz="2400" dirty="0" err="1" smtClean="0">
                <a:solidFill>
                  <a:srgbClr val="002060"/>
                </a:solidFill>
              </a:rPr>
              <a:t>dur</a:t>
            </a:r>
            <a:r>
              <a:rPr lang="es-ES" sz="2400" dirty="0" smtClean="0">
                <a:solidFill>
                  <a:srgbClr val="002060"/>
                </a:solidFill>
              </a:rPr>
              <a:t> a </a:t>
            </a:r>
            <a:r>
              <a:rPr lang="es-ES" sz="2400" dirty="0" err="1" smtClean="0">
                <a:solidFill>
                  <a:srgbClr val="002060"/>
                </a:solidFill>
              </a:rPr>
              <a:t>terme</a:t>
            </a:r>
            <a:r>
              <a:rPr lang="es-ES" sz="2400" dirty="0" smtClean="0">
                <a:solidFill>
                  <a:srgbClr val="002060"/>
                </a:solidFill>
              </a:rPr>
              <a:t>:</a:t>
            </a:r>
          </a:p>
          <a:p>
            <a:pPr marL="756000" lvl="6" indent="-342900">
              <a:buClr>
                <a:srgbClr val="17375E"/>
              </a:buClr>
              <a:buSzPts val="2400"/>
              <a:buFont typeface="Courier New" panose="02070309020205020404" pitchFamily="49" charset="0"/>
              <a:buChar char="o"/>
            </a:pPr>
            <a:r>
              <a:rPr lang="es-ES" sz="2000" dirty="0" smtClean="0">
                <a:solidFill>
                  <a:srgbClr val="002060"/>
                </a:solidFill>
              </a:rPr>
              <a:t>Octubre: </a:t>
            </a:r>
            <a:r>
              <a:rPr lang="es-ES" sz="2000" dirty="0" err="1" smtClean="0">
                <a:solidFill>
                  <a:srgbClr val="002060"/>
                </a:solidFill>
              </a:rPr>
              <a:t>Recollida</a:t>
            </a:r>
            <a:r>
              <a:rPr lang="es-ES" sz="2000" dirty="0" smtClean="0">
                <a:solidFill>
                  <a:srgbClr val="002060"/>
                </a:solidFill>
              </a:rPr>
              <a:t> </a:t>
            </a:r>
            <a:r>
              <a:rPr lang="es-ES" sz="2000" dirty="0" err="1" smtClean="0">
                <a:solidFill>
                  <a:srgbClr val="002060"/>
                </a:solidFill>
              </a:rPr>
              <a:t>d’aliments</a:t>
            </a:r>
            <a:r>
              <a:rPr lang="es-ES" sz="2000" dirty="0" smtClean="0">
                <a:solidFill>
                  <a:srgbClr val="002060"/>
                </a:solidFill>
              </a:rPr>
              <a:t> </a:t>
            </a:r>
            <a:r>
              <a:rPr lang="es-ES" sz="2000" dirty="0">
                <a:solidFill>
                  <a:srgbClr val="002060"/>
                </a:solidFill>
              </a:rPr>
              <a:t>(</a:t>
            </a:r>
            <a:r>
              <a:rPr lang="es-ES" sz="2000" dirty="0" err="1" smtClean="0">
                <a:solidFill>
                  <a:srgbClr val="002060"/>
                </a:solidFill>
              </a:rPr>
              <a:t>Càrites</a:t>
            </a:r>
            <a:r>
              <a:rPr lang="es-ES" sz="2000" dirty="0" smtClean="0">
                <a:solidFill>
                  <a:srgbClr val="002060"/>
                </a:solidFill>
              </a:rPr>
              <a:t> / </a:t>
            </a:r>
            <a:r>
              <a:rPr lang="es-ES" sz="2000" dirty="0" err="1" smtClean="0">
                <a:solidFill>
                  <a:srgbClr val="002060"/>
                </a:solidFill>
              </a:rPr>
              <a:t>Germanetes</a:t>
            </a:r>
            <a:r>
              <a:rPr lang="es-ES" sz="2000" dirty="0" smtClean="0">
                <a:solidFill>
                  <a:srgbClr val="002060"/>
                </a:solidFill>
              </a:rPr>
              <a:t> </a:t>
            </a:r>
            <a:r>
              <a:rPr lang="es-ES" sz="2000" dirty="0" err="1" smtClean="0">
                <a:solidFill>
                  <a:srgbClr val="002060"/>
                </a:solidFill>
              </a:rPr>
              <a:t>dels</a:t>
            </a:r>
            <a:r>
              <a:rPr lang="es-ES" sz="2000" dirty="0" smtClean="0">
                <a:solidFill>
                  <a:srgbClr val="002060"/>
                </a:solidFill>
              </a:rPr>
              <a:t> Pobres)</a:t>
            </a:r>
          </a:p>
          <a:p>
            <a:pPr marL="756000" lvl="6" indent="-342900">
              <a:buClr>
                <a:srgbClr val="17375E"/>
              </a:buClr>
              <a:buSzPts val="2400"/>
              <a:buFont typeface="Courier New" panose="02070309020205020404" pitchFamily="49" charset="0"/>
              <a:buChar char="o"/>
            </a:pPr>
            <a:r>
              <a:rPr lang="es-ES" sz="2000" dirty="0" err="1" smtClean="0">
                <a:solidFill>
                  <a:srgbClr val="002060"/>
                </a:solidFill>
              </a:rPr>
              <a:t>Novembre</a:t>
            </a:r>
            <a:r>
              <a:rPr lang="es-ES" sz="2000" dirty="0" smtClean="0">
                <a:solidFill>
                  <a:srgbClr val="002060"/>
                </a:solidFill>
              </a:rPr>
              <a:t>: “Cursa </a:t>
            </a:r>
            <a:r>
              <a:rPr lang="es-ES" sz="2000" dirty="0" err="1" smtClean="0">
                <a:solidFill>
                  <a:srgbClr val="002060"/>
                </a:solidFill>
              </a:rPr>
              <a:t>solidària</a:t>
            </a:r>
            <a:r>
              <a:rPr lang="es-ES" sz="2000" dirty="0" smtClean="0">
                <a:solidFill>
                  <a:srgbClr val="002060"/>
                </a:solidFill>
              </a:rPr>
              <a:t>”</a:t>
            </a:r>
          </a:p>
          <a:p>
            <a:pPr marL="756000" lvl="6" indent="-342900">
              <a:buClr>
                <a:srgbClr val="17375E"/>
              </a:buClr>
              <a:buSzPts val="2400"/>
              <a:buFont typeface="Courier New" panose="02070309020205020404" pitchFamily="49" charset="0"/>
              <a:buChar char="o"/>
            </a:pPr>
            <a:r>
              <a:rPr lang="es-ES" sz="2000" dirty="0" smtClean="0">
                <a:solidFill>
                  <a:srgbClr val="002060"/>
                </a:solidFill>
              </a:rPr>
              <a:t>18-20 </a:t>
            </a:r>
            <a:r>
              <a:rPr lang="es-ES" sz="2000" dirty="0" smtClean="0">
                <a:solidFill>
                  <a:srgbClr val="002060"/>
                </a:solidFill>
              </a:rPr>
              <a:t>de Desembre: </a:t>
            </a:r>
            <a:r>
              <a:rPr lang="es-ES" sz="2000" dirty="0">
                <a:solidFill>
                  <a:srgbClr val="002060"/>
                </a:solidFill>
              </a:rPr>
              <a:t>N</a:t>
            </a:r>
            <a:r>
              <a:rPr lang="es-ES" sz="2000" dirty="0" smtClean="0">
                <a:solidFill>
                  <a:srgbClr val="002060"/>
                </a:solidFill>
              </a:rPr>
              <a:t>adal </a:t>
            </a:r>
            <a:r>
              <a:rPr lang="es-ES" sz="2000" dirty="0" err="1" smtClean="0">
                <a:solidFill>
                  <a:srgbClr val="002060"/>
                </a:solidFill>
              </a:rPr>
              <a:t>Solidari</a:t>
            </a:r>
            <a:r>
              <a:rPr lang="es-ES" sz="2000" dirty="0" smtClean="0">
                <a:solidFill>
                  <a:srgbClr val="002060"/>
                </a:solidFill>
              </a:rPr>
              <a:t> i </a:t>
            </a:r>
            <a:r>
              <a:rPr lang="es-ES" sz="2000" dirty="0" err="1" smtClean="0">
                <a:solidFill>
                  <a:srgbClr val="002060"/>
                </a:solidFill>
              </a:rPr>
              <a:t>xocolatada</a:t>
            </a:r>
            <a:endParaRPr lang="es-ES" sz="2000" dirty="0" smtClean="0">
              <a:solidFill>
                <a:srgbClr val="002060"/>
              </a:solidFill>
            </a:endParaRPr>
          </a:p>
          <a:p>
            <a:pPr marL="756000" lvl="6" indent="-342900">
              <a:buClr>
                <a:srgbClr val="17375E"/>
              </a:buClr>
              <a:buSzPts val="2400"/>
              <a:buFont typeface="Courier New" panose="02070309020205020404" pitchFamily="49" charset="0"/>
              <a:buChar char="o"/>
            </a:pPr>
            <a:r>
              <a:rPr lang="es-ES" sz="2000" dirty="0" err="1" smtClean="0">
                <a:solidFill>
                  <a:srgbClr val="002060"/>
                </a:solidFill>
              </a:rPr>
              <a:t>Gener-Febrer</a:t>
            </a:r>
            <a:r>
              <a:rPr lang="es-ES" sz="2000" dirty="0" smtClean="0">
                <a:solidFill>
                  <a:srgbClr val="002060"/>
                </a:solidFill>
              </a:rPr>
              <a:t>: Cantata per la PAU, UAP </a:t>
            </a:r>
            <a:r>
              <a:rPr lang="es-ES" sz="2000" dirty="0" smtClean="0">
                <a:solidFill>
                  <a:srgbClr val="002060"/>
                </a:solidFill>
              </a:rPr>
              <a:t>24</a:t>
            </a:r>
            <a:endParaRPr lang="es-ES" sz="2000" dirty="0" smtClean="0">
              <a:solidFill>
                <a:srgbClr val="002060"/>
              </a:solidFill>
            </a:endParaRPr>
          </a:p>
          <a:p>
            <a:pPr marL="107950" lvl="3">
              <a:buClr>
                <a:srgbClr val="17375E"/>
              </a:buClr>
              <a:buSzPts val="2400"/>
            </a:pPr>
            <a:endParaRPr lang="es-ES" sz="2000" dirty="0">
              <a:solidFill>
                <a:srgbClr val="002060"/>
              </a:solidFill>
            </a:endParaRPr>
          </a:p>
          <a:p>
            <a:pPr marL="107950" lvl="3">
              <a:buClr>
                <a:srgbClr val="17375E"/>
              </a:buClr>
              <a:buSzPts val="2400"/>
            </a:pPr>
            <a:r>
              <a:rPr lang="es-ES" sz="2200" dirty="0" err="1" smtClean="0">
                <a:solidFill>
                  <a:srgbClr val="002060"/>
                </a:solidFill>
              </a:rPr>
              <a:t>Altres</a:t>
            </a:r>
            <a:r>
              <a:rPr lang="es-ES" sz="2200" dirty="0" smtClean="0">
                <a:solidFill>
                  <a:srgbClr val="002060"/>
                </a:solidFill>
              </a:rPr>
              <a:t>: </a:t>
            </a:r>
          </a:p>
          <a:p>
            <a:pPr marL="756000" lvl="3" indent="-342900">
              <a:buClr>
                <a:srgbClr val="17375E"/>
              </a:buClr>
              <a:buSzPts val="2400"/>
              <a:buFont typeface="Courier New" panose="02070309020205020404" pitchFamily="49" charset="0"/>
              <a:buChar char="o"/>
            </a:pPr>
            <a:r>
              <a:rPr lang="es-ES" sz="2200" dirty="0" smtClean="0">
                <a:solidFill>
                  <a:srgbClr val="002060"/>
                </a:solidFill>
              </a:rPr>
              <a:t>Abril: </a:t>
            </a:r>
            <a:r>
              <a:rPr lang="es-ES" sz="2200" dirty="0" err="1" smtClean="0">
                <a:solidFill>
                  <a:srgbClr val="002060"/>
                </a:solidFill>
              </a:rPr>
              <a:t>Setmana</a:t>
            </a:r>
            <a:r>
              <a:rPr lang="es-ES" sz="2200" dirty="0" smtClean="0">
                <a:solidFill>
                  <a:srgbClr val="002060"/>
                </a:solidFill>
              </a:rPr>
              <a:t> cultural i </a:t>
            </a:r>
            <a:r>
              <a:rPr lang="es-ES" sz="2200" dirty="0" err="1" smtClean="0">
                <a:solidFill>
                  <a:srgbClr val="002060"/>
                </a:solidFill>
              </a:rPr>
              <a:t>Concurs</a:t>
            </a:r>
            <a:r>
              <a:rPr lang="es-ES" sz="2200" dirty="0" smtClean="0">
                <a:solidFill>
                  <a:srgbClr val="002060"/>
                </a:solidFill>
              </a:rPr>
              <a:t> de </a:t>
            </a:r>
            <a:r>
              <a:rPr lang="es-ES" sz="2200" dirty="0" err="1" smtClean="0">
                <a:solidFill>
                  <a:srgbClr val="002060"/>
                </a:solidFill>
              </a:rPr>
              <a:t>Sant</a:t>
            </a:r>
            <a:r>
              <a:rPr lang="es-ES" sz="2200" dirty="0" smtClean="0">
                <a:solidFill>
                  <a:srgbClr val="002060"/>
                </a:solidFill>
              </a:rPr>
              <a:t> Jordi</a:t>
            </a:r>
            <a:endParaRPr lang="es-ES" sz="2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7397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7"/>
          <p:cNvSpPr txBox="1">
            <a:spLocks noGrp="1"/>
          </p:cNvSpPr>
          <p:nvPr>
            <p:ph type="body" idx="1"/>
          </p:nvPr>
        </p:nvSpPr>
        <p:spPr>
          <a:xfrm>
            <a:off x="2175934" y="2148947"/>
            <a:ext cx="6790266" cy="2620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0795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7375E"/>
              </a:buClr>
              <a:buSzPts val="2800"/>
              <a:buFont typeface="Arial"/>
              <a:buNone/>
            </a:pPr>
            <a:endParaRPr lang="ca-ES" sz="2800" dirty="0" smtClean="0">
              <a:solidFill>
                <a:srgbClr val="17375E"/>
              </a:solidFill>
            </a:endParaRPr>
          </a:p>
          <a:p>
            <a:pPr marL="107950" indent="0">
              <a:spcBef>
                <a:spcPts val="560"/>
              </a:spcBef>
              <a:buClr>
                <a:srgbClr val="17375E"/>
              </a:buClr>
              <a:buSzPts val="2800"/>
              <a:buNone/>
            </a:pPr>
            <a:endParaRPr lang="en-US" sz="2400" dirty="0" smtClean="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795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7375E"/>
              </a:buClr>
              <a:buSzPts val="2800"/>
              <a:buFont typeface="Arial"/>
              <a:buNone/>
            </a:pPr>
            <a:endParaRPr sz="2800" dirty="0">
              <a:solidFill>
                <a:srgbClr val="17375E"/>
              </a:solidFill>
            </a:endParaRPr>
          </a:p>
          <a:p>
            <a:pPr marL="34290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pen Sans"/>
              <a:buNone/>
            </a:pPr>
            <a:endParaRPr sz="2400" dirty="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pen Sans"/>
              <a:buNone/>
            </a:pPr>
            <a:endParaRPr sz="2400" dirty="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pen Sans"/>
              <a:buNone/>
            </a:pPr>
            <a:endParaRPr sz="2400" dirty="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79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32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79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32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Google Shape;323;p17"/>
          <p:cNvSpPr txBox="1">
            <a:spLocks noGrp="1"/>
          </p:cNvSpPr>
          <p:nvPr>
            <p:ph type="title"/>
          </p:nvPr>
        </p:nvSpPr>
        <p:spPr>
          <a:xfrm>
            <a:off x="307975" y="55562"/>
            <a:ext cx="8378825" cy="828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rgbClr val="17375E"/>
              </a:buClr>
              <a:buSzPts val="4000"/>
            </a:pPr>
            <a:r>
              <a:rPr lang="en-US" sz="3200" dirty="0">
                <a:solidFill>
                  <a:schemeClr val="bg2"/>
                </a:solidFill>
              </a:rPr>
              <a:t>Control de </a:t>
            </a:r>
            <a:r>
              <a:rPr lang="en-US" sz="3200" dirty="0" err="1">
                <a:solidFill>
                  <a:schemeClr val="bg2"/>
                </a:solidFill>
              </a:rPr>
              <a:t>faltes</a:t>
            </a:r>
            <a:r>
              <a:rPr lang="en-US" sz="3200" dirty="0">
                <a:solidFill>
                  <a:schemeClr val="bg2"/>
                </a:solidFill>
              </a:rPr>
              <a:t> </a:t>
            </a:r>
            <a:r>
              <a:rPr lang="en-US" sz="3200" dirty="0" err="1">
                <a:solidFill>
                  <a:schemeClr val="bg2"/>
                </a:solidFill>
              </a:rPr>
              <a:t>d’assistència</a:t>
            </a:r>
            <a:r>
              <a:rPr lang="en-US" sz="3200" dirty="0">
                <a:solidFill>
                  <a:schemeClr val="bg2"/>
                </a:solidFill>
              </a:rPr>
              <a:t> i </a:t>
            </a:r>
            <a:r>
              <a:rPr lang="en-US" sz="3200" dirty="0" err="1">
                <a:solidFill>
                  <a:schemeClr val="bg2"/>
                </a:solidFill>
              </a:rPr>
              <a:t>altres</a:t>
            </a:r>
            <a:r>
              <a:rPr lang="en-US" sz="3200" dirty="0">
                <a:solidFill>
                  <a:schemeClr val="bg2"/>
                </a:solidFill>
              </a:rPr>
              <a:t> </a:t>
            </a:r>
            <a:r>
              <a:rPr lang="en-US" sz="3200" dirty="0" err="1">
                <a:solidFill>
                  <a:schemeClr val="bg2"/>
                </a:solidFill>
              </a:rPr>
              <a:t>incidències</a:t>
            </a:r>
            <a:endParaRPr sz="3200" dirty="0">
              <a:solidFill>
                <a:schemeClr val="bg2"/>
              </a:solidFill>
            </a:endParaRPr>
          </a:p>
        </p:txBody>
      </p:sp>
      <p:sp>
        <p:nvSpPr>
          <p:cNvPr id="324" name="Google Shape;324;p17"/>
          <p:cNvSpPr/>
          <p:nvPr/>
        </p:nvSpPr>
        <p:spPr>
          <a:xfrm>
            <a:off x="323850" y="1329267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1" i="0" u="none" strike="noStrike" cap="none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Presentació</a:t>
            </a:r>
            <a:r>
              <a:rPr lang="en-US" sz="1800" b="1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i="0" u="none" strike="noStrike" cap="none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dels</a:t>
            </a:r>
            <a:r>
              <a:rPr lang="en-US" sz="1800" b="1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Tutors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p17"/>
          <p:cNvSpPr/>
          <p:nvPr/>
        </p:nvSpPr>
        <p:spPr>
          <a:xfrm>
            <a:off x="307975" y="2148948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</a:pPr>
            <a:r>
              <a:rPr lang="en-US" sz="16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Projectes</a:t>
            </a:r>
            <a:r>
              <a:rPr lang="en-US" sz="16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del Centre</a:t>
            </a:r>
          </a:p>
        </p:txBody>
      </p:sp>
      <p:sp>
        <p:nvSpPr>
          <p:cNvPr id="326" name="Google Shape;326;p17"/>
          <p:cNvSpPr/>
          <p:nvPr/>
        </p:nvSpPr>
        <p:spPr>
          <a:xfrm>
            <a:off x="323850" y="3010960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</a:pPr>
            <a:r>
              <a:rPr lang="en-US" sz="1600" b="1" dirty="0" err="1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Característiques</a:t>
            </a:r>
            <a:r>
              <a:rPr lang="en-US" sz="1600" b="1" dirty="0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 i curriculum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</a:pPr>
            <a:r>
              <a:rPr lang="en-US" sz="1600" b="1" dirty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3</a:t>
            </a:r>
            <a:r>
              <a:rPr lang="en-US" sz="1600" b="1" dirty="0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r </a:t>
            </a:r>
            <a:r>
              <a:rPr lang="en-US" sz="1600" b="1" dirty="0" err="1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d’ESO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p17"/>
          <p:cNvSpPr/>
          <p:nvPr/>
        </p:nvSpPr>
        <p:spPr>
          <a:xfrm>
            <a:off x="323850" y="3872972"/>
            <a:ext cx="1728787" cy="751782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6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Horari</a:t>
            </a:r>
            <a:r>
              <a:rPr lang="en-US" sz="16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,  </a:t>
            </a:r>
            <a:r>
              <a:rPr lang="en-US" sz="16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Calendari</a:t>
            </a:r>
            <a:r>
              <a:rPr lang="en-US" sz="16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i</a:t>
            </a:r>
            <a:r>
              <a:rPr lang="en-US" sz="16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Assistència</a:t>
            </a:r>
            <a:r>
              <a:rPr lang="en-US" sz="1600" b="1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600" b="1" i="0" u="none" strike="noStrike" cap="none" dirty="0">
              <a:solidFill>
                <a:srgbClr val="000000"/>
              </a:solidFill>
              <a:sym typeface="Arial"/>
            </a:endParaRPr>
          </a:p>
        </p:txBody>
      </p:sp>
      <p:sp>
        <p:nvSpPr>
          <p:cNvPr id="328" name="Google Shape;328;p17"/>
          <p:cNvSpPr/>
          <p:nvPr/>
        </p:nvSpPr>
        <p:spPr>
          <a:xfrm>
            <a:off x="323850" y="4769218"/>
            <a:ext cx="1728787" cy="787520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Altres</a:t>
            </a:r>
            <a:r>
              <a:rPr lang="en-US" sz="18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Informacions</a:t>
            </a:r>
            <a:r>
              <a:rPr lang="en-US" sz="1800" b="1" i="0" u="none" strike="noStrike" cap="none" dirty="0" err="1" smtClean="0">
                <a:solidFill>
                  <a:srgbClr val="FFCCCC"/>
                </a:solidFill>
                <a:latin typeface="Calibri"/>
                <a:ea typeface="Calibri"/>
                <a:cs typeface="Calibri"/>
                <a:sym typeface="Calibri"/>
              </a:rPr>
              <a:t>ut</a:t>
            </a:r>
            <a:endParaRPr sz="1400" b="1" i="0" u="none" strike="noStrike" cap="none" dirty="0">
              <a:solidFill>
                <a:srgbClr val="FFCCCC"/>
              </a:solidFill>
              <a:sym typeface="Arial"/>
            </a:endParaRPr>
          </a:p>
        </p:txBody>
      </p:sp>
      <p:pic>
        <p:nvPicPr>
          <p:cNvPr id="329" name="Google Shape;329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85112" y="55562"/>
            <a:ext cx="1008062" cy="83661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2286000" y="833418"/>
            <a:ext cx="6607174" cy="8822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7675" lvl="1" algn="just">
              <a:spcBef>
                <a:spcPts val="440"/>
              </a:spcBef>
              <a:buClr>
                <a:srgbClr val="17375E"/>
              </a:buClr>
              <a:buSzPts val="2200"/>
            </a:pPr>
            <a:endParaRPr lang="en-US" sz="28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47675" lvl="1" algn="just">
              <a:spcBef>
                <a:spcPts val="440"/>
              </a:spcBef>
              <a:buClr>
                <a:srgbClr val="17375E"/>
              </a:buClr>
              <a:buSzPts val="2200"/>
            </a:pPr>
            <a:endParaRPr lang="en-US"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AutoShape 2" descr="Departament d'Automoció de l'Institut Montilivi (@automontilivi) / Twit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2286000" y="853936"/>
            <a:ext cx="6400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7950" lvl="0">
              <a:buClr>
                <a:srgbClr val="17375E"/>
              </a:buClr>
              <a:buSzPts val="3200"/>
            </a:pPr>
            <a:endParaRPr lang="pt-BR" sz="2400" dirty="0" smtClean="0">
              <a:solidFill>
                <a:srgbClr val="17375E"/>
              </a:solidFill>
            </a:endParaRPr>
          </a:p>
          <a:p>
            <a:pPr marL="107950" lvl="0">
              <a:buClr>
                <a:srgbClr val="17375E"/>
              </a:buClr>
              <a:buSzPts val="3200"/>
            </a:pPr>
            <a:endParaRPr lang="pt-BR" sz="2400" dirty="0">
              <a:solidFill>
                <a:srgbClr val="17375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5999" y="1503484"/>
            <a:ext cx="6497515" cy="374552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393700" lvl="0" indent="-285750">
              <a:buClr>
                <a:srgbClr val="17375E"/>
              </a:buClr>
              <a:buSzPts val="2400"/>
              <a:buFont typeface="Arial"/>
              <a:buChar char="•"/>
            </a:pPr>
            <a:endParaRPr lang="es-ES" sz="2400" dirty="0"/>
          </a:p>
        </p:txBody>
      </p:sp>
      <p:sp>
        <p:nvSpPr>
          <p:cNvPr id="7" name="Rectangle 6"/>
          <p:cNvSpPr/>
          <p:nvPr/>
        </p:nvSpPr>
        <p:spPr>
          <a:xfrm>
            <a:off x="2286000" y="1529698"/>
            <a:ext cx="6497514" cy="402704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lvl="0" indent="-342900">
              <a:buSzPts val="2400"/>
              <a:buFont typeface="Open Sans"/>
              <a:buChar char="•"/>
            </a:pPr>
            <a:r>
              <a:rPr lang="en-US" sz="2200" dirty="0">
                <a:solidFill>
                  <a:srgbClr val="17375E"/>
                </a:solidFill>
              </a:rPr>
              <a:t>Des de </a:t>
            </a:r>
            <a:r>
              <a:rPr lang="en-US" sz="2200" dirty="0" err="1">
                <a:solidFill>
                  <a:srgbClr val="17375E"/>
                </a:solidFill>
              </a:rPr>
              <a:t>començament</a:t>
            </a:r>
            <a:r>
              <a:rPr lang="en-US" sz="2200" dirty="0">
                <a:solidFill>
                  <a:srgbClr val="17375E"/>
                </a:solidFill>
              </a:rPr>
              <a:t> de curs, </a:t>
            </a:r>
            <a:r>
              <a:rPr lang="en-US" sz="2200" dirty="0" err="1">
                <a:solidFill>
                  <a:srgbClr val="17375E"/>
                </a:solidFill>
              </a:rPr>
              <a:t>es</a:t>
            </a:r>
            <a:r>
              <a:rPr lang="en-US" sz="2200" dirty="0">
                <a:solidFill>
                  <a:srgbClr val="17375E"/>
                </a:solidFill>
              </a:rPr>
              <a:t> </a:t>
            </a:r>
            <a:r>
              <a:rPr lang="en-US" sz="2200" dirty="0" err="1">
                <a:solidFill>
                  <a:srgbClr val="17375E"/>
                </a:solidFill>
              </a:rPr>
              <a:t>controla</a:t>
            </a:r>
            <a:r>
              <a:rPr lang="en-US" sz="2200" dirty="0">
                <a:solidFill>
                  <a:srgbClr val="17375E"/>
                </a:solidFill>
              </a:rPr>
              <a:t> </a:t>
            </a:r>
            <a:r>
              <a:rPr lang="en-US" sz="2200" dirty="0" err="1">
                <a:solidFill>
                  <a:srgbClr val="17375E"/>
                </a:solidFill>
              </a:rPr>
              <a:t>l’assistència</a:t>
            </a:r>
            <a:r>
              <a:rPr lang="en-US" sz="2200" dirty="0">
                <a:solidFill>
                  <a:srgbClr val="17375E"/>
                </a:solidFill>
              </a:rPr>
              <a:t> i </a:t>
            </a:r>
            <a:r>
              <a:rPr lang="en-US" sz="2200" dirty="0" err="1">
                <a:solidFill>
                  <a:srgbClr val="17375E"/>
                </a:solidFill>
              </a:rPr>
              <a:t>altres</a:t>
            </a:r>
            <a:r>
              <a:rPr lang="en-US" sz="2200" dirty="0">
                <a:solidFill>
                  <a:srgbClr val="17375E"/>
                </a:solidFill>
              </a:rPr>
              <a:t> </a:t>
            </a:r>
            <a:r>
              <a:rPr lang="en-US" sz="2200" dirty="0" err="1">
                <a:solidFill>
                  <a:srgbClr val="17375E"/>
                </a:solidFill>
              </a:rPr>
              <a:t>incidències</a:t>
            </a:r>
            <a:r>
              <a:rPr lang="en-US" sz="2200" dirty="0">
                <a:solidFill>
                  <a:srgbClr val="17375E"/>
                </a:solidFill>
              </a:rPr>
              <a:t> </a:t>
            </a:r>
            <a:r>
              <a:rPr lang="en-US" sz="2200" dirty="0" err="1">
                <a:solidFill>
                  <a:srgbClr val="17375E"/>
                </a:solidFill>
              </a:rPr>
              <a:t>dels</a:t>
            </a:r>
            <a:r>
              <a:rPr lang="en-US" sz="2200" dirty="0">
                <a:solidFill>
                  <a:srgbClr val="17375E"/>
                </a:solidFill>
              </a:rPr>
              <a:t> </a:t>
            </a:r>
            <a:r>
              <a:rPr lang="en-US" sz="2200" dirty="0" err="1">
                <a:solidFill>
                  <a:srgbClr val="17375E"/>
                </a:solidFill>
              </a:rPr>
              <a:t>alumnes</a:t>
            </a:r>
            <a:r>
              <a:rPr lang="en-US" sz="2200" dirty="0">
                <a:solidFill>
                  <a:srgbClr val="17375E"/>
                </a:solidFill>
              </a:rPr>
              <a:t>. </a:t>
            </a:r>
            <a:endParaRPr lang="en-US" sz="2200" dirty="0"/>
          </a:p>
          <a:p>
            <a:pPr marL="342900" lvl="0" indent="-342900">
              <a:buSzPts val="2400"/>
              <a:buFont typeface="Open Sans"/>
              <a:buChar char="•"/>
            </a:pPr>
            <a:r>
              <a:rPr lang="en-US" sz="2200" dirty="0">
                <a:solidFill>
                  <a:srgbClr val="17375E"/>
                </a:solidFill>
              </a:rPr>
              <a:t>Les </a:t>
            </a:r>
            <a:r>
              <a:rPr lang="en-US" sz="2200" dirty="0" err="1">
                <a:solidFill>
                  <a:srgbClr val="17375E"/>
                </a:solidFill>
              </a:rPr>
              <a:t>famílies</a:t>
            </a:r>
            <a:r>
              <a:rPr lang="en-US" sz="2200" dirty="0">
                <a:solidFill>
                  <a:srgbClr val="17375E"/>
                </a:solidFill>
              </a:rPr>
              <a:t> </a:t>
            </a:r>
            <a:r>
              <a:rPr lang="en-US" sz="2200" dirty="0" err="1">
                <a:solidFill>
                  <a:srgbClr val="17375E"/>
                </a:solidFill>
              </a:rPr>
              <a:t>podran</a:t>
            </a:r>
            <a:r>
              <a:rPr lang="en-US" sz="2200" dirty="0">
                <a:solidFill>
                  <a:srgbClr val="17375E"/>
                </a:solidFill>
              </a:rPr>
              <a:t> </a:t>
            </a:r>
            <a:r>
              <a:rPr lang="en-US" sz="2200" dirty="0" err="1">
                <a:solidFill>
                  <a:srgbClr val="17375E"/>
                </a:solidFill>
              </a:rPr>
              <a:t>consultar</a:t>
            </a:r>
            <a:r>
              <a:rPr lang="en-US" sz="2200" dirty="0">
                <a:solidFill>
                  <a:srgbClr val="17375E"/>
                </a:solidFill>
              </a:rPr>
              <a:t> a la </a:t>
            </a:r>
            <a:r>
              <a:rPr lang="en-US" sz="2200" dirty="0" err="1">
                <a:solidFill>
                  <a:srgbClr val="17375E"/>
                </a:solidFill>
              </a:rPr>
              <a:t>pàgina</a:t>
            </a:r>
            <a:r>
              <a:rPr lang="en-US" sz="2200" dirty="0">
                <a:solidFill>
                  <a:srgbClr val="17375E"/>
                </a:solidFill>
              </a:rPr>
              <a:t> web les </a:t>
            </a:r>
            <a:r>
              <a:rPr lang="en-US" sz="2200" dirty="0" err="1">
                <a:solidFill>
                  <a:srgbClr val="17375E"/>
                </a:solidFill>
              </a:rPr>
              <a:t>possibles</a:t>
            </a:r>
            <a:r>
              <a:rPr lang="en-US" sz="2200" dirty="0">
                <a:solidFill>
                  <a:srgbClr val="17375E"/>
                </a:solidFill>
              </a:rPr>
              <a:t> </a:t>
            </a:r>
            <a:r>
              <a:rPr lang="en-US" sz="2200" dirty="0" err="1">
                <a:solidFill>
                  <a:srgbClr val="17375E"/>
                </a:solidFill>
              </a:rPr>
              <a:t>faltes</a:t>
            </a:r>
            <a:r>
              <a:rPr lang="en-US" sz="2200" dirty="0">
                <a:solidFill>
                  <a:srgbClr val="17375E"/>
                </a:solidFill>
              </a:rPr>
              <a:t> i/o </a:t>
            </a:r>
            <a:r>
              <a:rPr lang="en-US" sz="2200" dirty="0" err="1">
                <a:solidFill>
                  <a:srgbClr val="17375E"/>
                </a:solidFill>
              </a:rPr>
              <a:t>incidències</a:t>
            </a:r>
            <a:r>
              <a:rPr lang="en-US" sz="2200" dirty="0">
                <a:solidFill>
                  <a:srgbClr val="17375E"/>
                </a:solidFill>
              </a:rPr>
              <a:t> </a:t>
            </a:r>
            <a:r>
              <a:rPr lang="en-US" sz="2200" dirty="0" err="1">
                <a:solidFill>
                  <a:srgbClr val="17375E"/>
                </a:solidFill>
              </a:rPr>
              <a:t>dels</a:t>
            </a:r>
            <a:r>
              <a:rPr lang="en-US" sz="2200" dirty="0">
                <a:solidFill>
                  <a:srgbClr val="17375E"/>
                </a:solidFill>
              </a:rPr>
              <a:t> </a:t>
            </a:r>
            <a:r>
              <a:rPr lang="en-US" sz="2200" dirty="0" err="1">
                <a:solidFill>
                  <a:srgbClr val="17375E"/>
                </a:solidFill>
              </a:rPr>
              <a:t>seus</a:t>
            </a:r>
            <a:r>
              <a:rPr lang="en-US" sz="2200" dirty="0">
                <a:solidFill>
                  <a:srgbClr val="17375E"/>
                </a:solidFill>
              </a:rPr>
              <a:t> fills/</a:t>
            </a:r>
            <a:r>
              <a:rPr lang="en-US" sz="2200" dirty="0" err="1">
                <a:solidFill>
                  <a:srgbClr val="17375E"/>
                </a:solidFill>
              </a:rPr>
              <a:t>es</a:t>
            </a:r>
            <a:r>
              <a:rPr lang="en-US" sz="2200" dirty="0">
                <a:solidFill>
                  <a:srgbClr val="17375E"/>
                </a:solidFill>
              </a:rPr>
              <a:t>.</a:t>
            </a:r>
            <a:endParaRPr lang="en-US" sz="2200" dirty="0"/>
          </a:p>
          <a:p>
            <a:pPr marL="342900" lvl="0" indent="-342900">
              <a:buSzPts val="2400"/>
              <a:buFont typeface="Open Sans"/>
              <a:buChar char="•"/>
            </a:pPr>
            <a:r>
              <a:rPr lang="ca-ES" sz="2200" dirty="0">
                <a:solidFill>
                  <a:srgbClr val="17375E"/>
                </a:solidFill>
              </a:rPr>
              <a:t>Es continua controlant l’assistència a classe des de consergeria, trucades telefòniques. </a:t>
            </a:r>
            <a:endParaRPr lang="ca-ES" sz="2200" dirty="0"/>
          </a:p>
          <a:p>
            <a:pPr marL="342900" lvl="0" indent="-342900">
              <a:buSzPts val="2400"/>
              <a:buFont typeface="Open Sans"/>
              <a:buChar char="•"/>
            </a:pPr>
            <a:r>
              <a:rPr lang="en-US" sz="2200" dirty="0" smtClean="0">
                <a:solidFill>
                  <a:srgbClr val="17375E"/>
                </a:solidFill>
              </a:rPr>
              <a:t>Cal </a:t>
            </a:r>
            <a:r>
              <a:rPr lang="en-US" sz="2200" dirty="0">
                <a:solidFill>
                  <a:srgbClr val="17375E"/>
                </a:solidFill>
              </a:rPr>
              <a:t>que </a:t>
            </a:r>
            <a:r>
              <a:rPr lang="en-US" sz="2200" dirty="0" err="1">
                <a:solidFill>
                  <a:srgbClr val="17375E"/>
                </a:solidFill>
              </a:rPr>
              <a:t>els</a:t>
            </a:r>
            <a:r>
              <a:rPr lang="en-US" sz="2200" dirty="0">
                <a:solidFill>
                  <a:srgbClr val="17375E"/>
                </a:solidFill>
              </a:rPr>
              <a:t> pares </a:t>
            </a:r>
            <a:r>
              <a:rPr lang="en-US" sz="2200" dirty="0" err="1">
                <a:solidFill>
                  <a:srgbClr val="17375E"/>
                </a:solidFill>
              </a:rPr>
              <a:t>avisin</a:t>
            </a:r>
            <a:r>
              <a:rPr lang="en-US" sz="2200" dirty="0">
                <a:solidFill>
                  <a:srgbClr val="17375E"/>
                </a:solidFill>
              </a:rPr>
              <a:t> </a:t>
            </a:r>
            <a:r>
              <a:rPr lang="en-US" sz="2200" dirty="0" err="1">
                <a:solidFill>
                  <a:srgbClr val="17375E"/>
                </a:solidFill>
              </a:rPr>
              <a:t>quan</a:t>
            </a:r>
            <a:r>
              <a:rPr lang="en-US" sz="2200" dirty="0">
                <a:solidFill>
                  <a:srgbClr val="17375E"/>
                </a:solidFill>
              </a:rPr>
              <a:t> un </a:t>
            </a:r>
            <a:r>
              <a:rPr lang="en-US" sz="2200" dirty="0" err="1">
                <a:solidFill>
                  <a:srgbClr val="17375E"/>
                </a:solidFill>
              </a:rPr>
              <a:t>alumne</a:t>
            </a:r>
            <a:r>
              <a:rPr lang="en-US" sz="2200" dirty="0">
                <a:solidFill>
                  <a:srgbClr val="17375E"/>
                </a:solidFill>
              </a:rPr>
              <a:t> </a:t>
            </a:r>
            <a:r>
              <a:rPr lang="en-US" sz="2200" dirty="0" err="1">
                <a:solidFill>
                  <a:srgbClr val="17375E"/>
                </a:solidFill>
              </a:rPr>
              <a:t>falta</a:t>
            </a:r>
            <a:r>
              <a:rPr lang="en-US" sz="2200" dirty="0">
                <a:solidFill>
                  <a:srgbClr val="17375E"/>
                </a:solidFill>
              </a:rPr>
              <a:t> a </a:t>
            </a:r>
            <a:r>
              <a:rPr lang="en-US" sz="2200" dirty="0" err="1">
                <a:solidFill>
                  <a:srgbClr val="17375E"/>
                </a:solidFill>
              </a:rPr>
              <a:t>classe</a:t>
            </a:r>
            <a:r>
              <a:rPr lang="en-US" sz="2200" dirty="0">
                <a:solidFill>
                  <a:srgbClr val="17375E"/>
                </a:solidFill>
              </a:rPr>
              <a:t>, i </a:t>
            </a:r>
            <a:r>
              <a:rPr lang="en-US" sz="2200" dirty="0" err="1">
                <a:solidFill>
                  <a:srgbClr val="17375E"/>
                </a:solidFill>
              </a:rPr>
              <a:t>posteriorment</a:t>
            </a:r>
            <a:r>
              <a:rPr lang="en-US" sz="2200" dirty="0">
                <a:solidFill>
                  <a:srgbClr val="17375E"/>
                </a:solidFill>
              </a:rPr>
              <a:t> ho </a:t>
            </a:r>
            <a:r>
              <a:rPr lang="en-US" sz="2200" dirty="0" err="1">
                <a:solidFill>
                  <a:srgbClr val="17375E"/>
                </a:solidFill>
              </a:rPr>
              <a:t>justifiquin</a:t>
            </a:r>
            <a:r>
              <a:rPr lang="en-US" sz="2200" dirty="0">
                <a:solidFill>
                  <a:srgbClr val="17375E"/>
                </a:solidFill>
              </a:rPr>
              <a:t> al tutor/a per </a:t>
            </a:r>
            <a:r>
              <a:rPr lang="en-US" sz="2200" dirty="0" err="1">
                <a:solidFill>
                  <a:srgbClr val="17375E"/>
                </a:solidFill>
              </a:rPr>
              <a:t>escrit</a:t>
            </a:r>
            <a:r>
              <a:rPr lang="en-US" sz="2200" dirty="0">
                <a:solidFill>
                  <a:srgbClr val="17375E"/>
                </a:solidFill>
              </a:rPr>
              <a:t>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8861005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accent2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7"/>
          <p:cNvSpPr txBox="1">
            <a:spLocks noGrp="1"/>
          </p:cNvSpPr>
          <p:nvPr>
            <p:ph type="body" idx="1"/>
          </p:nvPr>
        </p:nvSpPr>
        <p:spPr>
          <a:xfrm>
            <a:off x="2175934" y="2148947"/>
            <a:ext cx="6790266" cy="2620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0795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7375E"/>
              </a:buClr>
              <a:buSzPts val="2800"/>
              <a:buFont typeface="Arial"/>
              <a:buNone/>
            </a:pPr>
            <a:endParaRPr lang="ca-ES" sz="2800" dirty="0" smtClean="0">
              <a:solidFill>
                <a:srgbClr val="17375E"/>
              </a:solidFill>
            </a:endParaRPr>
          </a:p>
          <a:p>
            <a:pPr marL="107950" indent="0">
              <a:spcBef>
                <a:spcPts val="560"/>
              </a:spcBef>
              <a:buClr>
                <a:srgbClr val="17375E"/>
              </a:buClr>
              <a:buSzPts val="2800"/>
              <a:buNone/>
            </a:pPr>
            <a:endParaRPr lang="en-US" sz="2400" dirty="0" smtClean="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795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7375E"/>
              </a:buClr>
              <a:buSzPts val="2800"/>
              <a:buFont typeface="Arial"/>
              <a:buNone/>
            </a:pPr>
            <a:endParaRPr sz="2800" dirty="0">
              <a:solidFill>
                <a:srgbClr val="17375E"/>
              </a:solidFill>
            </a:endParaRPr>
          </a:p>
          <a:p>
            <a:pPr marL="34290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pen Sans"/>
              <a:buNone/>
            </a:pPr>
            <a:endParaRPr sz="2400" dirty="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pen Sans"/>
              <a:buNone/>
            </a:pPr>
            <a:endParaRPr sz="2400" dirty="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pen Sans"/>
              <a:buNone/>
            </a:pPr>
            <a:endParaRPr sz="2400" dirty="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79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32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79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32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Google Shape;323;p17"/>
          <p:cNvSpPr txBox="1">
            <a:spLocks noGrp="1"/>
          </p:cNvSpPr>
          <p:nvPr>
            <p:ph type="title"/>
          </p:nvPr>
        </p:nvSpPr>
        <p:spPr>
          <a:xfrm>
            <a:off x="307975" y="55562"/>
            <a:ext cx="8378825" cy="828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rgbClr val="17375E"/>
              </a:buClr>
              <a:buSzPts val="4000"/>
            </a:pPr>
            <a:r>
              <a:rPr lang="en-US" sz="3200" dirty="0">
                <a:solidFill>
                  <a:schemeClr val="bg2"/>
                </a:solidFill>
              </a:rPr>
              <a:t>Control de </a:t>
            </a:r>
            <a:r>
              <a:rPr lang="en-US" sz="3200" dirty="0" err="1">
                <a:solidFill>
                  <a:schemeClr val="bg2"/>
                </a:solidFill>
              </a:rPr>
              <a:t>faltes</a:t>
            </a:r>
            <a:r>
              <a:rPr lang="en-US" sz="3200" dirty="0">
                <a:solidFill>
                  <a:schemeClr val="bg2"/>
                </a:solidFill>
              </a:rPr>
              <a:t> </a:t>
            </a:r>
            <a:r>
              <a:rPr lang="en-US" sz="3200" dirty="0" err="1">
                <a:solidFill>
                  <a:schemeClr val="bg2"/>
                </a:solidFill>
              </a:rPr>
              <a:t>d’assistència</a:t>
            </a:r>
            <a:r>
              <a:rPr lang="en-US" sz="3200" dirty="0">
                <a:solidFill>
                  <a:schemeClr val="bg2"/>
                </a:solidFill>
              </a:rPr>
              <a:t> i </a:t>
            </a:r>
            <a:r>
              <a:rPr lang="en-US" sz="3200" dirty="0" err="1">
                <a:solidFill>
                  <a:schemeClr val="bg2"/>
                </a:solidFill>
              </a:rPr>
              <a:t>altres</a:t>
            </a:r>
            <a:r>
              <a:rPr lang="en-US" sz="3200" dirty="0">
                <a:solidFill>
                  <a:schemeClr val="bg2"/>
                </a:solidFill>
              </a:rPr>
              <a:t> </a:t>
            </a:r>
            <a:r>
              <a:rPr lang="en-US" sz="3200" dirty="0" err="1">
                <a:solidFill>
                  <a:schemeClr val="bg2"/>
                </a:solidFill>
              </a:rPr>
              <a:t>incidències</a:t>
            </a:r>
            <a:endParaRPr sz="3200" dirty="0">
              <a:solidFill>
                <a:schemeClr val="bg2"/>
              </a:solidFill>
            </a:endParaRPr>
          </a:p>
        </p:txBody>
      </p:sp>
      <p:sp>
        <p:nvSpPr>
          <p:cNvPr id="324" name="Google Shape;324;p17"/>
          <p:cNvSpPr/>
          <p:nvPr/>
        </p:nvSpPr>
        <p:spPr>
          <a:xfrm>
            <a:off x="323850" y="1329267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1" i="0" u="none" strike="noStrike" cap="none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Presentació</a:t>
            </a:r>
            <a:r>
              <a:rPr lang="en-US" sz="1800" b="1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i="0" u="none" strike="noStrike" cap="none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dels</a:t>
            </a:r>
            <a:r>
              <a:rPr lang="en-US" sz="1800" b="1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Tutors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p17"/>
          <p:cNvSpPr/>
          <p:nvPr/>
        </p:nvSpPr>
        <p:spPr>
          <a:xfrm>
            <a:off x="307975" y="2148948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</a:pPr>
            <a:r>
              <a:rPr lang="en-US" sz="16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Projectes</a:t>
            </a:r>
            <a:r>
              <a:rPr lang="en-US" sz="16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del Centre</a:t>
            </a:r>
          </a:p>
        </p:txBody>
      </p:sp>
      <p:sp>
        <p:nvSpPr>
          <p:cNvPr id="326" name="Google Shape;326;p17"/>
          <p:cNvSpPr/>
          <p:nvPr/>
        </p:nvSpPr>
        <p:spPr>
          <a:xfrm>
            <a:off x="323850" y="3010960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</a:pPr>
            <a:r>
              <a:rPr lang="en-US" sz="1600" b="1" dirty="0" err="1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Característiques</a:t>
            </a:r>
            <a:r>
              <a:rPr lang="en-US" sz="1600" b="1" dirty="0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 i curriculum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</a:pPr>
            <a:r>
              <a:rPr lang="en-US" sz="1600" b="1" dirty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3</a:t>
            </a:r>
            <a:r>
              <a:rPr lang="en-US" sz="1600" b="1" dirty="0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r </a:t>
            </a:r>
            <a:r>
              <a:rPr lang="en-US" sz="1600" b="1" dirty="0" err="1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d’ESO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p17"/>
          <p:cNvSpPr/>
          <p:nvPr/>
        </p:nvSpPr>
        <p:spPr>
          <a:xfrm>
            <a:off x="323850" y="3872972"/>
            <a:ext cx="1728787" cy="751782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6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Horari</a:t>
            </a:r>
            <a:r>
              <a:rPr lang="en-US" sz="16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,  </a:t>
            </a:r>
            <a:r>
              <a:rPr lang="en-US" sz="16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Calendari</a:t>
            </a:r>
            <a:r>
              <a:rPr lang="en-US" sz="16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i</a:t>
            </a:r>
            <a:r>
              <a:rPr lang="en-US" sz="16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Assistència</a:t>
            </a:r>
            <a:r>
              <a:rPr lang="en-US" sz="1600" b="1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600" b="1" i="0" u="none" strike="noStrike" cap="none" dirty="0">
              <a:solidFill>
                <a:srgbClr val="000000"/>
              </a:solidFill>
              <a:sym typeface="Arial"/>
            </a:endParaRPr>
          </a:p>
        </p:txBody>
      </p:sp>
      <p:sp>
        <p:nvSpPr>
          <p:cNvPr id="328" name="Google Shape;328;p17"/>
          <p:cNvSpPr/>
          <p:nvPr/>
        </p:nvSpPr>
        <p:spPr>
          <a:xfrm>
            <a:off x="323850" y="4769218"/>
            <a:ext cx="1728787" cy="787520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Altres</a:t>
            </a:r>
            <a:r>
              <a:rPr lang="en-US" sz="18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Informacions</a:t>
            </a:r>
            <a:r>
              <a:rPr lang="en-US" sz="1800" b="1" i="0" u="none" strike="noStrike" cap="none" dirty="0" err="1" smtClean="0">
                <a:solidFill>
                  <a:srgbClr val="FFCCCC"/>
                </a:solidFill>
                <a:latin typeface="Calibri"/>
                <a:ea typeface="Calibri"/>
                <a:cs typeface="Calibri"/>
                <a:sym typeface="Calibri"/>
              </a:rPr>
              <a:t>ut</a:t>
            </a:r>
            <a:endParaRPr sz="1400" b="1" i="0" u="none" strike="noStrike" cap="none" dirty="0">
              <a:solidFill>
                <a:srgbClr val="FFCCCC"/>
              </a:solidFill>
              <a:sym typeface="Arial"/>
            </a:endParaRPr>
          </a:p>
        </p:txBody>
      </p:sp>
      <p:pic>
        <p:nvPicPr>
          <p:cNvPr id="329" name="Google Shape;329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85112" y="55562"/>
            <a:ext cx="1008062" cy="83661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2286000" y="833418"/>
            <a:ext cx="6607174" cy="8822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7675" lvl="1" algn="just">
              <a:spcBef>
                <a:spcPts val="440"/>
              </a:spcBef>
              <a:buClr>
                <a:srgbClr val="17375E"/>
              </a:buClr>
              <a:buSzPts val="2200"/>
            </a:pPr>
            <a:endParaRPr lang="en-US" sz="28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47675" lvl="1" algn="just">
              <a:spcBef>
                <a:spcPts val="440"/>
              </a:spcBef>
              <a:buClr>
                <a:srgbClr val="17375E"/>
              </a:buClr>
              <a:buSzPts val="2200"/>
            </a:pPr>
            <a:endParaRPr lang="en-US"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AutoShape 2" descr="Departament d'Automoció de l'Institut Montilivi (@automontilivi) / Twit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2286000" y="853936"/>
            <a:ext cx="6400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7950" lvl="0">
              <a:buClr>
                <a:srgbClr val="17375E"/>
              </a:buClr>
              <a:buSzPts val="3200"/>
            </a:pPr>
            <a:endParaRPr lang="pt-BR" sz="2400" dirty="0" smtClean="0">
              <a:solidFill>
                <a:srgbClr val="17375E"/>
              </a:solidFill>
            </a:endParaRPr>
          </a:p>
          <a:p>
            <a:pPr marL="107950" lvl="0">
              <a:buClr>
                <a:srgbClr val="17375E"/>
              </a:buClr>
              <a:buSzPts val="3200"/>
            </a:pPr>
            <a:r>
              <a:rPr lang="ca-ES" sz="2400" dirty="0" smtClean="0">
                <a:solidFill>
                  <a:srgbClr val="17375E"/>
                </a:solidFill>
              </a:rPr>
              <a:t>Model justificació d'absències</a:t>
            </a:r>
            <a:endParaRPr lang="ca-ES" sz="2400" dirty="0">
              <a:solidFill>
                <a:srgbClr val="17375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5999" y="1503484"/>
            <a:ext cx="6497515" cy="374552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393700" lvl="0" indent="-285750">
              <a:buClr>
                <a:srgbClr val="17375E"/>
              </a:buClr>
              <a:buSzPts val="2400"/>
              <a:buFont typeface="Arial"/>
              <a:buChar char="•"/>
            </a:pPr>
            <a:endParaRPr lang="es-ES" sz="2400" dirty="0"/>
          </a:p>
        </p:txBody>
      </p:sp>
      <p:sp>
        <p:nvSpPr>
          <p:cNvPr id="7" name="Rectangle 6"/>
          <p:cNvSpPr/>
          <p:nvPr/>
        </p:nvSpPr>
        <p:spPr>
          <a:xfrm>
            <a:off x="2286000" y="1529698"/>
            <a:ext cx="6497514" cy="402704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buSzPts val="2400"/>
            </a:pPr>
            <a:endParaRPr lang="en-US" sz="2200" dirty="0"/>
          </a:p>
        </p:txBody>
      </p:sp>
      <p:pic>
        <p:nvPicPr>
          <p:cNvPr id="5" name="Imatg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8400" y="1778216"/>
            <a:ext cx="5436000" cy="3530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2443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7"/>
          <p:cNvSpPr txBox="1">
            <a:spLocks noGrp="1"/>
          </p:cNvSpPr>
          <p:nvPr>
            <p:ph type="body" idx="1"/>
          </p:nvPr>
        </p:nvSpPr>
        <p:spPr>
          <a:xfrm>
            <a:off x="2175934" y="2148947"/>
            <a:ext cx="6790266" cy="2620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0795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7375E"/>
              </a:buClr>
              <a:buSzPts val="2800"/>
              <a:buFont typeface="Arial"/>
              <a:buNone/>
            </a:pPr>
            <a:endParaRPr lang="ca-ES" sz="2800" dirty="0" smtClean="0">
              <a:solidFill>
                <a:srgbClr val="17375E"/>
              </a:solidFill>
            </a:endParaRPr>
          </a:p>
          <a:p>
            <a:pPr marL="107950" indent="0">
              <a:spcBef>
                <a:spcPts val="560"/>
              </a:spcBef>
              <a:buClr>
                <a:srgbClr val="17375E"/>
              </a:buClr>
              <a:buSzPts val="2800"/>
              <a:buNone/>
            </a:pPr>
            <a:endParaRPr lang="en-US" sz="2400" dirty="0" smtClean="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795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7375E"/>
              </a:buClr>
              <a:buSzPts val="2800"/>
              <a:buFont typeface="Arial"/>
              <a:buNone/>
            </a:pPr>
            <a:endParaRPr sz="2800" dirty="0">
              <a:solidFill>
                <a:srgbClr val="17375E"/>
              </a:solidFill>
            </a:endParaRPr>
          </a:p>
          <a:p>
            <a:pPr marL="34290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pen Sans"/>
              <a:buNone/>
            </a:pPr>
            <a:endParaRPr sz="2400" dirty="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pen Sans"/>
              <a:buNone/>
            </a:pPr>
            <a:endParaRPr sz="2400" dirty="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pen Sans"/>
              <a:buNone/>
            </a:pPr>
            <a:endParaRPr sz="2400" dirty="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79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32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79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32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Google Shape;323;p17"/>
          <p:cNvSpPr txBox="1">
            <a:spLocks noGrp="1"/>
          </p:cNvSpPr>
          <p:nvPr>
            <p:ph type="title"/>
          </p:nvPr>
        </p:nvSpPr>
        <p:spPr>
          <a:xfrm>
            <a:off x="307975" y="55562"/>
            <a:ext cx="8378825" cy="828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rgbClr val="17375E"/>
              </a:buClr>
              <a:buSzPts val="4000"/>
            </a:pPr>
            <a:r>
              <a:rPr lang="en-US" sz="3200" dirty="0">
                <a:solidFill>
                  <a:schemeClr val="bg2"/>
                </a:solidFill>
              </a:rPr>
              <a:t>Control de </a:t>
            </a:r>
            <a:r>
              <a:rPr lang="en-US" sz="3200" dirty="0" err="1">
                <a:solidFill>
                  <a:schemeClr val="bg2"/>
                </a:solidFill>
              </a:rPr>
              <a:t>faltes</a:t>
            </a:r>
            <a:r>
              <a:rPr lang="en-US" sz="3200" dirty="0">
                <a:solidFill>
                  <a:schemeClr val="bg2"/>
                </a:solidFill>
              </a:rPr>
              <a:t> </a:t>
            </a:r>
            <a:r>
              <a:rPr lang="en-US" sz="3200" dirty="0" err="1">
                <a:solidFill>
                  <a:schemeClr val="bg2"/>
                </a:solidFill>
              </a:rPr>
              <a:t>d’assistència</a:t>
            </a:r>
            <a:r>
              <a:rPr lang="en-US" sz="3200" dirty="0">
                <a:solidFill>
                  <a:schemeClr val="bg2"/>
                </a:solidFill>
              </a:rPr>
              <a:t> i </a:t>
            </a:r>
            <a:r>
              <a:rPr lang="en-US" sz="3200" dirty="0" err="1">
                <a:solidFill>
                  <a:schemeClr val="bg2"/>
                </a:solidFill>
              </a:rPr>
              <a:t>altres</a:t>
            </a:r>
            <a:r>
              <a:rPr lang="en-US" sz="3200" dirty="0">
                <a:solidFill>
                  <a:schemeClr val="bg2"/>
                </a:solidFill>
              </a:rPr>
              <a:t> </a:t>
            </a:r>
            <a:r>
              <a:rPr lang="en-US" sz="3200" dirty="0" err="1">
                <a:solidFill>
                  <a:schemeClr val="bg2"/>
                </a:solidFill>
              </a:rPr>
              <a:t>incidències</a:t>
            </a:r>
            <a:endParaRPr sz="3200" dirty="0">
              <a:solidFill>
                <a:schemeClr val="bg2"/>
              </a:solidFill>
            </a:endParaRPr>
          </a:p>
        </p:txBody>
      </p:sp>
      <p:sp>
        <p:nvSpPr>
          <p:cNvPr id="324" name="Google Shape;324;p17"/>
          <p:cNvSpPr/>
          <p:nvPr/>
        </p:nvSpPr>
        <p:spPr>
          <a:xfrm>
            <a:off x="323850" y="1329267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1" i="0" u="none" strike="noStrike" cap="none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Presentació</a:t>
            </a:r>
            <a:r>
              <a:rPr lang="en-US" sz="1800" b="1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i="0" u="none" strike="noStrike" cap="none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dels</a:t>
            </a:r>
            <a:r>
              <a:rPr lang="en-US" sz="1800" b="1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Tutors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p17"/>
          <p:cNvSpPr/>
          <p:nvPr/>
        </p:nvSpPr>
        <p:spPr>
          <a:xfrm>
            <a:off x="307975" y="2148948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</a:pPr>
            <a:r>
              <a:rPr lang="en-US" sz="16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Projectes</a:t>
            </a:r>
            <a:r>
              <a:rPr lang="en-US" sz="16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del Centre</a:t>
            </a:r>
          </a:p>
        </p:txBody>
      </p:sp>
      <p:sp>
        <p:nvSpPr>
          <p:cNvPr id="326" name="Google Shape;326;p17"/>
          <p:cNvSpPr/>
          <p:nvPr/>
        </p:nvSpPr>
        <p:spPr>
          <a:xfrm>
            <a:off x="323850" y="3010960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</a:pPr>
            <a:r>
              <a:rPr lang="en-US" sz="1600" b="1" dirty="0" err="1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Característiques</a:t>
            </a:r>
            <a:r>
              <a:rPr lang="en-US" sz="1600" b="1" dirty="0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 i curriculum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</a:pPr>
            <a:r>
              <a:rPr lang="en-US" sz="1600" b="1" dirty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3</a:t>
            </a:r>
            <a:r>
              <a:rPr lang="en-US" sz="1600" b="1" dirty="0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r </a:t>
            </a:r>
            <a:r>
              <a:rPr lang="en-US" sz="1600" b="1" dirty="0" err="1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d’ESO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p17"/>
          <p:cNvSpPr/>
          <p:nvPr/>
        </p:nvSpPr>
        <p:spPr>
          <a:xfrm>
            <a:off x="323850" y="3872972"/>
            <a:ext cx="1728787" cy="751782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6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Horari</a:t>
            </a:r>
            <a:r>
              <a:rPr lang="en-US" sz="16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,  </a:t>
            </a:r>
            <a:r>
              <a:rPr lang="en-US" sz="16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Calendari</a:t>
            </a:r>
            <a:r>
              <a:rPr lang="en-US" sz="16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i</a:t>
            </a:r>
            <a:r>
              <a:rPr lang="en-US" sz="16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Assistència</a:t>
            </a:r>
            <a:r>
              <a:rPr lang="en-US" sz="1600" b="1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600" b="1" i="0" u="none" strike="noStrike" cap="none" dirty="0">
              <a:solidFill>
                <a:srgbClr val="000000"/>
              </a:solidFill>
              <a:sym typeface="Arial"/>
            </a:endParaRPr>
          </a:p>
        </p:txBody>
      </p:sp>
      <p:sp>
        <p:nvSpPr>
          <p:cNvPr id="328" name="Google Shape;328;p17"/>
          <p:cNvSpPr/>
          <p:nvPr/>
        </p:nvSpPr>
        <p:spPr>
          <a:xfrm>
            <a:off x="323850" y="4769218"/>
            <a:ext cx="1728787" cy="787520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Altres</a:t>
            </a:r>
            <a:r>
              <a:rPr lang="en-US" sz="18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Informacions</a:t>
            </a:r>
            <a:r>
              <a:rPr lang="en-US" sz="1800" b="1" i="0" u="none" strike="noStrike" cap="none" dirty="0" err="1" smtClean="0">
                <a:solidFill>
                  <a:srgbClr val="FFCCCC"/>
                </a:solidFill>
                <a:latin typeface="Calibri"/>
                <a:ea typeface="Calibri"/>
                <a:cs typeface="Calibri"/>
                <a:sym typeface="Calibri"/>
              </a:rPr>
              <a:t>ut</a:t>
            </a:r>
            <a:endParaRPr sz="1400" b="1" i="0" u="none" strike="noStrike" cap="none" dirty="0">
              <a:solidFill>
                <a:srgbClr val="FFCCCC"/>
              </a:solidFill>
              <a:sym typeface="Arial"/>
            </a:endParaRPr>
          </a:p>
        </p:txBody>
      </p:sp>
      <p:pic>
        <p:nvPicPr>
          <p:cNvPr id="329" name="Google Shape;329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85112" y="55562"/>
            <a:ext cx="1008062" cy="83661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2286000" y="833418"/>
            <a:ext cx="6607174" cy="4267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7675" lvl="1" algn="just">
              <a:spcBef>
                <a:spcPts val="440"/>
              </a:spcBef>
              <a:buClr>
                <a:srgbClr val="17375E"/>
              </a:buClr>
              <a:buSzPts val="2200"/>
            </a:pPr>
            <a:endParaRPr lang="en-US" sz="28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7150" lvl="0">
              <a:buSzPts val="1100"/>
            </a:pPr>
            <a:r>
              <a:rPr lang="en-US" sz="2000" dirty="0">
                <a:solidFill>
                  <a:srgbClr val="17375E"/>
                </a:solidFill>
              </a:rPr>
              <a:t>A </a:t>
            </a:r>
            <a:r>
              <a:rPr lang="en-US" sz="2000" dirty="0" err="1">
                <a:solidFill>
                  <a:srgbClr val="17375E"/>
                </a:solidFill>
              </a:rPr>
              <a:t>efectes</a:t>
            </a:r>
            <a:r>
              <a:rPr lang="en-US" sz="2000" dirty="0">
                <a:solidFill>
                  <a:srgbClr val="17375E"/>
                </a:solidFill>
              </a:rPr>
              <a:t> </a:t>
            </a:r>
            <a:r>
              <a:rPr lang="en-US" sz="2000" dirty="0" err="1">
                <a:solidFill>
                  <a:srgbClr val="17375E"/>
                </a:solidFill>
              </a:rPr>
              <a:t>acadèmics</a:t>
            </a:r>
            <a:r>
              <a:rPr lang="en-US" sz="2000" dirty="0">
                <a:solidFill>
                  <a:srgbClr val="17375E"/>
                </a:solidFill>
              </a:rPr>
              <a:t> </a:t>
            </a:r>
            <a:r>
              <a:rPr lang="en-US" sz="2000" dirty="0" err="1">
                <a:solidFill>
                  <a:srgbClr val="17375E"/>
                </a:solidFill>
              </a:rPr>
              <a:t>únicament</a:t>
            </a:r>
            <a:r>
              <a:rPr lang="en-US" sz="2000" dirty="0">
                <a:solidFill>
                  <a:srgbClr val="17375E"/>
                </a:solidFill>
              </a:rPr>
              <a:t> </a:t>
            </a:r>
            <a:r>
              <a:rPr lang="en-US" sz="2000" dirty="0" err="1">
                <a:solidFill>
                  <a:srgbClr val="17375E"/>
                </a:solidFill>
              </a:rPr>
              <a:t>tindran</a:t>
            </a:r>
            <a:r>
              <a:rPr lang="en-US" sz="2000" dirty="0">
                <a:solidFill>
                  <a:srgbClr val="17375E"/>
                </a:solidFill>
              </a:rPr>
              <a:t> la </a:t>
            </a:r>
            <a:r>
              <a:rPr lang="en-US" sz="2000" dirty="0" err="1">
                <a:solidFill>
                  <a:srgbClr val="17375E"/>
                </a:solidFill>
              </a:rPr>
              <a:t>consideració</a:t>
            </a:r>
            <a:r>
              <a:rPr lang="en-US" sz="2000" dirty="0">
                <a:solidFill>
                  <a:srgbClr val="17375E"/>
                </a:solidFill>
              </a:rPr>
              <a:t> de </a:t>
            </a:r>
            <a:r>
              <a:rPr lang="en-US" sz="2000" dirty="0" err="1">
                <a:solidFill>
                  <a:srgbClr val="17375E"/>
                </a:solidFill>
              </a:rPr>
              <a:t>faltes</a:t>
            </a:r>
            <a:r>
              <a:rPr lang="en-US" sz="2000" dirty="0">
                <a:solidFill>
                  <a:srgbClr val="17375E"/>
                </a:solidFill>
              </a:rPr>
              <a:t> </a:t>
            </a:r>
            <a:r>
              <a:rPr lang="en-US" sz="2000" dirty="0" err="1">
                <a:solidFill>
                  <a:srgbClr val="17375E"/>
                </a:solidFill>
              </a:rPr>
              <a:t>justificades</a:t>
            </a:r>
            <a:r>
              <a:rPr lang="en-US" sz="2000" dirty="0">
                <a:solidFill>
                  <a:srgbClr val="17375E"/>
                </a:solidFill>
              </a:rPr>
              <a:t> les </a:t>
            </a:r>
            <a:r>
              <a:rPr lang="en-US" sz="2000" dirty="0" err="1">
                <a:solidFill>
                  <a:srgbClr val="17375E"/>
                </a:solidFill>
              </a:rPr>
              <a:t>següents</a:t>
            </a:r>
            <a:r>
              <a:rPr lang="en-US" sz="2000" dirty="0">
                <a:solidFill>
                  <a:srgbClr val="17375E"/>
                </a:solidFill>
              </a:rPr>
              <a:t>:</a:t>
            </a:r>
            <a:endParaRPr lang="en-US" sz="2000" dirty="0"/>
          </a:p>
          <a:p>
            <a:pPr marL="57150" lvl="0">
              <a:buSzPts val="1100"/>
            </a:pPr>
            <a:r>
              <a:rPr lang="en-US" sz="2000" dirty="0">
                <a:solidFill>
                  <a:srgbClr val="17375E"/>
                </a:solidFill>
              </a:rPr>
              <a:t> - </a:t>
            </a:r>
            <a:r>
              <a:rPr lang="en-US" sz="2000" dirty="0" err="1">
                <a:solidFill>
                  <a:srgbClr val="17375E"/>
                </a:solidFill>
              </a:rPr>
              <a:t>Malaltia</a:t>
            </a:r>
            <a:r>
              <a:rPr lang="en-US" sz="2000" dirty="0">
                <a:solidFill>
                  <a:srgbClr val="17375E"/>
                </a:solidFill>
              </a:rPr>
              <a:t> i </a:t>
            </a:r>
            <a:r>
              <a:rPr lang="en-US" sz="2000" dirty="0" err="1">
                <a:solidFill>
                  <a:srgbClr val="17375E"/>
                </a:solidFill>
              </a:rPr>
              <a:t>visita</a:t>
            </a:r>
            <a:r>
              <a:rPr lang="en-US" sz="2000" dirty="0">
                <a:solidFill>
                  <a:srgbClr val="17375E"/>
                </a:solidFill>
              </a:rPr>
              <a:t> </a:t>
            </a:r>
            <a:r>
              <a:rPr lang="en-US" sz="2000" dirty="0" err="1">
                <a:solidFill>
                  <a:srgbClr val="17375E"/>
                </a:solidFill>
              </a:rPr>
              <a:t>mèdica</a:t>
            </a:r>
            <a:r>
              <a:rPr lang="en-US" sz="2000" dirty="0">
                <a:solidFill>
                  <a:srgbClr val="17375E"/>
                </a:solidFill>
              </a:rPr>
              <a:t>, </a:t>
            </a:r>
            <a:r>
              <a:rPr lang="en-US" sz="2000" dirty="0" err="1">
                <a:solidFill>
                  <a:srgbClr val="17375E"/>
                </a:solidFill>
              </a:rPr>
              <a:t>degudament</a:t>
            </a:r>
            <a:r>
              <a:rPr lang="en-US" sz="2000" dirty="0">
                <a:solidFill>
                  <a:srgbClr val="17375E"/>
                </a:solidFill>
              </a:rPr>
              <a:t> </a:t>
            </a:r>
            <a:r>
              <a:rPr lang="en-US" sz="2000" dirty="0" err="1">
                <a:solidFill>
                  <a:srgbClr val="17375E"/>
                </a:solidFill>
              </a:rPr>
              <a:t>documentada</a:t>
            </a:r>
            <a:r>
              <a:rPr lang="en-US" sz="2000" dirty="0">
                <a:solidFill>
                  <a:srgbClr val="17375E"/>
                </a:solidFill>
              </a:rPr>
              <a:t>.</a:t>
            </a:r>
            <a:endParaRPr lang="en-US" sz="2000" dirty="0"/>
          </a:p>
          <a:p>
            <a:pPr marL="57150" lvl="0">
              <a:buSzPts val="1100"/>
            </a:pPr>
            <a:r>
              <a:rPr lang="en-US" sz="2000" dirty="0">
                <a:solidFill>
                  <a:srgbClr val="17375E"/>
                </a:solidFill>
              </a:rPr>
              <a:t> - </a:t>
            </a:r>
            <a:r>
              <a:rPr lang="en-US" sz="2000" dirty="0" err="1">
                <a:solidFill>
                  <a:srgbClr val="17375E"/>
                </a:solidFill>
              </a:rPr>
              <a:t>Força</a:t>
            </a:r>
            <a:r>
              <a:rPr lang="en-US" sz="2000" dirty="0">
                <a:solidFill>
                  <a:srgbClr val="17375E"/>
                </a:solidFill>
              </a:rPr>
              <a:t> major (</a:t>
            </a:r>
            <a:r>
              <a:rPr lang="en-US" sz="2000" dirty="0" err="1">
                <a:solidFill>
                  <a:srgbClr val="17375E"/>
                </a:solidFill>
              </a:rPr>
              <a:t>avaries</a:t>
            </a:r>
            <a:r>
              <a:rPr lang="en-US" sz="2000" dirty="0">
                <a:solidFill>
                  <a:srgbClr val="17375E"/>
                </a:solidFill>
              </a:rPr>
              <a:t> </a:t>
            </a:r>
            <a:r>
              <a:rPr lang="en-US" sz="2000" dirty="0" err="1">
                <a:solidFill>
                  <a:srgbClr val="17375E"/>
                </a:solidFill>
              </a:rPr>
              <a:t>en</a:t>
            </a:r>
            <a:r>
              <a:rPr lang="en-US" sz="2000" dirty="0">
                <a:solidFill>
                  <a:srgbClr val="17375E"/>
                </a:solidFill>
              </a:rPr>
              <a:t> el transport </a:t>
            </a:r>
            <a:r>
              <a:rPr lang="en-US" sz="2000" dirty="0" err="1">
                <a:solidFill>
                  <a:srgbClr val="17375E"/>
                </a:solidFill>
              </a:rPr>
              <a:t>públic</a:t>
            </a:r>
            <a:r>
              <a:rPr lang="en-US" sz="2000" dirty="0">
                <a:solidFill>
                  <a:srgbClr val="17375E"/>
                </a:solidFill>
              </a:rPr>
              <a:t> o </a:t>
            </a:r>
            <a:r>
              <a:rPr lang="en-US" sz="2000" dirty="0" err="1">
                <a:solidFill>
                  <a:srgbClr val="17375E"/>
                </a:solidFill>
              </a:rPr>
              <a:t>d’altres</a:t>
            </a:r>
            <a:r>
              <a:rPr lang="en-US" sz="2000" dirty="0">
                <a:solidFill>
                  <a:srgbClr val="17375E"/>
                </a:solidFill>
              </a:rPr>
              <a:t>).</a:t>
            </a:r>
            <a:endParaRPr lang="en-US" sz="2000" dirty="0"/>
          </a:p>
          <a:p>
            <a:pPr marL="57150" lvl="0">
              <a:buSzPts val="1100"/>
            </a:pPr>
            <a:r>
              <a:rPr lang="en-US" sz="2000" dirty="0">
                <a:solidFill>
                  <a:srgbClr val="17375E"/>
                </a:solidFill>
              </a:rPr>
              <a:t> - </a:t>
            </a:r>
            <a:r>
              <a:rPr lang="en-US" sz="2000" dirty="0" err="1">
                <a:solidFill>
                  <a:srgbClr val="17375E"/>
                </a:solidFill>
              </a:rPr>
              <a:t>Circumstàncies</a:t>
            </a:r>
            <a:r>
              <a:rPr lang="en-US" sz="2000" dirty="0">
                <a:solidFill>
                  <a:srgbClr val="17375E"/>
                </a:solidFill>
              </a:rPr>
              <a:t> personals i familiars que </a:t>
            </a:r>
            <a:r>
              <a:rPr lang="en-US" sz="2000" dirty="0" err="1">
                <a:solidFill>
                  <a:srgbClr val="17375E"/>
                </a:solidFill>
              </a:rPr>
              <a:t>facin</a:t>
            </a:r>
            <a:r>
              <a:rPr lang="en-US" sz="2000" dirty="0">
                <a:solidFill>
                  <a:srgbClr val="17375E"/>
                </a:solidFill>
              </a:rPr>
              <a:t> inexcusable la </a:t>
            </a:r>
            <a:r>
              <a:rPr lang="en-US" sz="2000" dirty="0" err="1">
                <a:solidFill>
                  <a:srgbClr val="17375E"/>
                </a:solidFill>
              </a:rPr>
              <a:t>presència</a:t>
            </a:r>
            <a:r>
              <a:rPr lang="en-US" sz="2000" dirty="0">
                <a:solidFill>
                  <a:srgbClr val="17375E"/>
                </a:solidFill>
              </a:rPr>
              <a:t> de </a:t>
            </a:r>
            <a:r>
              <a:rPr lang="en-US" sz="2000" dirty="0" err="1">
                <a:solidFill>
                  <a:srgbClr val="17375E"/>
                </a:solidFill>
              </a:rPr>
              <a:t>l’alumne</a:t>
            </a:r>
            <a:r>
              <a:rPr lang="en-US" sz="2000" dirty="0" smtClean="0">
                <a:solidFill>
                  <a:srgbClr val="17375E"/>
                </a:solidFill>
              </a:rPr>
              <a:t>.</a:t>
            </a:r>
          </a:p>
          <a:p>
            <a:pPr marL="57150" lvl="0">
              <a:buSzPts val="1100"/>
            </a:pPr>
            <a:endParaRPr lang="en-US" sz="2000" dirty="0">
              <a:solidFill>
                <a:srgbClr val="17375E"/>
              </a:solidFill>
            </a:endParaRPr>
          </a:p>
          <a:p>
            <a:pPr marL="57150" lvl="0" algn="just">
              <a:buSzPts val="1100"/>
            </a:pPr>
            <a:r>
              <a:rPr lang="en-US" sz="2000" dirty="0">
                <a:solidFill>
                  <a:srgbClr val="17375E"/>
                </a:solidFill>
              </a:rPr>
              <a:t>Cap </a:t>
            </a:r>
            <a:r>
              <a:rPr lang="en-US" sz="2000" dirty="0" err="1">
                <a:solidFill>
                  <a:srgbClr val="17375E"/>
                </a:solidFill>
              </a:rPr>
              <a:t>altra</a:t>
            </a:r>
            <a:r>
              <a:rPr lang="en-US" sz="2000" dirty="0">
                <a:solidFill>
                  <a:srgbClr val="17375E"/>
                </a:solidFill>
              </a:rPr>
              <a:t> </a:t>
            </a:r>
            <a:r>
              <a:rPr lang="en-US" sz="2000" dirty="0" err="1">
                <a:solidFill>
                  <a:srgbClr val="17375E"/>
                </a:solidFill>
              </a:rPr>
              <a:t>circumstància</a:t>
            </a:r>
            <a:r>
              <a:rPr lang="en-US" sz="2000" dirty="0">
                <a:solidFill>
                  <a:srgbClr val="17375E"/>
                </a:solidFill>
              </a:rPr>
              <a:t> no </a:t>
            </a:r>
            <a:r>
              <a:rPr lang="en-US" sz="2000" dirty="0" err="1">
                <a:solidFill>
                  <a:srgbClr val="17375E"/>
                </a:solidFill>
              </a:rPr>
              <a:t>podrà</a:t>
            </a:r>
            <a:r>
              <a:rPr lang="en-US" sz="2000" dirty="0">
                <a:solidFill>
                  <a:srgbClr val="17375E"/>
                </a:solidFill>
              </a:rPr>
              <a:t> </a:t>
            </a:r>
            <a:r>
              <a:rPr lang="en-US" sz="2000" dirty="0" err="1">
                <a:solidFill>
                  <a:srgbClr val="17375E"/>
                </a:solidFill>
              </a:rPr>
              <a:t>considerar</a:t>
            </a:r>
            <a:r>
              <a:rPr lang="en-US" sz="2000" dirty="0">
                <a:solidFill>
                  <a:srgbClr val="17375E"/>
                </a:solidFill>
              </a:rPr>
              <a:t>-se com a </a:t>
            </a:r>
            <a:r>
              <a:rPr lang="en-US" sz="2000" dirty="0" err="1">
                <a:solidFill>
                  <a:srgbClr val="17375E"/>
                </a:solidFill>
              </a:rPr>
              <a:t>falta</a:t>
            </a:r>
            <a:r>
              <a:rPr lang="en-US" sz="2000" dirty="0">
                <a:solidFill>
                  <a:srgbClr val="17375E"/>
                </a:solidFill>
              </a:rPr>
              <a:t> </a:t>
            </a:r>
            <a:r>
              <a:rPr lang="en-US" sz="2000" dirty="0" err="1">
                <a:solidFill>
                  <a:srgbClr val="17375E"/>
                </a:solidFill>
              </a:rPr>
              <a:t>justificada</a:t>
            </a:r>
            <a:r>
              <a:rPr lang="en-US" sz="2000" dirty="0">
                <a:solidFill>
                  <a:srgbClr val="17375E"/>
                </a:solidFill>
              </a:rPr>
              <a:t>. </a:t>
            </a:r>
            <a:r>
              <a:rPr lang="en-US" sz="2000" dirty="0" err="1">
                <a:solidFill>
                  <a:srgbClr val="17375E"/>
                </a:solidFill>
              </a:rPr>
              <a:t>Així</a:t>
            </a:r>
            <a:r>
              <a:rPr lang="en-US" sz="2000" dirty="0">
                <a:solidFill>
                  <a:srgbClr val="17375E"/>
                </a:solidFill>
              </a:rPr>
              <a:t>, per </a:t>
            </a:r>
            <a:r>
              <a:rPr lang="en-US" sz="2000" dirty="0" err="1">
                <a:solidFill>
                  <a:srgbClr val="17375E"/>
                </a:solidFill>
              </a:rPr>
              <a:t>exemple</a:t>
            </a:r>
            <a:r>
              <a:rPr lang="en-US" sz="2000" dirty="0">
                <a:solidFill>
                  <a:srgbClr val="17375E"/>
                </a:solidFill>
              </a:rPr>
              <a:t>, no </a:t>
            </a:r>
            <a:r>
              <a:rPr lang="en-US" sz="2000" dirty="0" err="1">
                <a:solidFill>
                  <a:srgbClr val="17375E"/>
                </a:solidFill>
              </a:rPr>
              <a:t>seran</a:t>
            </a:r>
            <a:r>
              <a:rPr lang="en-US" sz="2000" dirty="0">
                <a:solidFill>
                  <a:srgbClr val="17375E"/>
                </a:solidFill>
              </a:rPr>
              <a:t> </a:t>
            </a:r>
            <a:r>
              <a:rPr lang="en-US" sz="2000" dirty="0" err="1">
                <a:solidFill>
                  <a:srgbClr val="17375E"/>
                </a:solidFill>
              </a:rPr>
              <a:t>justificables</a:t>
            </a:r>
            <a:r>
              <a:rPr lang="en-US" sz="2000" dirty="0">
                <a:solidFill>
                  <a:srgbClr val="17375E"/>
                </a:solidFill>
              </a:rPr>
              <a:t> </a:t>
            </a:r>
            <a:r>
              <a:rPr lang="en-US" sz="2000" dirty="0" err="1">
                <a:solidFill>
                  <a:srgbClr val="17375E"/>
                </a:solidFill>
              </a:rPr>
              <a:t>els</a:t>
            </a:r>
            <a:r>
              <a:rPr lang="en-US" sz="2000" dirty="0">
                <a:solidFill>
                  <a:srgbClr val="17375E"/>
                </a:solidFill>
              </a:rPr>
              <a:t> retards per </a:t>
            </a:r>
            <a:r>
              <a:rPr lang="en-US" sz="2000" dirty="0" err="1">
                <a:solidFill>
                  <a:srgbClr val="17375E"/>
                </a:solidFill>
              </a:rPr>
              <a:t>haver</a:t>
            </a:r>
            <a:r>
              <a:rPr lang="en-US" sz="2000" dirty="0">
                <a:solidFill>
                  <a:srgbClr val="17375E"/>
                </a:solidFill>
              </a:rPr>
              <a:t>-se </a:t>
            </a:r>
            <a:r>
              <a:rPr lang="en-US" sz="2000" dirty="0" err="1">
                <a:solidFill>
                  <a:srgbClr val="17375E"/>
                </a:solidFill>
              </a:rPr>
              <a:t>adormit</a:t>
            </a:r>
            <a:r>
              <a:rPr lang="en-US" sz="2000" dirty="0">
                <a:solidFill>
                  <a:srgbClr val="17375E"/>
                </a:solidFill>
              </a:rPr>
              <a:t> o la no </a:t>
            </a:r>
            <a:r>
              <a:rPr lang="en-US" sz="2000" dirty="0" err="1">
                <a:solidFill>
                  <a:srgbClr val="17375E"/>
                </a:solidFill>
              </a:rPr>
              <a:t>assistència</a:t>
            </a:r>
            <a:r>
              <a:rPr lang="en-US" sz="2000" dirty="0">
                <a:solidFill>
                  <a:srgbClr val="17375E"/>
                </a:solidFill>
              </a:rPr>
              <a:t> a </a:t>
            </a:r>
            <a:r>
              <a:rPr lang="en-US" sz="2000" dirty="0" err="1">
                <a:solidFill>
                  <a:srgbClr val="17375E"/>
                </a:solidFill>
              </a:rPr>
              <a:t>classe</a:t>
            </a:r>
            <a:r>
              <a:rPr lang="en-US" sz="2000" dirty="0">
                <a:solidFill>
                  <a:srgbClr val="17375E"/>
                </a:solidFill>
              </a:rPr>
              <a:t> per </a:t>
            </a:r>
            <a:r>
              <a:rPr lang="en-US" sz="2000" dirty="0" err="1">
                <a:solidFill>
                  <a:srgbClr val="17375E"/>
                </a:solidFill>
              </a:rPr>
              <a:t>quedar</a:t>
            </a:r>
            <a:r>
              <a:rPr lang="en-US" sz="2000" dirty="0">
                <a:solidFill>
                  <a:srgbClr val="17375E"/>
                </a:solidFill>
              </a:rPr>
              <a:t>-se a </a:t>
            </a:r>
            <a:r>
              <a:rPr lang="en-US" sz="2000" dirty="0" err="1">
                <a:solidFill>
                  <a:srgbClr val="17375E"/>
                </a:solidFill>
              </a:rPr>
              <a:t>estudiar</a:t>
            </a:r>
            <a:r>
              <a:rPr lang="en-US" sz="2000" dirty="0">
                <a:solidFill>
                  <a:srgbClr val="17375E"/>
                </a:solidFill>
              </a:rPr>
              <a:t> per a un </a:t>
            </a:r>
            <a:r>
              <a:rPr lang="en-US" sz="2000" dirty="0" err="1">
                <a:solidFill>
                  <a:srgbClr val="17375E"/>
                </a:solidFill>
              </a:rPr>
              <a:t>examen</a:t>
            </a:r>
            <a:r>
              <a:rPr lang="en-US" sz="2000" dirty="0">
                <a:solidFill>
                  <a:srgbClr val="17375E"/>
                </a:solidFill>
              </a:rPr>
              <a:t>.</a:t>
            </a:r>
          </a:p>
          <a:p>
            <a:pPr marL="447675" lvl="1" algn="just">
              <a:spcBef>
                <a:spcPts val="440"/>
              </a:spcBef>
              <a:buClr>
                <a:srgbClr val="17375E"/>
              </a:buClr>
              <a:buSzPts val="2200"/>
            </a:pPr>
            <a:endParaRPr lang="en-US"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AutoShape 2" descr="Departament d'Automoció de l'Institut Montilivi (@automontilivi) / Twit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2286000" y="853936"/>
            <a:ext cx="6400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7950" lvl="0">
              <a:buClr>
                <a:srgbClr val="17375E"/>
              </a:buClr>
              <a:buSzPts val="3200"/>
            </a:pPr>
            <a:endParaRPr lang="pt-BR" sz="2400" dirty="0" smtClean="0">
              <a:solidFill>
                <a:srgbClr val="17375E"/>
              </a:solidFill>
            </a:endParaRPr>
          </a:p>
          <a:p>
            <a:pPr marL="107950" lvl="0">
              <a:buClr>
                <a:srgbClr val="17375E"/>
              </a:buClr>
              <a:buSzPts val="3200"/>
            </a:pPr>
            <a:endParaRPr lang="pt-BR" sz="2400" dirty="0" smtClean="0">
              <a:solidFill>
                <a:srgbClr val="17375E"/>
              </a:solidFill>
            </a:endParaRPr>
          </a:p>
          <a:p>
            <a:pPr marL="107950" lvl="0">
              <a:buClr>
                <a:srgbClr val="17375E"/>
              </a:buClr>
              <a:buSzPts val="3200"/>
            </a:pPr>
            <a:endParaRPr lang="pt-BR" sz="2400" dirty="0" smtClean="0">
              <a:solidFill>
                <a:srgbClr val="17375E"/>
              </a:solidFill>
            </a:endParaRPr>
          </a:p>
          <a:p>
            <a:pPr marL="107950" lvl="0">
              <a:buClr>
                <a:srgbClr val="17375E"/>
              </a:buClr>
              <a:buSzPts val="3200"/>
            </a:pPr>
            <a:endParaRPr lang="pt-BR" sz="2400" dirty="0">
              <a:solidFill>
                <a:srgbClr val="17375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5999" y="1503484"/>
            <a:ext cx="6497515" cy="374552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393700" lvl="0" indent="-285750">
              <a:buClr>
                <a:srgbClr val="17375E"/>
              </a:buClr>
              <a:buSzPts val="2400"/>
              <a:buFont typeface="Arial"/>
              <a:buChar char="•"/>
            </a:pPr>
            <a:endParaRPr lang="es-ES" sz="2400" dirty="0"/>
          </a:p>
        </p:txBody>
      </p:sp>
      <p:sp>
        <p:nvSpPr>
          <p:cNvPr id="7" name="Rectangle 6"/>
          <p:cNvSpPr/>
          <p:nvPr/>
        </p:nvSpPr>
        <p:spPr>
          <a:xfrm>
            <a:off x="2286000" y="1529698"/>
            <a:ext cx="6497514" cy="402704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lvl="0" indent="-342900">
              <a:buSzPts val="2400"/>
              <a:buFont typeface="Open Sans"/>
              <a:buChar char="•"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3857469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7"/>
          <p:cNvSpPr txBox="1">
            <a:spLocks noGrp="1"/>
          </p:cNvSpPr>
          <p:nvPr>
            <p:ph type="body" idx="1"/>
          </p:nvPr>
        </p:nvSpPr>
        <p:spPr>
          <a:xfrm>
            <a:off x="2175934" y="2148947"/>
            <a:ext cx="6790266" cy="2620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0795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7375E"/>
              </a:buClr>
              <a:buSzPts val="2800"/>
              <a:buFont typeface="Arial"/>
              <a:buNone/>
            </a:pPr>
            <a:endParaRPr lang="ca-ES" sz="2800" dirty="0" smtClean="0">
              <a:solidFill>
                <a:srgbClr val="17375E"/>
              </a:solidFill>
            </a:endParaRPr>
          </a:p>
          <a:p>
            <a:pPr marL="107950" indent="0">
              <a:spcBef>
                <a:spcPts val="560"/>
              </a:spcBef>
              <a:buClr>
                <a:srgbClr val="17375E"/>
              </a:buClr>
              <a:buSzPts val="2800"/>
              <a:buNone/>
            </a:pPr>
            <a:endParaRPr lang="en-US" sz="2400" dirty="0" smtClean="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795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7375E"/>
              </a:buClr>
              <a:buSzPts val="2800"/>
              <a:buFont typeface="Arial"/>
              <a:buNone/>
            </a:pPr>
            <a:endParaRPr sz="2800" dirty="0">
              <a:solidFill>
                <a:srgbClr val="17375E"/>
              </a:solidFill>
            </a:endParaRPr>
          </a:p>
          <a:p>
            <a:pPr marL="34290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pen Sans"/>
              <a:buNone/>
            </a:pPr>
            <a:endParaRPr sz="2400" dirty="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pen Sans"/>
              <a:buNone/>
            </a:pPr>
            <a:endParaRPr sz="2400" dirty="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pen Sans"/>
              <a:buNone/>
            </a:pPr>
            <a:endParaRPr sz="2400" dirty="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79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32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79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32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Google Shape;323;p17"/>
          <p:cNvSpPr txBox="1">
            <a:spLocks noGrp="1"/>
          </p:cNvSpPr>
          <p:nvPr>
            <p:ph type="title"/>
          </p:nvPr>
        </p:nvSpPr>
        <p:spPr>
          <a:xfrm>
            <a:off x="307975" y="55562"/>
            <a:ext cx="8378825" cy="828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rgbClr val="17375E"/>
              </a:buClr>
              <a:buSzPts val="4000"/>
            </a:pPr>
            <a:r>
              <a:rPr lang="en-US" sz="3200" dirty="0">
                <a:solidFill>
                  <a:schemeClr val="bg2"/>
                </a:solidFill>
              </a:rPr>
              <a:t>Control de </a:t>
            </a:r>
            <a:r>
              <a:rPr lang="en-US" sz="3200" dirty="0" err="1">
                <a:solidFill>
                  <a:schemeClr val="bg2"/>
                </a:solidFill>
              </a:rPr>
              <a:t>faltes</a:t>
            </a:r>
            <a:r>
              <a:rPr lang="en-US" sz="3200" dirty="0">
                <a:solidFill>
                  <a:schemeClr val="bg2"/>
                </a:solidFill>
              </a:rPr>
              <a:t> </a:t>
            </a:r>
            <a:r>
              <a:rPr lang="en-US" sz="3200" dirty="0" err="1">
                <a:solidFill>
                  <a:schemeClr val="bg2"/>
                </a:solidFill>
              </a:rPr>
              <a:t>d’assistència</a:t>
            </a:r>
            <a:r>
              <a:rPr lang="en-US" sz="3200" dirty="0">
                <a:solidFill>
                  <a:schemeClr val="bg2"/>
                </a:solidFill>
              </a:rPr>
              <a:t> i </a:t>
            </a:r>
            <a:r>
              <a:rPr lang="en-US" sz="3200" dirty="0" err="1">
                <a:solidFill>
                  <a:schemeClr val="bg2"/>
                </a:solidFill>
              </a:rPr>
              <a:t>altres</a:t>
            </a:r>
            <a:r>
              <a:rPr lang="en-US" sz="3200" dirty="0">
                <a:solidFill>
                  <a:schemeClr val="bg2"/>
                </a:solidFill>
              </a:rPr>
              <a:t> </a:t>
            </a:r>
            <a:r>
              <a:rPr lang="en-US" sz="3200" dirty="0" err="1">
                <a:solidFill>
                  <a:schemeClr val="bg2"/>
                </a:solidFill>
              </a:rPr>
              <a:t>incidències</a:t>
            </a:r>
            <a:endParaRPr sz="3200" dirty="0">
              <a:solidFill>
                <a:schemeClr val="bg2"/>
              </a:solidFill>
            </a:endParaRPr>
          </a:p>
        </p:txBody>
      </p:sp>
      <p:sp>
        <p:nvSpPr>
          <p:cNvPr id="324" name="Google Shape;324;p17"/>
          <p:cNvSpPr/>
          <p:nvPr/>
        </p:nvSpPr>
        <p:spPr>
          <a:xfrm>
            <a:off x="323850" y="1329267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1" i="0" u="none" strike="noStrike" cap="none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Presentació</a:t>
            </a:r>
            <a:r>
              <a:rPr lang="en-US" sz="1800" b="1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i="0" u="none" strike="noStrike" cap="none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dels</a:t>
            </a:r>
            <a:r>
              <a:rPr lang="en-US" sz="1800" b="1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Tutors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p17"/>
          <p:cNvSpPr/>
          <p:nvPr/>
        </p:nvSpPr>
        <p:spPr>
          <a:xfrm>
            <a:off x="307975" y="2148948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</a:pPr>
            <a:r>
              <a:rPr lang="en-US" sz="16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Projectes</a:t>
            </a:r>
            <a:r>
              <a:rPr lang="en-US" sz="16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del Centre</a:t>
            </a:r>
          </a:p>
        </p:txBody>
      </p:sp>
      <p:sp>
        <p:nvSpPr>
          <p:cNvPr id="326" name="Google Shape;326;p17"/>
          <p:cNvSpPr/>
          <p:nvPr/>
        </p:nvSpPr>
        <p:spPr>
          <a:xfrm>
            <a:off x="323850" y="3010960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</a:pPr>
            <a:r>
              <a:rPr lang="en-US" sz="1600" b="1" dirty="0" err="1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Característiques</a:t>
            </a:r>
            <a:r>
              <a:rPr lang="en-US" sz="1600" b="1" dirty="0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 i curriculum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</a:pPr>
            <a:r>
              <a:rPr lang="en-US" sz="1600" b="1" dirty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3</a:t>
            </a:r>
            <a:r>
              <a:rPr lang="en-US" sz="1600" b="1" dirty="0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r </a:t>
            </a:r>
            <a:r>
              <a:rPr lang="en-US" sz="1600" b="1" dirty="0" err="1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d’ESO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p17"/>
          <p:cNvSpPr/>
          <p:nvPr/>
        </p:nvSpPr>
        <p:spPr>
          <a:xfrm>
            <a:off x="323850" y="3872972"/>
            <a:ext cx="1728787" cy="751782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6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Horari</a:t>
            </a:r>
            <a:r>
              <a:rPr lang="en-US" sz="16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,  </a:t>
            </a:r>
            <a:r>
              <a:rPr lang="en-US" sz="16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Calendari</a:t>
            </a:r>
            <a:r>
              <a:rPr lang="en-US" sz="16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i</a:t>
            </a:r>
            <a:r>
              <a:rPr lang="en-US" sz="16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Assistència</a:t>
            </a:r>
            <a:r>
              <a:rPr lang="en-US" sz="1600" b="1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600" b="1" i="0" u="none" strike="noStrike" cap="none" dirty="0">
              <a:solidFill>
                <a:srgbClr val="000000"/>
              </a:solidFill>
              <a:sym typeface="Arial"/>
            </a:endParaRPr>
          </a:p>
        </p:txBody>
      </p:sp>
      <p:sp>
        <p:nvSpPr>
          <p:cNvPr id="328" name="Google Shape;328;p17"/>
          <p:cNvSpPr/>
          <p:nvPr/>
        </p:nvSpPr>
        <p:spPr>
          <a:xfrm>
            <a:off x="323850" y="4769218"/>
            <a:ext cx="1728787" cy="787520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Altres</a:t>
            </a:r>
            <a:r>
              <a:rPr lang="en-US" sz="18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Informacions</a:t>
            </a:r>
            <a:r>
              <a:rPr lang="en-US" sz="1800" b="1" i="0" u="none" strike="noStrike" cap="none" dirty="0" err="1" smtClean="0">
                <a:solidFill>
                  <a:srgbClr val="FFCCCC"/>
                </a:solidFill>
                <a:latin typeface="Calibri"/>
                <a:ea typeface="Calibri"/>
                <a:cs typeface="Calibri"/>
                <a:sym typeface="Calibri"/>
              </a:rPr>
              <a:t>ut</a:t>
            </a:r>
            <a:endParaRPr sz="1400" b="1" i="0" u="none" strike="noStrike" cap="none" dirty="0">
              <a:solidFill>
                <a:srgbClr val="FFCCCC"/>
              </a:solidFill>
              <a:sym typeface="Arial"/>
            </a:endParaRPr>
          </a:p>
        </p:txBody>
      </p:sp>
      <p:pic>
        <p:nvPicPr>
          <p:cNvPr id="329" name="Google Shape;329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85112" y="55562"/>
            <a:ext cx="1008062" cy="83661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2286000" y="833418"/>
            <a:ext cx="6607174" cy="8822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7675" lvl="1" algn="just">
              <a:spcBef>
                <a:spcPts val="440"/>
              </a:spcBef>
              <a:buClr>
                <a:srgbClr val="17375E"/>
              </a:buClr>
              <a:buSzPts val="2200"/>
            </a:pPr>
            <a:endParaRPr lang="en-US" sz="28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47675" lvl="1" algn="just">
              <a:spcBef>
                <a:spcPts val="440"/>
              </a:spcBef>
              <a:buClr>
                <a:srgbClr val="17375E"/>
              </a:buClr>
              <a:buSzPts val="2200"/>
            </a:pPr>
            <a:endParaRPr lang="en-US"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AutoShape 2" descr="Departament d'Automoció de l'Institut Montilivi (@automontilivi) / Twit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2286000" y="853936"/>
            <a:ext cx="6400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7950" lvl="0">
              <a:buClr>
                <a:srgbClr val="17375E"/>
              </a:buClr>
              <a:buSzPts val="3200"/>
            </a:pPr>
            <a:endParaRPr lang="pt-BR" sz="2400" dirty="0" smtClean="0">
              <a:solidFill>
                <a:srgbClr val="17375E"/>
              </a:solidFill>
            </a:endParaRPr>
          </a:p>
          <a:p>
            <a:pPr marL="107950" lvl="0">
              <a:buClr>
                <a:srgbClr val="17375E"/>
              </a:buClr>
              <a:buSzPts val="3200"/>
            </a:pPr>
            <a:endParaRPr lang="pt-BR" sz="2400" dirty="0">
              <a:solidFill>
                <a:srgbClr val="17375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5999" y="1503484"/>
            <a:ext cx="6497515" cy="374552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393700" lvl="0" indent="-285750">
              <a:buClr>
                <a:srgbClr val="17375E"/>
              </a:buClr>
              <a:buSzPts val="2400"/>
              <a:buFont typeface="Arial"/>
              <a:buChar char="•"/>
            </a:pPr>
            <a:endParaRPr lang="es-ES" sz="2400" dirty="0"/>
          </a:p>
        </p:txBody>
      </p:sp>
      <p:sp>
        <p:nvSpPr>
          <p:cNvPr id="7" name="Rectangle 6"/>
          <p:cNvSpPr/>
          <p:nvPr/>
        </p:nvSpPr>
        <p:spPr>
          <a:xfrm>
            <a:off x="2286000" y="1529698"/>
            <a:ext cx="6497514" cy="402704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buSzPts val="2400"/>
            </a:pP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</a:rPr>
              <a:t>Documents a </a:t>
            </a:r>
            <a:r>
              <a:rPr lang="en-US" sz="2200" dirty="0" err="1" smtClean="0">
                <a:solidFill>
                  <a:schemeClr val="accent1">
                    <a:lumMod val="50000"/>
                  </a:schemeClr>
                </a:solidFill>
              </a:rPr>
              <a:t>signar</a:t>
            </a: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</a:rPr>
              <a:t> i </a:t>
            </a:r>
            <a:r>
              <a:rPr lang="en-US" sz="2200" dirty="0" err="1" smtClean="0">
                <a:solidFill>
                  <a:schemeClr val="accent1">
                    <a:lumMod val="50000"/>
                  </a:schemeClr>
                </a:solidFill>
              </a:rPr>
              <a:t>retornar</a:t>
            </a: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</a:rPr>
              <a:t> a </a:t>
            </a:r>
            <a:r>
              <a:rPr lang="en-US" sz="2200" dirty="0" err="1" smtClean="0">
                <a:solidFill>
                  <a:schemeClr val="accent1">
                    <a:lumMod val="50000"/>
                  </a:schemeClr>
                </a:solidFill>
              </a:rPr>
              <a:t>l’institut</a:t>
            </a: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</a:rPr>
              <a:t>:</a:t>
            </a:r>
          </a:p>
          <a:p>
            <a:pPr marL="342900" lvl="0" indent="-342900">
              <a:buSzPts val="2400"/>
              <a:buFont typeface="Open Sans"/>
              <a:buChar char="•"/>
            </a:pPr>
            <a:r>
              <a:rPr lang="en-US" sz="2200" dirty="0" err="1" smtClean="0">
                <a:solidFill>
                  <a:schemeClr val="accent1">
                    <a:lumMod val="50000"/>
                  </a:schemeClr>
                </a:solidFill>
              </a:rPr>
              <a:t>Prohibició</a:t>
            </a: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200" dirty="0" err="1" smtClean="0">
                <a:solidFill>
                  <a:schemeClr val="accent1">
                    <a:lumMod val="50000"/>
                  </a:schemeClr>
                </a:solidFill>
              </a:rPr>
              <a:t>ús</a:t>
            </a: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</a:rPr>
              <a:t> del </a:t>
            </a:r>
            <a:r>
              <a:rPr lang="en-US" sz="2200" dirty="0" err="1" smtClean="0">
                <a:solidFill>
                  <a:schemeClr val="accent1">
                    <a:lumMod val="50000"/>
                  </a:schemeClr>
                </a:solidFill>
              </a:rPr>
              <a:t>telèfon</a:t>
            </a: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200" dirty="0" err="1" smtClean="0">
                <a:solidFill>
                  <a:schemeClr val="accent1">
                    <a:lumMod val="50000"/>
                  </a:schemeClr>
                </a:solidFill>
              </a:rPr>
              <a:t>mòbil</a:t>
            </a: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</a:rPr>
              <a:t> dins el </a:t>
            </a:r>
            <a:r>
              <a:rPr lang="en-US" sz="2200" dirty="0" err="1" smtClean="0">
                <a:solidFill>
                  <a:schemeClr val="accent1">
                    <a:lumMod val="50000"/>
                  </a:schemeClr>
                </a:solidFill>
              </a:rPr>
              <a:t>recinte</a:t>
            </a: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</a:rPr>
              <a:t> escolar</a:t>
            </a:r>
          </a:p>
          <a:p>
            <a:pPr marL="342900" lvl="0" indent="-342900">
              <a:buSzPts val="2400"/>
              <a:buFont typeface="Open Sans"/>
              <a:buChar char="•"/>
            </a:pPr>
            <a:r>
              <a:rPr lang="en-US" sz="2200" dirty="0" err="1" smtClean="0">
                <a:solidFill>
                  <a:schemeClr val="accent1">
                    <a:lumMod val="50000"/>
                  </a:schemeClr>
                </a:solidFill>
              </a:rPr>
              <a:t>Actuació</a:t>
            </a: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200" dirty="0" err="1" smtClean="0">
                <a:solidFill>
                  <a:schemeClr val="accent1">
                    <a:lumMod val="50000"/>
                  </a:schemeClr>
                </a:solidFill>
              </a:rPr>
              <a:t>en</a:t>
            </a: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200" dirty="0" err="1" smtClean="0">
                <a:solidFill>
                  <a:schemeClr val="accent1">
                    <a:lumMod val="50000"/>
                  </a:schemeClr>
                </a:solidFill>
              </a:rPr>
              <a:t>cas</a:t>
            </a: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</a:rPr>
              <a:t> de </a:t>
            </a:r>
            <a:r>
              <a:rPr lang="en-US" sz="2200" dirty="0" err="1" smtClean="0">
                <a:solidFill>
                  <a:schemeClr val="accent1">
                    <a:lumMod val="50000"/>
                  </a:schemeClr>
                </a:solidFill>
              </a:rPr>
              <a:t>vaga</a:t>
            </a: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200" dirty="0" err="1" smtClean="0">
                <a:solidFill>
                  <a:schemeClr val="accent1">
                    <a:lumMod val="50000"/>
                  </a:schemeClr>
                </a:solidFill>
              </a:rPr>
              <a:t>d’alumnes</a:t>
            </a: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</a:rPr>
              <a:t> i/o </a:t>
            </a:r>
            <a:r>
              <a:rPr lang="en-US" sz="2200" dirty="0" err="1" smtClean="0">
                <a:solidFill>
                  <a:schemeClr val="accent1">
                    <a:lumMod val="50000"/>
                  </a:schemeClr>
                </a:solidFill>
              </a:rPr>
              <a:t>vaga</a:t>
            </a:r>
            <a:r>
              <a:rPr lang="en-US" sz="2200" dirty="0" smtClean="0">
                <a:solidFill>
                  <a:schemeClr val="accent1">
                    <a:lumMod val="50000"/>
                  </a:schemeClr>
                </a:solidFill>
              </a:rPr>
              <a:t> de professors</a:t>
            </a:r>
          </a:p>
          <a:p>
            <a:pPr marL="540000" algn="just">
              <a:buSzPts val="2400"/>
            </a:pPr>
            <a:r>
              <a:rPr lang="ca-ES" sz="1800" dirty="0" smtClean="0">
                <a:solidFill>
                  <a:schemeClr val="accent1">
                    <a:lumMod val="50000"/>
                  </a:schemeClr>
                </a:solidFill>
              </a:rPr>
              <a:t>Els </a:t>
            </a:r>
            <a:r>
              <a:rPr lang="ca-ES" sz="1800" dirty="0">
                <a:solidFill>
                  <a:schemeClr val="accent1">
                    <a:lumMod val="50000"/>
                  </a:schemeClr>
                </a:solidFill>
              </a:rPr>
              <a:t>demanem que si decideixen que el seu fill/a assistirà a classe el dia que hi ha convocada vaga de professors, no vinguin a buscar-lo/la al centre abans que s’acabi l’horari lectiu, d’altra manera es fa molt difícil controlar l’assistència i permanència dels alumnes al centre</a:t>
            </a:r>
            <a:r>
              <a:rPr lang="ca-ES" sz="18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pPr marL="540000" algn="just">
              <a:buSzPts val="2400"/>
            </a:pPr>
            <a:r>
              <a:rPr lang="ca-ES" sz="1800" dirty="0" smtClean="0">
                <a:solidFill>
                  <a:schemeClr val="accent1">
                    <a:lumMod val="50000"/>
                  </a:schemeClr>
                </a:solidFill>
              </a:rPr>
              <a:t>Els alumnes no poden sortir del centre durant l’horari escolar sense permís.</a:t>
            </a:r>
            <a:endParaRPr lang="ca-ES" sz="1800" dirty="0">
              <a:solidFill>
                <a:schemeClr val="accent1">
                  <a:lumMod val="50000"/>
                </a:schemeClr>
              </a:solidFill>
            </a:endParaRPr>
          </a:p>
          <a:p>
            <a:pPr lvl="0">
              <a:buSzPts val="2400"/>
            </a:pPr>
            <a:endParaRPr lang="en-US" sz="22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0817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7"/>
          <p:cNvSpPr txBox="1">
            <a:spLocks noGrp="1"/>
          </p:cNvSpPr>
          <p:nvPr>
            <p:ph type="body" idx="1"/>
          </p:nvPr>
        </p:nvSpPr>
        <p:spPr>
          <a:xfrm>
            <a:off x="2175934" y="2148947"/>
            <a:ext cx="6790266" cy="2620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0795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7375E"/>
              </a:buClr>
              <a:buSzPts val="2800"/>
              <a:buFont typeface="Arial"/>
              <a:buNone/>
            </a:pPr>
            <a:endParaRPr lang="ca-ES" sz="2800" dirty="0" smtClean="0">
              <a:solidFill>
                <a:srgbClr val="17375E"/>
              </a:solidFill>
            </a:endParaRPr>
          </a:p>
          <a:p>
            <a:pPr marL="107950" indent="0">
              <a:spcBef>
                <a:spcPts val="560"/>
              </a:spcBef>
              <a:buClr>
                <a:srgbClr val="17375E"/>
              </a:buClr>
              <a:buSzPts val="2800"/>
              <a:buNone/>
            </a:pPr>
            <a:endParaRPr lang="en-US" sz="2400" dirty="0" smtClean="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795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7375E"/>
              </a:buClr>
              <a:buSzPts val="2800"/>
              <a:buFont typeface="Arial"/>
              <a:buNone/>
            </a:pPr>
            <a:endParaRPr sz="2800" dirty="0">
              <a:solidFill>
                <a:srgbClr val="17375E"/>
              </a:solidFill>
            </a:endParaRPr>
          </a:p>
          <a:p>
            <a:pPr marL="34290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pen Sans"/>
              <a:buNone/>
            </a:pPr>
            <a:endParaRPr sz="2400" dirty="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pen Sans"/>
              <a:buNone/>
            </a:pPr>
            <a:endParaRPr sz="2400" dirty="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pen Sans"/>
              <a:buNone/>
            </a:pPr>
            <a:endParaRPr sz="2400" dirty="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79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32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79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32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Google Shape;323;p17"/>
          <p:cNvSpPr txBox="1">
            <a:spLocks noGrp="1"/>
          </p:cNvSpPr>
          <p:nvPr>
            <p:ph type="title"/>
          </p:nvPr>
        </p:nvSpPr>
        <p:spPr>
          <a:xfrm>
            <a:off x="307975" y="55562"/>
            <a:ext cx="8378825" cy="828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rgbClr val="17375E"/>
              </a:buClr>
              <a:buSzPts val="4000"/>
            </a:pPr>
            <a:r>
              <a:rPr lang="en-US" sz="3200" dirty="0" err="1" smtClean="0">
                <a:solidFill>
                  <a:schemeClr val="bg2"/>
                </a:solidFill>
              </a:rPr>
              <a:t>Altres</a:t>
            </a:r>
            <a:r>
              <a:rPr lang="en-US" sz="3200" dirty="0" smtClean="0">
                <a:solidFill>
                  <a:schemeClr val="bg2"/>
                </a:solidFill>
              </a:rPr>
              <a:t> </a:t>
            </a:r>
            <a:r>
              <a:rPr lang="en-US" sz="3200" dirty="0" err="1" smtClean="0">
                <a:solidFill>
                  <a:schemeClr val="bg2"/>
                </a:solidFill>
              </a:rPr>
              <a:t>informacions</a:t>
            </a:r>
            <a:endParaRPr sz="3200" dirty="0">
              <a:solidFill>
                <a:schemeClr val="bg2"/>
              </a:solidFill>
            </a:endParaRPr>
          </a:p>
        </p:txBody>
      </p:sp>
      <p:sp>
        <p:nvSpPr>
          <p:cNvPr id="324" name="Google Shape;324;p17"/>
          <p:cNvSpPr/>
          <p:nvPr/>
        </p:nvSpPr>
        <p:spPr>
          <a:xfrm>
            <a:off x="323850" y="1329267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1" i="0" u="none" strike="noStrike" cap="none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Presentació</a:t>
            </a:r>
            <a:r>
              <a:rPr lang="en-US" sz="1800" b="1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i="0" u="none" strike="noStrike" cap="none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dels</a:t>
            </a:r>
            <a:r>
              <a:rPr lang="en-US" sz="1800" b="1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Tutors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p17"/>
          <p:cNvSpPr/>
          <p:nvPr/>
        </p:nvSpPr>
        <p:spPr>
          <a:xfrm>
            <a:off x="307975" y="2148948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</a:pPr>
            <a:r>
              <a:rPr lang="en-US" sz="16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Projectes</a:t>
            </a:r>
            <a:r>
              <a:rPr lang="en-US" sz="16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del Centre</a:t>
            </a:r>
          </a:p>
        </p:txBody>
      </p:sp>
      <p:sp>
        <p:nvSpPr>
          <p:cNvPr id="326" name="Google Shape;326;p17"/>
          <p:cNvSpPr/>
          <p:nvPr/>
        </p:nvSpPr>
        <p:spPr>
          <a:xfrm>
            <a:off x="323850" y="3010960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</a:pPr>
            <a:r>
              <a:rPr lang="en-US" sz="1600" b="1" dirty="0" err="1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Característiques</a:t>
            </a:r>
            <a:r>
              <a:rPr lang="en-US" sz="1600" b="1" dirty="0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 i curriculum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</a:pPr>
            <a:r>
              <a:rPr lang="en-US" sz="1600" b="1" dirty="0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3r </a:t>
            </a:r>
            <a:r>
              <a:rPr lang="en-US" sz="1600" b="1" dirty="0" err="1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d’ESO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p17"/>
          <p:cNvSpPr/>
          <p:nvPr/>
        </p:nvSpPr>
        <p:spPr>
          <a:xfrm>
            <a:off x="323850" y="3872972"/>
            <a:ext cx="1728787" cy="751782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6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Horari</a:t>
            </a:r>
            <a:r>
              <a:rPr lang="en-US" sz="16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,  </a:t>
            </a:r>
            <a:r>
              <a:rPr lang="en-US" sz="16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Calendari</a:t>
            </a:r>
            <a:r>
              <a:rPr lang="en-US" sz="16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i</a:t>
            </a:r>
            <a:r>
              <a:rPr lang="en-US" sz="16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Assistència</a:t>
            </a:r>
            <a:r>
              <a:rPr lang="en-US" sz="1600" b="1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600" b="1" i="0" u="none" strike="noStrike" cap="none" dirty="0">
              <a:solidFill>
                <a:srgbClr val="000000"/>
              </a:solidFill>
              <a:sym typeface="Arial"/>
            </a:endParaRPr>
          </a:p>
        </p:txBody>
      </p:sp>
      <p:sp>
        <p:nvSpPr>
          <p:cNvPr id="328" name="Google Shape;328;p17"/>
          <p:cNvSpPr/>
          <p:nvPr/>
        </p:nvSpPr>
        <p:spPr>
          <a:xfrm>
            <a:off x="323850" y="4769218"/>
            <a:ext cx="1728787" cy="78752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Altres</a:t>
            </a:r>
            <a:r>
              <a:rPr lang="en-US" sz="18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Informacions</a:t>
            </a:r>
            <a:endParaRPr sz="1400" b="1" i="0" u="none" strike="noStrike" cap="none" dirty="0">
              <a:solidFill>
                <a:srgbClr val="FFCCCC"/>
              </a:solidFill>
              <a:sym typeface="Arial"/>
            </a:endParaRPr>
          </a:p>
        </p:txBody>
      </p:sp>
      <p:pic>
        <p:nvPicPr>
          <p:cNvPr id="329" name="Google Shape;329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85112" y="55562"/>
            <a:ext cx="1008062" cy="83661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2286000" y="833418"/>
            <a:ext cx="6607174" cy="8822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7675" lvl="1" algn="just">
              <a:spcBef>
                <a:spcPts val="440"/>
              </a:spcBef>
              <a:buClr>
                <a:srgbClr val="17375E"/>
              </a:buClr>
              <a:buSzPts val="2200"/>
            </a:pPr>
            <a:endParaRPr lang="en-US" sz="28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47675" lvl="1" algn="just">
              <a:spcBef>
                <a:spcPts val="440"/>
              </a:spcBef>
              <a:buClr>
                <a:srgbClr val="17375E"/>
              </a:buClr>
              <a:buSzPts val="2200"/>
            </a:pPr>
            <a:endParaRPr lang="en-US"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AutoShape 2" descr="Departament d'Automoció de l'Institut Montilivi (@automontilivi) / Twit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2286000" y="853936"/>
            <a:ext cx="6400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7950" lvl="0">
              <a:buClr>
                <a:srgbClr val="17375E"/>
              </a:buClr>
              <a:buSzPts val="3200"/>
            </a:pPr>
            <a:endParaRPr lang="pt-BR" sz="2400" dirty="0" smtClean="0">
              <a:solidFill>
                <a:srgbClr val="17375E"/>
              </a:solidFill>
            </a:endParaRPr>
          </a:p>
          <a:p>
            <a:pPr marL="107950" lvl="0">
              <a:buClr>
                <a:srgbClr val="17375E"/>
              </a:buClr>
              <a:buSzPts val="3200"/>
            </a:pPr>
            <a:endParaRPr lang="pt-BR" sz="2400" dirty="0">
              <a:solidFill>
                <a:srgbClr val="17375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5999" y="1503484"/>
            <a:ext cx="6497515" cy="374552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393700" lvl="0" indent="-285750">
              <a:buClr>
                <a:srgbClr val="17375E"/>
              </a:buClr>
              <a:buSzPts val="2400"/>
              <a:buFont typeface="Arial"/>
              <a:buChar char="•"/>
            </a:pPr>
            <a:endParaRPr lang="es-ES" sz="2400" dirty="0"/>
          </a:p>
        </p:txBody>
      </p:sp>
      <p:sp>
        <p:nvSpPr>
          <p:cNvPr id="7" name="Rectangle 6"/>
          <p:cNvSpPr/>
          <p:nvPr/>
        </p:nvSpPr>
        <p:spPr>
          <a:xfrm>
            <a:off x="2286000" y="1529698"/>
            <a:ext cx="6497514" cy="402704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lvl="0" indent="-342900">
              <a:buSzPts val="2400"/>
              <a:buFont typeface="Open Sans"/>
              <a:buChar char="•"/>
            </a:pPr>
            <a:endParaRPr lang="en-US" sz="2200" dirty="0"/>
          </a:p>
        </p:txBody>
      </p:sp>
      <p:graphicFrame>
        <p:nvGraphicFramePr>
          <p:cNvPr id="5" name="Tau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7212804"/>
              </p:ext>
            </p:extLst>
          </p:nvPr>
        </p:nvGraphicFramePr>
        <p:xfrm>
          <a:off x="2285998" y="1204547"/>
          <a:ext cx="6545628" cy="4071325"/>
        </p:xfrm>
        <a:graphic>
          <a:graphicData uri="http://schemas.openxmlformats.org/drawingml/2006/table">
            <a:tbl>
              <a:tblPr firstRow="1" bandRow="1">
                <a:noFill/>
                <a:tableStyleId>{824DEE2A-C76A-4276-AC4E-3B3CF7B53833}</a:tableStyleId>
              </a:tblPr>
              <a:tblGrid>
                <a:gridCol w="4045194">
                  <a:extLst>
                    <a:ext uri="{9D8B030D-6E8A-4147-A177-3AD203B41FA5}">
                      <a16:colId xmlns:a16="http://schemas.microsoft.com/office/drawing/2014/main" val="1262747096"/>
                    </a:ext>
                  </a:extLst>
                </a:gridCol>
                <a:gridCol w="2500434">
                  <a:extLst>
                    <a:ext uri="{9D8B030D-6E8A-4147-A177-3AD203B41FA5}">
                      <a16:colId xmlns:a16="http://schemas.microsoft.com/office/drawing/2014/main" val="871844101"/>
                    </a:ext>
                  </a:extLst>
                </a:gridCol>
              </a:tblGrid>
              <a:tr h="907386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2800" b="1" u="none" strike="noStrike" cap="none" dirty="0" err="1" smtClean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Extraescolars</a:t>
                      </a:r>
                      <a:endParaRPr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2000" b="1" u="none" strike="noStrike" cap="none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</a:t>
                      </a:r>
                      <a:r>
                        <a:rPr lang="en-US" sz="2000" b="1" u="none" strike="noStrike" cap="none" dirty="0" err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inici</a:t>
                      </a:r>
                      <a:r>
                        <a:rPr lang="en-US" sz="2000" b="1" u="none" strike="noStrike" cap="none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a </a:t>
                      </a:r>
                      <a:r>
                        <a:rPr lang="en-US" sz="2000" b="1" u="none" strike="noStrike" cap="none" dirty="0" err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l’octubre</a:t>
                      </a:r>
                      <a:r>
                        <a:rPr lang="en-US" sz="2000" b="1" u="none" strike="noStrike" cap="none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)</a:t>
                      </a:r>
                      <a:endParaRPr sz="2000" u="none" strike="noStrike" cap="none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2800" b="1" i="0" u="none" strike="noStrike" cap="none" dirty="0" err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Hores</a:t>
                      </a:r>
                      <a:endParaRPr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400"/>
                        <a:buFont typeface="Calibri"/>
                        <a:buNone/>
                      </a:pPr>
                      <a:r>
                        <a:rPr lang="en-US" sz="2000" b="1" i="0" u="none" strike="noStrike" cap="none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(Pendent </a:t>
                      </a:r>
                      <a:r>
                        <a:rPr lang="en-US" sz="2000" b="1" i="0" u="none" strike="noStrike" cap="none" dirty="0" err="1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confirmació</a:t>
                      </a:r>
                      <a:r>
                        <a:rPr lang="en-US" sz="2000" b="1" i="0" u="none" strike="noStrike" cap="none" dirty="0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)</a:t>
                      </a:r>
                      <a:endParaRPr sz="2000" u="none" strike="noStrike" cap="none" dirty="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990056594"/>
                  </a:ext>
                </a:extLst>
              </a:tr>
              <a:tr h="680539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7375E"/>
                        </a:buClr>
                        <a:buSzPts val="1600"/>
                        <a:buFont typeface="Calibri"/>
                        <a:buNone/>
                      </a:pPr>
                      <a:r>
                        <a:rPr lang="en-US" sz="2000" b="0" i="0" u="none" strike="noStrike" cap="none" dirty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2000" b="0" i="0" u="none" strike="noStrike" cap="none" dirty="0" err="1" smtClean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Anglès</a:t>
                      </a:r>
                      <a:r>
                        <a:rPr lang="en-US" sz="2000" b="0" i="0" u="none" strike="noStrike" cap="none" dirty="0" smtClean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–</a:t>
                      </a:r>
                      <a:r>
                        <a:rPr lang="en-US" sz="2000" b="0" i="0" u="none" strike="noStrike" cap="none" baseline="0" dirty="0">
                          <a:solidFill>
                            <a:schemeClr val="dk1"/>
                          </a:solidFill>
                          <a:latin typeface="Arial"/>
                          <a:ea typeface="Calibri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dirty="0" smtClean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INTERLINGUA </a:t>
                      </a:r>
                      <a:r>
                        <a:rPr lang="en-US" sz="2000" b="0" i="0" u="none" strike="noStrike" cap="none" dirty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IDIOMES</a:t>
                      </a:r>
                      <a:endParaRPr sz="2000" u="none" strike="noStrike" cap="none" dirty="0"/>
                    </a:p>
                  </a:txBody>
                  <a:tcPr marL="0" marR="0" marT="0" marB="0">
                    <a:solidFill>
                      <a:srgbClr val="FFFFF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7375E"/>
                        </a:buClr>
                        <a:buSzPts val="1600"/>
                        <a:buFont typeface="Calibri"/>
                        <a:buNone/>
                      </a:pPr>
                      <a:r>
                        <a:rPr lang="en-US" sz="1800" b="0" i="0" u="none" strike="noStrike" cap="none" dirty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</a:t>
                      </a:r>
                      <a:r>
                        <a:rPr lang="en-US" sz="1800" b="0" i="0" u="none" strike="noStrike" cap="none" dirty="0" err="1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dimarts</a:t>
                      </a:r>
                      <a:r>
                        <a:rPr lang="en-US" sz="1800" b="0" i="0" u="none" strike="noStrike" cap="none" dirty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i </a:t>
                      </a:r>
                      <a:r>
                        <a:rPr lang="en-US" sz="1800" b="0" i="0" u="none" strike="noStrike" cap="none" dirty="0" err="1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dijous</a:t>
                      </a:r>
                      <a:r>
                        <a:rPr lang="en-US" sz="1800" b="0" i="0" u="none" strike="noStrike" cap="none" dirty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:</a:t>
                      </a:r>
                      <a:endParaRPr sz="1800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7375E"/>
                        </a:buClr>
                        <a:buSzPts val="1600"/>
                        <a:buFont typeface="Calibri"/>
                        <a:buNone/>
                      </a:pPr>
                      <a:r>
                        <a:rPr lang="en-US" sz="1800" b="0" i="0" u="none" strike="noStrike" cap="none" dirty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       15</a:t>
                      </a:r>
                      <a:r>
                        <a:rPr lang="en-US" sz="1800" u="none" strike="noStrike" cap="none" dirty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.15</a:t>
                      </a:r>
                      <a:r>
                        <a:rPr lang="en-US" sz="1800" b="0" i="0" u="none" strike="noStrike" cap="none" dirty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a 16</a:t>
                      </a:r>
                      <a:r>
                        <a:rPr lang="en-US" sz="1800" u="none" strike="noStrike" cap="none" dirty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.15 </a:t>
                      </a:r>
                      <a:r>
                        <a:rPr lang="en-US" sz="1800" b="0" i="0" u="none" strike="noStrike" cap="none" dirty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</a:t>
                      </a:r>
                      <a:endParaRPr sz="1800" u="none" strike="noStrike" cap="none" dirty="0"/>
                    </a:p>
                  </a:txBody>
                  <a:tcPr marL="0" marR="0" marT="0" marB="0">
                    <a:solidFill>
                      <a:srgbClr val="FFFFFF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4822190"/>
                  </a:ext>
                </a:extLst>
              </a:tr>
              <a:tr h="610151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7375E"/>
                        </a:buClr>
                        <a:buSzPts val="1600"/>
                        <a:buFont typeface="Calibri"/>
                        <a:buNone/>
                      </a:pPr>
                      <a:r>
                        <a:rPr lang="en-US" sz="2000" b="0" i="0" u="none" strike="noStrike" cap="none" dirty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2000" b="0" i="0" u="none" strike="noStrike" cap="none" dirty="0" err="1" smtClean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Anglès</a:t>
                      </a:r>
                      <a:r>
                        <a:rPr lang="en-US" sz="2000" b="0" i="0" u="none" strike="noStrike" cap="none" dirty="0" smtClean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2000" b="0" i="0" u="none" strike="noStrike" cap="none" dirty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- </a:t>
                      </a:r>
                      <a:r>
                        <a:rPr lang="en-US" sz="2000" b="0" i="0" u="none" strike="noStrike" cap="none" baseline="0" dirty="0">
                          <a:solidFill>
                            <a:schemeClr val="dk1"/>
                          </a:solidFill>
                          <a:latin typeface="Arial"/>
                          <a:ea typeface="Calibri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2000" b="0" i="0" u="none" strike="noStrike" cap="none" dirty="0" smtClean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KENSINGTON </a:t>
                      </a:r>
                      <a:r>
                        <a:rPr lang="en-US" sz="2000" b="0" i="0" u="none" strike="noStrike" cap="none" dirty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SCHOOL</a:t>
                      </a:r>
                      <a:endParaRPr sz="2000" u="none" strike="noStrike" cap="none" dirty="0"/>
                    </a:p>
                  </a:txBody>
                  <a:tcPr marL="0" marR="0" marT="0" marB="0">
                    <a:solidFill>
                      <a:srgbClr val="E7EF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7375E"/>
                        </a:buClr>
                        <a:buSzPts val="1600"/>
                        <a:buFont typeface="Calibri"/>
                        <a:buNone/>
                      </a:pPr>
                      <a:r>
                        <a:rPr lang="en-US" sz="1800" b="0" i="0" u="none" strike="noStrike" cap="none" dirty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</a:t>
                      </a:r>
                      <a:r>
                        <a:rPr lang="en-US" sz="1800" b="0" i="0" u="none" strike="noStrike" cap="none" dirty="0" err="1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dimarts</a:t>
                      </a:r>
                      <a:r>
                        <a:rPr lang="en-US" sz="1800" b="0" i="0" u="none" strike="noStrike" cap="none" dirty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i </a:t>
                      </a:r>
                      <a:r>
                        <a:rPr lang="en-US" sz="1800" b="0" i="0" u="none" strike="noStrike" cap="none" dirty="0" err="1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dijous</a:t>
                      </a:r>
                      <a:r>
                        <a:rPr lang="en-US" sz="1800" b="0" i="0" u="none" strike="noStrike" cap="none" dirty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:</a:t>
                      </a:r>
                      <a:endParaRPr sz="1800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7375E"/>
                        </a:buClr>
                        <a:buSzPts val="1600"/>
                        <a:buFont typeface="Calibri"/>
                        <a:buNone/>
                      </a:pPr>
                      <a:r>
                        <a:rPr lang="en-US" sz="1800" b="0" i="0" u="none" strike="noStrike" cap="none" dirty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 </a:t>
                      </a:r>
                      <a:r>
                        <a:rPr lang="en-US" sz="1800" u="none" strike="noStrike" cap="none" dirty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15.15 a 16.15 h</a:t>
                      </a:r>
                      <a:endParaRPr sz="1800" dirty="0"/>
                    </a:p>
                  </a:txBody>
                  <a:tcPr marL="0" marR="0" marT="0" marB="0">
                    <a:solidFill>
                      <a:srgbClr val="E7EF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2737669"/>
                  </a:ext>
                </a:extLst>
              </a:tr>
              <a:tr h="680539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7375E"/>
                        </a:buClr>
                        <a:buSzPts val="1600"/>
                        <a:buFont typeface="Calibri"/>
                        <a:buNone/>
                      </a:pPr>
                      <a:r>
                        <a:rPr lang="en-US" sz="2000" b="0" i="0" u="none" strike="noStrike" cap="none" dirty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2000" b="0" i="0" u="none" strike="noStrike" cap="none" dirty="0" smtClean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Agility </a:t>
                      </a:r>
                      <a:r>
                        <a:rPr lang="en-US" sz="2000" b="0" i="0" u="none" strike="noStrike" cap="none" dirty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 </a:t>
                      </a:r>
                      <a:r>
                        <a:rPr lang="en-US" sz="2000" b="0" i="0" u="none" strike="noStrike" cap="none" dirty="0" err="1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ensinistrament</a:t>
                      </a:r>
                      <a:r>
                        <a:rPr lang="en-US" sz="2000" b="0" i="0" u="none" strike="noStrike" cap="none" dirty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de </a:t>
                      </a:r>
                      <a:r>
                        <a:rPr lang="en-US" sz="2000" b="0" i="0" u="none" strike="noStrike" cap="none" dirty="0" smtClean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2000" b="0" i="0" u="none" strike="noStrike" cap="none" dirty="0" err="1" smtClean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gossos</a:t>
                      </a:r>
                      <a:endParaRPr sz="2000" b="0" i="0" u="none" strike="noStrike" cap="none" dirty="0">
                        <a:solidFill>
                          <a:srgbClr val="17375E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>
                    <a:solidFill>
                      <a:srgbClr val="FFFFF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7375E"/>
                        </a:buClr>
                        <a:buSzPts val="1600"/>
                        <a:buFont typeface="Calibri"/>
                        <a:buNone/>
                      </a:pPr>
                      <a:r>
                        <a:rPr lang="en-US" sz="1800" b="0" i="0" u="none" strike="noStrike" cap="none" dirty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</a:t>
                      </a:r>
                      <a:r>
                        <a:rPr lang="en-US" sz="1800" b="0" i="0" u="none" strike="noStrike" cap="none" dirty="0" err="1" smtClean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dilluns</a:t>
                      </a:r>
                      <a:r>
                        <a:rPr lang="en-US" sz="1800" b="0" i="0" u="none" strike="noStrike" cap="none" dirty="0" smtClean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:</a:t>
                      </a:r>
                      <a:endParaRPr sz="1800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7375E"/>
                        </a:buClr>
                        <a:buSzPts val="1600"/>
                        <a:buFont typeface="Calibri"/>
                        <a:buNone/>
                      </a:pPr>
                      <a:r>
                        <a:rPr lang="en-US" sz="1800" b="0" i="0" u="none" strike="noStrike" cap="none" dirty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       15.</a:t>
                      </a:r>
                      <a:r>
                        <a:rPr lang="en-US" sz="1800" dirty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15</a:t>
                      </a:r>
                      <a:r>
                        <a:rPr lang="en-US" sz="1800" b="0" i="0" u="none" strike="noStrike" cap="none" dirty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a </a:t>
                      </a:r>
                      <a:r>
                        <a:rPr lang="en-US" sz="1800" dirty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16</a:t>
                      </a:r>
                      <a:r>
                        <a:rPr lang="en-US" sz="1800" b="0" i="0" u="none" strike="noStrike" cap="none" dirty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.</a:t>
                      </a:r>
                      <a:r>
                        <a:rPr lang="en-US" sz="1800" dirty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45</a:t>
                      </a:r>
                      <a:r>
                        <a:rPr lang="en-US" sz="1800" b="0" i="0" u="none" strike="noStrike" cap="none" dirty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h</a:t>
                      </a:r>
                      <a:endParaRPr sz="1800" b="0" i="0" u="none" strike="noStrike" cap="none" dirty="0">
                        <a:solidFill>
                          <a:srgbClr val="17375E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>
                    <a:solidFill>
                      <a:srgbClr val="FFFFFF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4127162"/>
                  </a:ext>
                </a:extLst>
              </a:tr>
              <a:tr h="43603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dirty="0" err="1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Mediació</a:t>
                      </a:r>
                      <a:r>
                        <a:rPr lang="en-US" sz="2000" dirty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(2n i 3r ESO)</a:t>
                      </a:r>
                      <a:endParaRPr sz="2000" b="0" i="0" u="none" strike="noStrike" cap="none" dirty="0">
                        <a:solidFill>
                          <a:srgbClr val="17375E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>
                    <a:solidFill>
                      <a:srgbClr val="FFFFF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 smtClean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800" dirty="0" err="1" smtClean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dimecres</a:t>
                      </a:r>
                      <a:r>
                        <a:rPr lang="en-US" sz="1800" dirty="0" smtClean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d’octubre</a:t>
                      </a:r>
                      <a:r>
                        <a:rPr lang="en-US" sz="1800" dirty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(2h)</a:t>
                      </a:r>
                      <a:endParaRPr sz="1800" b="0" i="0" u="none" strike="noStrike" cap="none" dirty="0">
                        <a:solidFill>
                          <a:srgbClr val="17375E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>
                    <a:solidFill>
                      <a:srgbClr val="FFFFFF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1070063"/>
                  </a:ext>
                </a:extLst>
              </a:tr>
              <a:tr h="37859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2000" b="0" i="0" u="none" strike="noStrike" cap="none" dirty="0" smtClean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Teatre institut</a:t>
                      </a:r>
                      <a:endParaRPr sz="2000" b="0" i="0" u="none" strike="noStrike" cap="none" dirty="0">
                        <a:solidFill>
                          <a:srgbClr val="17375E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>
                    <a:solidFill>
                      <a:srgbClr val="FFFFF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1800" b="0" i="0" u="none" strike="noStrike" cap="none" dirty="0" smtClean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Per determinar</a:t>
                      </a:r>
                      <a:endParaRPr sz="1800" b="0" i="0" u="none" strike="noStrike" cap="none" dirty="0">
                        <a:solidFill>
                          <a:srgbClr val="17375E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>
                    <a:solidFill>
                      <a:srgbClr val="FFFFFF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5103303"/>
                  </a:ext>
                </a:extLst>
              </a:tr>
              <a:tr h="37807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2000" b="0" i="0" u="none" strike="noStrike" cap="none" dirty="0" smtClean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Club de lectura i club de matemàtiques</a:t>
                      </a:r>
                      <a:endParaRPr sz="2000" b="0" i="0" u="none" strike="noStrike" cap="none" dirty="0">
                        <a:solidFill>
                          <a:srgbClr val="17375E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>
                    <a:solidFill>
                      <a:srgbClr val="FFFFFF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ca-ES" sz="2000" b="0" i="0" u="none" strike="noStrike" cap="none" baseline="0" dirty="0" smtClean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r>
                        <a:rPr lang="ca-ES" sz="1800" b="0" i="0" u="none" strike="noStrike" cap="none" baseline="0" dirty="0" smtClean="0">
                          <a:solidFill>
                            <a:srgbClr val="17375E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trobades mensuals</a:t>
                      </a:r>
                      <a:endParaRPr sz="1800" b="0" i="0" u="none" strike="noStrike" cap="none" dirty="0">
                        <a:solidFill>
                          <a:srgbClr val="17375E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0" marR="0" marT="0" marB="0">
                    <a:solidFill>
                      <a:srgbClr val="FFFFFF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69378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74275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7"/>
          <p:cNvSpPr txBox="1">
            <a:spLocks noGrp="1"/>
          </p:cNvSpPr>
          <p:nvPr>
            <p:ph type="body" idx="1"/>
          </p:nvPr>
        </p:nvSpPr>
        <p:spPr>
          <a:xfrm>
            <a:off x="2175934" y="1859151"/>
            <a:ext cx="6790266" cy="2910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pen Sans"/>
              <a:buNone/>
            </a:pPr>
            <a:r>
              <a:rPr lang="ca-ES" sz="2000" dirty="0" smtClean="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					- Preguntes freqüents</a:t>
            </a:r>
          </a:p>
          <a:p>
            <a:pPr marL="34290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pen Sans"/>
              <a:buNone/>
            </a:pPr>
            <a:r>
              <a:rPr lang="ca-ES" sz="2000" dirty="0" smtClean="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					- AMPA</a:t>
            </a:r>
          </a:p>
          <a:p>
            <a:pPr marL="34290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pen Sans"/>
              <a:buNone/>
            </a:pPr>
            <a:r>
              <a:rPr lang="ca-ES" sz="2000" dirty="0" smtClean="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					- Incidències </a:t>
            </a:r>
          </a:p>
          <a:p>
            <a:pPr marL="34290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pen Sans"/>
              <a:buNone/>
            </a:pPr>
            <a:r>
              <a:rPr lang="ca-ES" sz="2000" dirty="0" smtClean="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					- Enquestes famílies</a:t>
            </a:r>
            <a:endParaRPr sz="2000" dirty="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pen Sans"/>
              <a:buNone/>
            </a:pPr>
            <a:endParaRPr lang="ca-ES" sz="2400" dirty="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pen Sans"/>
              <a:buNone/>
            </a:pPr>
            <a:endParaRPr sz="2400" dirty="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95300" indent="-342900">
              <a:spcBef>
                <a:spcPts val="0"/>
              </a:spcBef>
              <a:buClr>
                <a:srgbClr val="000000"/>
              </a:buClr>
              <a:buSzPts val="2400"/>
              <a:buFont typeface="Wingdings" panose="05000000000000000000" pitchFamily="2" charset="2"/>
              <a:buChar char="§"/>
            </a:pPr>
            <a:r>
              <a:rPr lang="ca-ES" sz="2000" dirty="0">
                <a:solidFill>
                  <a:srgbClr val="17375E"/>
                </a:solidFill>
                <a:latin typeface="Arial"/>
                <a:ea typeface="Arial"/>
                <a:cs typeface="Arial"/>
              </a:rPr>
              <a:t>Comentari</a:t>
            </a:r>
          </a:p>
          <a:p>
            <a:pPr marL="495300" indent="-342900">
              <a:spcBef>
                <a:spcPts val="0"/>
              </a:spcBef>
              <a:buClr>
                <a:srgbClr val="000000"/>
              </a:buClr>
              <a:buSzPts val="2400"/>
              <a:buFont typeface="Wingdings" panose="05000000000000000000" pitchFamily="2" charset="2"/>
              <a:buChar char="§"/>
            </a:pPr>
            <a:r>
              <a:rPr lang="ca-ES" sz="2000" dirty="0">
                <a:solidFill>
                  <a:srgbClr val="17375E"/>
                </a:solidFill>
                <a:latin typeface="Arial"/>
                <a:ea typeface="Arial"/>
                <a:cs typeface="Arial"/>
              </a:rPr>
              <a:t>Queixa</a:t>
            </a:r>
          </a:p>
          <a:p>
            <a:pPr marL="495300" indent="-342900">
              <a:spcBef>
                <a:spcPts val="0"/>
              </a:spcBef>
              <a:buClr>
                <a:srgbClr val="000000"/>
              </a:buClr>
              <a:buSzPts val="2400"/>
              <a:buFont typeface="Wingdings" panose="05000000000000000000" pitchFamily="2" charset="2"/>
              <a:buChar char="§"/>
            </a:pPr>
            <a:r>
              <a:rPr lang="ca-ES" sz="2000" dirty="0">
                <a:solidFill>
                  <a:srgbClr val="17375E"/>
                </a:solidFill>
                <a:latin typeface="Arial"/>
                <a:ea typeface="Arial"/>
                <a:cs typeface="Arial"/>
              </a:rPr>
              <a:t>Suggeriment</a:t>
            </a:r>
          </a:p>
          <a:p>
            <a:pPr marL="495300" indent="-342900">
              <a:spcBef>
                <a:spcPts val="0"/>
              </a:spcBef>
              <a:buClr>
                <a:srgbClr val="000000"/>
              </a:buClr>
              <a:buSzPts val="2400"/>
              <a:buFont typeface="Wingdings" panose="05000000000000000000" pitchFamily="2" charset="2"/>
              <a:buChar char="§"/>
            </a:pPr>
            <a:r>
              <a:rPr lang="ca-ES" sz="2000" dirty="0">
                <a:solidFill>
                  <a:srgbClr val="17375E"/>
                </a:solidFill>
                <a:latin typeface="Arial"/>
                <a:ea typeface="Arial"/>
                <a:cs typeface="Arial"/>
              </a:rPr>
              <a:t>Punt d’informació</a:t>
            </a:r>
          </a:p>
          <a:p>
            <a:pPr marL="1079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32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79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32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Google Shape;323;p17"/>
          <p:cNvSpPr txBox="1">
            <a:spLocks noGrp="1"/>
          </p:cNvSpPr>
          <p:nvPr>
            <p:ph type="title"/>
          </p:nvPr>
        </p:nvSpPr>
        <p:spPr>
          <a:xfrm>
            <a:off x="307975" y="55562"/>
            <a:ext cx="8378825" cy="828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rgbClr val="17375E"/>
              </a:buClr>
              <a:buSzPts val="4000"/>
            </a:pPr>
            <a:r>
              <a:rPr lang="en-US" sz="3200" dirty="0" err="1" smtClean="0">
                <a:solidFill>
                  <a:schemeClr val="bg2"/>
                </a:solidFill>
              </a:rPr>
              <a:t>Altres</a:t>
            </a:r>
            <a:r>
              <a:rPr lang="en-US" sz="3200" dirty="0" smtClean="0">
                <a:solidFill>
                  <a:schemeClr val="bg2"/>
                </a:solidFill>
              </a:rPr>
              <a:t> </a:t>
            </a:r>
            <a:r>
              <a:rPr lang="en-US" sz="3200" dirty="0" err="1" smtClean="0">
                <a:solidFill>
                  <a:schemeClr val="bg2"/>
                </a:solidFill>
              </a:rPr>
              <a:t>informacions</a:t>
            </a:r>
            <a:endParaRPr sz="3200" dirty="0">
              <a:solidFill>
                <a:schemeClr val="bg2"/>
              </a:solidFill>
            </a:endParaRPr>
          </a:p>
        </p:txBody>
      </p:sp>
      <p:sp>
        <p:nvSpPr>
          <p:cNvPr id="324" name="Google Shape;324;p17"/>
          <p:cNvSpPr/>
          <p:nvPr/>
        </p:nvSpPr>
        <p:spPr>
          <a:xfrm>
            <a:off x="323850" y="1329267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1" i="0" u="none" strike="noStrike" cap="none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Presentació</a:t>
            </a:r>
            <a:r>
              <a:rPr lang="en-US" sz="1800" b="1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i="0" u="none" strike="noStrike" cap="none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dels</a:t>
            </a:r>
            <a:r>
              <a:rPr lang="en-US" sz="1800" b="1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Tutors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p17"/>
          <p:cNvSpPr/>
          <p:nvPr/>
        </p:nvSpPr>
        <p:spPr>
          <a:xfrm>
            <a:off x="307975" y="2148948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</a:pPr>
            <a:r>
              <a:rPr lang="en-US" sz="16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Projectes</a:t>
            </a:r>
            <a:r>
              <a:rPr lang="en-US" sz="16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del Centre</a:t>
            </a:r>
          </a:p>
        </p:txBody>
      </p:sp>
      <p:sp>
        <p:nvSpPr>
          <p:cNvPr id="326" name="Google Shape;326;p17"/>
          <p:cNvSpPr/>
          <p:nvPr/>
        </p:nvSpPr>
        <p:spPr>
          <a:xfrm>
            <a:off x="323850" y="3010960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</a:pPr>
            <a:r>
              <a:rPr lang="en-US" sz="1600" b="1" dirty="0" err="1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Característiques</a:t>
            </a:r>
            <a:r>
              <a:rPr lang="en-US" sz="1600" b="1" dirty="0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 i curriculum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</a:pPr>
            <a:r>
              <a:rPr lang="en-US" sz="1600" b="1" dirty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3</a:t>
            </a:r>
            <a:r>
              <a:rPr lang="en-US" sz="1600" b="1" dirty="0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r </a:t>
            </a:r>
            <a:r>
              <a:rPr lang="en-US" sz="1600" b="1" dirty="0" err="1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d’ESO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p17"/>
          <p:cNvSpPr/>
          <p:nvPr/>
        </p:nvSpPr>
        <p:spPr>
          <a:xfrm>
            <a:off x="323850" y="3872972"/>
            <a:ext cx="1728787" cy="751782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6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Horari</a:t>
            </a:r>
            <a:r>
              <a:rPr lang="en-US" sz="16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,  </a:t>
            </a:r>
            <a:r>
              <a:rPr lang="en-US" sz="16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Calendari</a:t>
            </a:r>
            <a:r>
              <a:rPr lang="en-US" sz="16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i</a:t>
            </a:r>
            <a:r>
              <a:rPr lang="en-US" sz="16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Assistència</a:t>
            </a:r>
            <a:r>
              <a:rPr lang="en-US" sz="1600" b="1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600" b="1" i="0" u="none" strike="noStrike" cap="none" dirty="0">
              <a:solidFill>
                <a:srgbClr val="000000"/>
              </a:solidFill>
              <a:sym typeface="Arial"/>
            </a:endParaRPr>
          </a:p>
        </p:txBody>
      </p:sp>
      <p:sp>
        <p:nvSpPr>
          <p:cNvPr id="328" name="Google Shape;328;p17"/>
          <p:cNvSpPr/>
          <p:nvPr/>
        </p:nvSpPr>
        <p:spPr>
          <a:xfrm>
            <a:off x="323850" y="4769218"/>
            <a:ext cx="1728787" cy="78752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Altres</a:t>
            </a:r>
            <a:r>
              <a:rPr lang="en-US" sz="18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Informacions</a:t>
            </a:r>
            <a:endParaRPr sz="1400" b="1" i="0" u="none" strike="noStrike" cap="none" dirty="0">
              <a:solidFill>
                <a:srgbClr val="FFCCCC"/>
              </a:solidFill>
              <a:sym typeface="Arial"/>
            </a:endParaRPr>
          </a:p>
        </p:txBody>
      </p:sp>
      <p:pic>
        <p:nvPicPr>
          <p:cNvPr id="329" name="Google Shape;329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85112" y="55562"/>
            <a:ext cx="1008062" cy="83661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2286000" y="833418"/>
            <a:ext cx="6607174" cy="8822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7675" lvl="1" algn="just">
              <a:spcBef>
                <a:spcPts val="440"/>
              </a:spcBef>
              <a:buClr>
                <a:srgbClr val="17375E"/>
              </a:buClr>
              <a:buSzPts val="2200"/>
            </a:pPr>
            <a:endParaRPr lang="en-US" sz="28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47675" lvl="1" algn="just">
              <a:spcBef>
                <a:spcPts val="440"/>
              </a:spcBef>
              <a:buClr>
                <a:srgbClr val="17375E"/>
              </a:buClr>
              <a:buSzPts val="2200"/>
            </a:pPr>
            <a:endParaRPr lang="en-US"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AutoShape 2" descr="Departament d'Automoció de l'Institut Montilivi (@automontilivi) / Twit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2286000" y="853936"/>
            <a:ext cx="6400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7950" lvl="0">
              <a:buClr>
                <a:srgbClr val="17375E"/>
              </a:buClr>
              <a:buSzPts val="3200"/>
            </a:pPr>
            <a:endParaRPr lang="pt-BR" sz="2400" dirty="0" smtClean="0">
              <a:solidFill>
                <a:srgbClr val="17375E"/>
              </a:solidFill>
            </a:endParaRPr>
          </a:p>
          <a:p>
            <a:pPr marL="107950" lvl="0">
              <a:buClr>
                <a:srgbClr val="17375E"/>
              </a:buClr>
              <a:buSzPts val="3200"/>
            </a:pPr>
            <a:endParaRPr lang="pt-BR" sz="2400" dirty="0">
              <a:solidFill>
                <a:srgbClr val="17375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5999" y="1503484"/>
            <a:ext cx="6497515" cy="374552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393700" lvl="0" indent="-285750">
              <a:buClr>
                <a:srgbClr val="17375E"/>
              </a:buClr>
              <a:buSzPts val="2400"/>
              <a:buFont typeface="Arial"/>
              <a:buChar char="•"/>
            </a:pPr>
            <a:endParaRPr lang="es-ES" sz="2400" dirty="0"/>
          </a:p>
        </p:txBody>
      </p:sp>
      <p:sp>
        <p:nvSpPr>
          <p:cNvPr id="7" name="Rectangle 6"/>
          <p:cNvSpPr/>
          <p:nvPr/>
        </p:nvSpPr>
        <p:spPr>
          <a:xfrm>
            <a:off x="2286000" y="1329267"/>
            <a:ext cx="6497514" cy="4227471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buClr>
                <a:srgbClr val="17375E"/>
              </a:buClr>
              <a:buSzPts val="2400"/>
            </a:pPr>
            <a:r>
              <a:rPr lang="en-US" sz="2000" dirty="0">
                <a:solidFill>
                  <a:srgbClr val="17375E"/>
                </a:solidFill>
              </a:rPr>
              <a:t>https://</a:t>
            </a:r>
            <a:r>
              <a:rPr lang="en-US" sz="2000" dirty="0" smtClean="0">
                <a:solidFill>
                  <a:srgbClr val="17375E"/>
                </a:solidFill>
              </a:rPr>
              <a:t>www.institutmontilivi.cat/</a:t>
            </a:r>
            <a:r>
              <a:rPr lang="en-US" sz="2000" dirty="0" err="1" smtClean="0">
                <a:solidFill>
                  <a:srgbClr val="17375E"/>
                </a:solidFill>
              </a:rPr>
              <a:t>informacio-famílies</a:t>
            </a:r>
            <a:r>
              <a:rPr lang="en-US" sz="2000" dirty="0" smtClean="0">
                <a:solidFill>
                  <a:srgbClr val="17375E"/>
                </a:solidFill>
              </a:rPr>
              <a:t>/</a:t>
            </a:r>
            <a:endParaRPr lang="en-US" sz="1200" dirty="0"/>
          </a:p>
        </p:txBody>
      </p:sp>
      <p:pic>
        <p:nvPicPr>
          <p:cNvPr id="16" name="Google Shape;402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91388" y="1880866"/>
            <a:ext cx="2956816" cy="1225402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403;p22"/>
          <p:cNvSpPr/>
          <p:nvPr/>
        </p:nvSpPr>
        <p:spPr>
          <a:xfrm>
            <a:off x="5191571" y="2007955"/>
            <a:ext cx="313267" cy="143933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2"/>
          </a:solidFill>
          <a:ln w="25400" cap="flat" cmpd="sng">
            <a:solidFill>
              <a:srgbClr val="8C3A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" name="Google Shape;404;p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788959" y="3369734"/>
            <a:ext cx="4177241" cy="181317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326464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"/>
          <p:cNvSpPr txBox="1">
            <a:spLocks noGrp="1"/>
          </p:cNvSpPr>
          <p:nvPr>
            <p:ph type="body" idx="1"/>
          </p:nvPr>
        </p:nvSpPr>
        <p:spPr>
          <a:xfrm>
            <a:off x="1476375" y="1557338"/>
            <a:ext cx="7127875" cy="33871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2800"/>
              <a:buFont typeface="Arial"/>
              <a:buNone/>
            </a:pPr>
            <a:endParaRPr lang="en-US" dirty="0" smtClean="0">
              <a:solidFill>
                <a:srgbClr val="17375E"/>
              </a:solidFill>
            </a:endParaRPr>
          </a:p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2800"/>
              <a:buFont typeface="Arial"/>
              <a:buNone/>
            </a:pPr>
            <a:r>
              <a:rPr lang="en-US" dirty="0" smtClean="0">
                <a:solidFill>
                  <a:srgbClr val="17375E"/>
                </a:solidFill>
              </a:rPr>
              <a:t>1. </a:t>
            </a:r>
            <a:r>
              <a:rPr lang="en-US" dirty="0" err="1" smtClean="0">
                <a:solidFill>
                  <a:srgbClr val="17375E"/>
                </a:solidFill>
              </a:rPr>
              <a:t>Presentació</a:t>
            </a:r>
            <a:r>
              <a:rPr lang="en-US" dirty="0" smtClean="0">
                <a:solidFill>
                  <a:srgbClr val="17375E"/>
                </a:solidFill>
              </a:rPr>
              <a:t> </a:t>
            </a:r>
            <a:r>
              <a:rPr lang="en-US" dirty="0" err="1" smtClean="0">
                <a:solidFill>
                  <a:srgbClr val="17375E"/>
                </a:solidFill>
              </a:rPr>
              <a:t>dels</a:t>
            </a:r>
            <a:r>
              <a:rPr lang="en-US" dirty="0" smtClean="0">
                <a:solidFill>
                  <a:srgbClr val="17375E"/>
                </a:solidFill>
              </a:rPr>
              <a:t> Tutors</a:t>
            </a:r>
          </a:p>
          <a:p>
            <a: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2800"/>
              <a:buFont typeface="Arial"/>
              <a:buNone/>
            </a:pPr>
            <a:r>
              <a:rPr lang="en-US" dirty="0">
                <a:solidFill>
                  <a:srgbClr val="17375E"/>
                </a:solidFill>
              </a:rPr>
              <a:t>2</a:t>
            </a:r>
            <a:r>
              <a:rPr lang="en-US" dirty="0" smtClean="0">
                <a:solidFill>
                  <a:srgbClr val="17375E"/>
                </a:solidFill>
              </a:rPr>
              <a:t>. </a:t>
            </a:r>
            <a:r>
              <a:rPr lang="en-US" dirty="0" err="1">
                <a:solidFill>
                  <a:srgbClr val="17375E"/>
                </a:solidFill>
              </a:rPr>
              <a:t>Projectes</a:t>
            </a:r>
            <a:r>
              <a:rPr lang="en-US" dirty="0">
                <a:solidFill>
                  <a:srgbClr val="17375E"/>
                </a:solidFill>
              </a:rPr>
              <a:t> del Centre</a:t>
            </a: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7375E"/>
              </a:buClr>
              <a:buSzPts val="2800"/>
              <a:buFont typeface="Arial"/>
              <a:buNone/>
            </a:pPr>
            <a:r>
              <a:rPr lang="en-US" dirty="0">
                <a:solidFill>
                  <a:srgbClr val="17375E"/>
                </a:solidFill>
              </a:rPr>
              <a:t>3</a:t>
            </a:r>
            <a:r>
              <a:rPr lang="en-US" sz="2800" b="0" i="0" u="none" strike="noStrike" cap="none" dirty="0" smtClean="0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dirty="0" err="1">
                <a:solidFill>
                  <a:srgbClr val="17375E"/>
                </a:solidFill>
              </a:rPr>
              <a:t>Característiques</a:t>
            </a:r>
            <a:r>
              <a:rPr lang="en-US" dirty="0">
                <a:solidFill>
                  <a:srgbClr val="17375E"/>
                </a:solidFill>
              </a:rPr>
              <a:t> i </a:t>
            </a:r>
            <a:r>
              <a:rPr lang="en-US" dirty="0" err="1">
                <a:solidFill>
                  <a:srgbClr val="17375E"/>
                </a:solidFill>
              </a:rPr>
              <a:t>Currículum</a:t>
            </a:r>
            <a:r>
              <a:rPr lang="en-US" dirty="0">
                <a:solidFill>
                  <a:srgbClr val="17375E"/>
                </a:solidFill>
              </a:rPr>
              <a:t> </a:t>
            </a:r>
            <a:r>
              <a:rPr lang="en-US" dirty="0" smtClean="0">
                <a:solidFill>
                  <a:srgbClr val="17375E"/>
                </a:solidFill>
              </a:rPr>
              <a:t>3r </a:t>
            </a:r>
            <a:r>
              <a:rPr lang="en-US" dirty="0">
                <a:solidFill>
                  <a:srgbClr val="17375E"/>
                </a:solidFill>
              </a:rPr>
              <a:t>ESO</a:t>
            </a: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7375E"/>
              </a:buClr>
              <a:buSzPts val="2800"/>
              <a:buFont typeface="Arial"/>
              <a:buNone/>
            </a:pPr>
            <a:r>
              <a:rPr lang="en-US" dirty="0">
                <a:solidFill>
                  <a:srgbClr val="17375E"/>
                </a:solidFill>
              </a:rPr>
              <a:t>4</a:t>
            </a:r>
            <a:r>
              <a:rPr lang="en-US" sz="2800" b="0" i="0" u="none" strike="noStrike" cap="none" dirty="0" smtClean="0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dirty="0" err="1">
                <a:solidFill>
                  <a:srgbClr val="17375E"/>
                </a:solidFill>
              </a:rPr>
              <a:t>Horari</a:t>
            </a:r>
            <a:r>
              <a:rPr lang="en-US" dirty="0">
                <a:solidFill>
                  <a:srgbClr val="17375E"/>
                </a:solidFill>
              </a:rPr>
              <a:t>, </a:t>
            </a:r>
            <a:r>
              <a:rPr lang="en-US" dirty="0" err="1">
                <a:solidFill>
                  <a:srgbClr val="17375E"/>
                </a:solidFill>
              </a:rPr>
              <a:t>calendari</a:t>
            </a:r>
            <a:r>
              <a:rPr lang="en-US" dirty="0">
                <a:solidFill>
                  <a:srgbClr val="17375E"/>
                </a:solidFill>
              </a:rPr>
              <a:t> i control </a:t>
            </a:r>
            <a:r>
              <a:rPr lang="en-US" dirty="0" err="1" smtClean="0">
                <a:solidFill>
                  <a:srgbClr val="17375E"/>
                </a:solidFill>
              </a:rPr>
              <a:t>d’assistència</a:t>
            </a: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7375E"/>
              </a:buClr>
              <a:buSzPts val="2800"/>
              <a:buFont typeface="Arial"/>
              <a:buNone/>
            </a:pPr>
            <a:r>
              <a:rPr lang="en-US" dirty="0">
                <a:solidFill>
                  <a:srgbClr val="17375E"/>
                </a:solidFill>
              </a:rPr>
              <a:t>5</a:t>
            </a:r>
            <a:r>
              <a:rPr lang="en-US" sz="2800" b="0" i="0" u="none" strike="noStrike" cap="none" dirty="0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dirty="0" err="1">
                <a:solidFill>
                  <a:srgbClr val="17375E"/>
                </a:solidFill>
              </a:rPr>
              <a:t>A</a:t>
            </a:r>
            <a:r>
              <a:rPr lang="en-US" sz="2800" b="0" i="0" u="none" strike="noStrike" cap="none" dirty="0" err="1" smtClean="0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ltres</a:t>
            </a:r>
            <a:r>
              <a:rPr lang="en-US" sz="2800" b="0" i="0" u="none" strike="noStrike" cap="none" dirty="0" smtClean="0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none" strike="noStrike" cap="none" dirty="0" err="1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informacions</a:t>
            </a:r>
            <a:endParaRPr sz="2800" b="0" i="0" u="none" strike="noStrike" cap="none" dirty="0">
              <a:solidFill>
                <a:srgbClr val="17375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2032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     </a:t>
            </a:r>
            <a:b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  </a:t>
            </a:r>
            <a:b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 </a:t>
            </a:r>
            <a:b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     </a:t>
            </a:r>
            <a:b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   </a:t>
            </a:r>
            <a:b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     </a:t>
            </a:r>
            <a:b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   </a:t>
            </a:r>
            <a:b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2"/>
          <p:cNvSpPr txBox="1">
            <a:spLocks noGrp="1"/>
          </p:cNvSpPr>
          <p:nvPr>
            <p:ph type="title"/>
          </p:nvPr>
        </p:nvSpPr>
        <p:spPr>
          <a:xfrm>
            <a:off x="457200" y="203200"/>
            <a:ext cx="8229600" cy="849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4800"/>
              <a:buFont typeface="Calibri"/>
              <a:buNone/>
            </a:pPr>
            <a:r>
              <a:rPr lang="en-US" sz="4800" b="1" i="0" u="none" strike="noStrike" cap="none" dirty="0" err="1">
                <a:solidFill>
                  <a:schemeClr val="bg2"/>
                </a:solidFill>
                <a:latin typeface="Calibri"/>
                <a:ea typeface="Calibri"/>
                <a:cs typeface="Calibri"/>
                <a:sym typeface="Calibri"/>
              </a:rPr>
              <a:t>Índex</a:t>
            </a:r>
            <a:endParaRPr sz="4800" b="1" i="0" u="none" strike="noStrike" cap="none" dirty="0">
              <a:solidFill>
                <a:schemeClr val="bg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4" name="Google Shape;104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85112" y="55562"/>
            <a:ext cx="1008062" cy="8366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7"/>
          <p:cNvSpPr txBox="1">
            <a:spLocks noGrp="1"/>
          </p:cNvSpPr>
          <p:nvPr>
            <p:ph type="body" idx="1"/>
          </p:nvPr>
        </p:nvSpPr>
        <p:spPr>
          <a:xfrm>
            <a:off x="2175934" y="1859151"/>
            <a:ext cx="6790266" cy="2910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pen Sans"/>
              <a:buNone/>
            </a:pPr>
            <a:r>
              <a:rPr lang="ca-ES" sz="2000" dirty="0" smtClean="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					</a:t>
            </a:r>
            <a:endParaRPr sz="2400" dirty="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79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32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79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32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Google Shape;323;p17"/>
          <p:cNvSpPr txBox="1">
            <a:spLocks noGrp="1"/>
          </p:cNvSpPr>
          <p:nvPr>
            <p:ph type="title"/>
          </p:nvPr>
        </p:nvSpPr>
        <p:spPr>
          <a:xfrm>
            <a:off x="307975" y="55562"/>
            <a:ext cx="8378825" cy="828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rgbClr val="17375E"/>
              </a:buClr>
              <a:buSzPts val="4000"/>
            </a:pPr>
            <a:r>
              <a:rPr lang="en-US" sz="3200" dirty="0" err="1" smtClean="0">
                <a:solidFill>
                  <a:srgbClr val="17375E"/>
                </a:solidFill>
              </a:rPr>
              <a:t>Altres</a:t>
            </a:r>
            <a:r>
              <a:rPr lang="en-US" sz="3200" dirty="0" smtClean="0">
                <a:solidFill>
                  <a:srgbClr val="17375E"/>
                </a:solidFill>
              </a:rPr>
              <a:t> </a:t>
            </a:r>
            <a:r>
              <a:rPr lang="en-US" sz="3200" dirty="0" err="1" smtClean="0">
                <a:solidFill>
                  <a:srgbClr val="17375E"/>
                </a:solidFill>
              </a:rPr>
              <a:t>informacions</a:t>
            </a:r>
            <a:endParaRPr sz="3200" dirty="0">
              <a:solidFill>
                <a:srgbClr val="17375E"/>
              </a:solidFill>
            </a:endParaRPr>
          </a:p>
        </p:txBody>
      </p:sp>
      <p:sp>
        <p:nvSpPr>
          <p:cNvPr id="324" name="Google Shape;324;p17"/>
          <p:cNvSpPr/>
          <p:nvPr/>
        </p:nvSpPr>
        <p:spPr>
          <a:xfrm>
            <a:off x="323850" y="1329267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1" i="0" u="none" strike="noStrike" cap="none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Presentació</a:t>
            </a:r>
            <a:r>
              <a:rPr lang="en-US" sz="1800" b="1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i="0" u="none" strike="noStrike" cap="none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dels</a:t>
            </a:r>
            <a:r>
              <a:rPr lang="en-US" sz="1800" b="1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Tutors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p17"/>
          <p:cNvSpPr/>
          <p:nvPr/>
        </p:nvSpPr>
        <p:spPr>
          <a:xfrm>
            <a:off x="307975" y="2148948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</a:pPr>
            <a:r>
              <a:rPr lang="en-US" sz="16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Projectes</a:t>
            </a:r>
            <a:r>
              <a:rPr lang="en-US" sz="16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del Centre</a:t>
            </a:r>
          </a:p>
        </p:txBody>
      </p:sp>
      <p:sp>
        <p:nvSpPr>
          <p:cNvPr id="326" name="Google Shape;326;p17"/>
          <p:cNvSpPr/>
          <p:nvPr/>
        </p:nvSpPr>
        <p:spPr>
          <a:xfrm>
            <a:off x="323850" y="3010960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</a:pPr>
            <a:r>
              <a:rPr lang="en-US" sz="1600" b="1" dirty="0" err="1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Característiques</a:t>
            </a:r>
            <a:r>
              <a:rPr lang="en-US" sz="1600" b="1" dirty="0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 i curriculum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</a:pPr>
            <a:r>
              <a:rPr lang="en-US" sz="1600" b="1" dirty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3</a:t>
            </a:r>
            <a:r>
              <a:rPr lang="en-US" sz="1600" b="1" dirty="0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r </a:t>
            </a:r>
            <a:r>
              <a:rPr lang="en-US" sz="1600" b="1" dirty="0" err="1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d’ESO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p17"/>
          <p:cNvSpPr/>
          <p:nvPr/>
        </p:nvSpPr>
        <p:spPr>
          <a:xfrm>
            <a:off x="323850" y="3872972"/>
            <a:ext cx="1728787" cy="751782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6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Horari</a:t>
            </a:r>
            <a:r>
              <a:rPr lang="en-US" sz="16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,  </a:t>
            </a:r>
            <a:r>
              <a:rPr lang="en-US" sz="16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Calendari</a:t>
            </a:r>
            <a:r>
              <a:rPr lang="en-US" sz="16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i</a:t>
            </a:r>
            <a:r>
              <a:rPr lang="en-US" sz="16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Assistència</a:t>
            </a:r>
            <a:r>
              <a:rPr lang="en-US" sz="1600" b="1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600" b="1" i="0" u="none" strike="noStrike" cap="none" dirty="0">
              <a:solidFill>
                <a:srgbClr val="000000"/>
              </a:solidFill>
              <a:sym typeface="Arial"/>
            </a:endParaRPr>
          </a:p>
        </p:txBody>
      </p:sp>
      <p:sp>
        <p:nvSpPr>
          <p:cNvPr id="328" name="Google Shape;328;p17"/>
          <p:cNvSpPr/>
          <p:nvPr/>
        </p:nvSpPr>
        <p:spPr>
          <a:xfrm>
            <a:off x="323850" y="4769218"/>
            <a:ext cx="1728787" cy="78752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Altres</a:t>
            </a:r>
            <a:r>
              <a:rPr lang="en-US" sz="18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Informacions</a:t>
            </a:r>
            <a:endParaRPr sz="1400" b="1" i="0" u="none" strike="noStrike" cap="none" dirty="0">
              <a:solidFill>
                <a:srgbClr val="FFCCCC"/>
              </a:solidFill>
              <a:sym typeface="Arial"/>
            </a:endParaRPr>
          </a:p>
        </p:txBody>
      </p:sp>
      <p:pic>
        <p:nvPicPr>
          <p:cNvPr id="329" name="Google Shape;329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85112" y="55562"/>
            <a:ext cx="1008062" cy="83661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2286000" y="833418"/>
            <a:ext cx="6607174" cy="8822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7675" lvl="1" algn="just">
              <a:spcBef>
                <a:spcPts val="440"/>
              </a:spcBef>
              <a:buClr>
                <a:srgbClr val="17375E"/>
              </a:buClr>
              <a:buSzPts val="2200"/>
            </a:pPr>
            <a:endParaRPr lang="en-US" sz="28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47675" lvl="1" algn="just">
              <a:spcBef>
                <a:spcPts val="440"/>
              </a:spcBef>
              <a:buClr>
                <a:srgbClr val="17375E"/>
              </a:buClr>
              <a:buSzPts val="2200"/>
            </a:pPr>
            <a:endParaRPr lang="en-US"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AutoShape 2" descr="Departament d'Automoció de l'Institut Montilivi (@automontilivi) / Twit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2285999" y="1503484"/>
            <a:ext cx="6497515" cy="374552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393700" lvl="0" indent="-285750">
              <a:buClr>
                <a:srgbClr val="17375E"/>
              </a:buClr>
              <a:buSzPts val="2400"/>
              <a:buFont typeface="Arial"/>
              <a:buChar char="•"/>
            </a:pPr>
            <a:endParaRPr lang="es-ES" sz="2400" dirty="0"/>
          </a:p>
        </p:txBody>
      </p:sp>
      <p:sp>
        <p:nvSpPr>
          <p:cNvPr id="7" name="Rectangle 6"/>
          <p:cNvSpPr/>
          <p:nvPr/>
        </p:nvSpPr>
        <p:spPr>
          <a:xfrm>
            <a:off x="2286000" y="1329267"/>
            <a:ext cx="6497514" cy="4227471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buClr>
                <a:srgbClr val="17375E"/>
              </a:buClr>
              <a:buSzPts val="2400"/>
            </a:pPr>
            <a:endParaRPr lang="en-US" sz="1200" dirty="0"/>
          </a:p>
        </p:txBody>
      </p:sp>
      <p:pic>
        <p:nvPicPr>
          <p:cNvPr id="20" name="Imatg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895" y="1123182"/>
            <a:ext cx="6913384" cy="1896392"/>
          </a:xfrm>
          <a:prstGeom prst="rect">
            <a:avLst/>
          </a:prstGeom>
        </p:spPr>
      </p:pic>
      <p:pic>
        <p:nvPicPr>
          <p:cNvPr id="21" name="Google Shape;417;ge5f320215e_0_1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08562" y="3068312"/>
            <a:ext cx="2876550" cy="266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419;ge5f320215e_0_1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390167" y="4773861"/>
            <a:ext cx="1695450" cy="3238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372962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7"/>
          <p:cNvSpPr txBox="1">
            <a:spLocks noGrp="1"/>
          </p:cNvSpPr>
          <p:nvPr>
            <p:ph type="body" idx="1"/>
          </p:nvPr>
        </p:nvSpPr>
        <p:spPr>
          <a:xfrm>
            <a:off x="2175934" y="1200150"/>
            <a:ext cx="6790266" cy="4455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079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2800"/>
              <a:buFont typeface="Arial"/>
              <a:buNone/>
            </a:pPr>
            <a:r>
              <a:rPr lang="en-US" sz="2800" b="1" i="0" u="none" strike="noStrike" cap="none" dirty="0" smtClean="0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Tutors/</a:t>
            </a:r>
            <a:r>
              <a:rPr lang="en-US" sz="2800" b="1" i="0" u="none" strike="noStrike" cap="none" dirty="0" err="1" smtClean="0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es</a:t>
            </a:r>
            <a:r>
              <a:rPr lang="en-US" sz="2800" b="1" i="0" u="none" strike="noStrike" cap="none" dirty="0" smtClean="0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32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7950" marR="0" lvl="0" indent="0" algn="l" rtl="0">
              <a:lnSpc>
                <a:spcPct val="100000"/>
              </a:lnSpc>
              <a:spcBef>
                <a:spcPts val="8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endParaRPr sz="400" b="0" i="0" u="none" strike="noStrike" cap="none" dirty="0">
              <a:solidFill>
                <a:srgbClr val="17375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7950" lvl="0" indent="0">
              <a:spcBef>
                <a:spcPts val="560"/>
              </a:spcBef>
              <a:buClr>
                <a:srgbClr val="17375E"/>
              </a:buClr>
              <a:buSzPts val="2800"/>
              <a:buNone/>
            </a:pPr>
            <a:r>
              <a:rPr lang="pt-BR" sz="2800" dirty="0">
                <a:solidFill>
                  <a:srgbClr val="17375E"/>
                </a:solidFill>
              </a:rPr>
              <a:t>3r ES0 A	</a:t>
            </a:r>
            <a:r>
              <a:rPr lang="pt-BR" sz="2800" dirty="0" err="1">
                <a:solidFill>
                  <a:srgbClr val="17375E"/>
                </a:solidFill>
              </a:rPr>
              <a:t>Carme</a:t>
            </a:r>
            <a:r>
              <a:rPr lang="pt-BR" sz="2800" dirty="0">
                <a:solidFill>
                  <a:srgbClr val="17375E"/>
                </a:solidFill>
              </a:rPr>
              <a:t> </a:t>
            </a:r>
            <a:r>
              <a:rPr lang="pt-BR" sz="2800" dirty="0" smtClean="0">
                <a:solidFill>
                  <a:srgbClr val="17375E"/>
                </a:solidFill>
              </a:rPr>
              <a:t>Ruiz		Aula: 2.05</a:t>
            </a:r>
            <a:endParaRPr lang="pt-BR" sz="2800" dirty="0">
              <a:solidFill>
                <a:srgbClr val="17375E"/>
              </a:solidFill>
            </a:endParaRPr>
          </a:p>
          <a:p>
            <a:pPr marL="107950" lvl="0" indent="0">
              <a:spcBef>
                <a:spcPts val="560"/>
              </a:spcBef>
              <a:buClr>
                <a:srgbClr val="17375E"/>
              </a:buClr>
              <a:buSzPts val="2800"/>
              <a:buNone/>
            </a:pPr>
            <a:r>
              <a:rPr lang="pt-BR" sz="2800" dirty="0">
                <a:solidFill>
                  <a:srgbClr val="17375E"/>
                </a:solidFill>
              </a:rPr>
              <a:t>3r ES0 B	</a:t>
            </a:r>
            <a:r>
              <a:rPr lang="pt-BR" sz="2800" dirty="0" err="1">
                <a:solidFill>
                  <a:srgbClr val="17375E"/>
                </a:solidFill>
              </a:rPr>
              <a:t>Montse</a:t>
            </a:r>
            <a:r>
              <a:rPr lang="pt-BR" sz="2800" dirty="0">
                <a:solidFill>
                  <a:srgbClr val="17375E"/>
                </a:solidFill>
              </a:rPr>
              <a:t> </a:t>
            </a:r>
            <a:r>
              <a:rPr lang="pt-BR" sz="2800" dirty="0" err="1" smtClean="0">
                <a:solidFill>
                  <a:srgbClr val="17375E"/>
                </a:solidFill>
              </a:rPr>
              <a:t>Cullell</a:t>
            </a:r>
            <a:r>
              <a:rPr lang="pt-BR" sz="2800" dirty="0" smtClean="0">
                <a:solidFill>
                  <a:srgbClr val="17375E"/>
                </a:solidFill>
              </a:rPr>
              <a:t>	Aula: 2.07</a:t>
            </a:r>
            <a:endParaRPr lang="pt-BR" sz="2800" dirty="0">
              <a:solidFill>
                <a:srgbClr val="17375E"/>
              </a:solidFill>
            </a:endParaRPr>
          </a:p>
          <a:p>
            <a:pPr marL="107950" lvl="0" indent="0">
              <a:spcBef>
                <a:spcPts val="560"/>
              </a:spcBef>
              <a:buClr>
                <a:srgbClr val="17375E"/>
              </a:buClr>
              <a:buSzPts val="2800"/>
              <a:buNone/>
            </a:pPr>
            <a:r>
              <a:rPr lang="pt-BR" sz="2800" dirty="0">
                <a:solidFill>
                  <a:srgbClr val="17375E"/>
                </a:solidFill>
              </a:rPr>
              <a:t>3r ES0 C	Maria </a:t>
            </a:r>
            <a:r>
              <a:rPr lang="pt-BR" sz="2800" dirty="0" smtClean="0">
                <a:solidFill>
                  <a:srgbClr val="17375E"/>
                </a:solidFill>
              </a:rPr>
              <a:t>Parra		Aula: 2.11</a:t>
            </a:r>
            <a:endParaRPr lang="pt-BR" sz="2800" dirty="0">
              <a:solidFill>
                <a:srgbClr val="17375E"/>
              </a:solidFill>
            </a:endParaRPr>
          </a:p>
          <a:p>
            <a:pPr marL="107950" lvl="0" indent="0">
              <a:spcBef>
                <a:spcPts val="560"/>
              </a:spcBef>
              <a:buClr>
                <a:srgbClr val="17375E"/>
              </a:buClr>
              <a:buSzPts val="2800"/>
              <a:buNone/>
            </a:pPr>
            <a:r>
              <a:rPr lang="pt-BR" sz="2800" dirty="0">
                <a:solidFill>
                  <a:srgbClr val="17375E"/>
                </a:solidFill>
              </a:rPr>
              <a:t>3r ES0 D	Fina </a:t>
            </a:r>
            <a:r>
              <a:rPr lang="pt-BR" sz="2800" dirty="0" err="1" smtClean="0">
                <a:solidFill>
                  <a:srgbClr val="17375E"/>
                </a:solidFill>
              </a:rPr>
              <a:t>Vilardell</a:t>
            </a:r>
            <a:r>
              <a:rPr lang="pt-BR" sz="2800" dirty="0" smtClean="0">
                <a:solidFill>
                  <a:srgbClr val="17375E"/>
                </a:solidFill>
              </a:rPr>
              <a:t>	Aula: 3.03</a:t>
            </a:r>
            <a:endParaRPr lang="pt-BR" sz="2800" dirty="0">
              <a:solidFill>
                <a:srgbClr val="17375E"/>
              </a:solidFill>
            </a:endParaRPr>
          </a:p>
          <a:p>
            <a:pPr marL="107950" lvl="0" indent="0">
              <a:spcBef>
                <a:spcPts val="560"/>
              </a:spcBef>
              <a:buClr>
                <a:srgbClr val="17375E"/>
              </a:buClr>
              <a:buSzPts val="2800"/>
              <a:buNone/>
            </a:pPr>
            <a:r>
              <a:rPr lang="pt-BR" sz="2800" dirty="0">
                <a:solidFill>
                  <a:srgbClr val="17375E"/>
                </a:solidFill>
              </a:rPr>
              <a:t>3r ESO E	</a:t>
            </a:r>
            <a:r>
              <a:rPr lang="pt-BR" sz="2800" dirty="0" err="1">
                <a:solidFill>
                  <a:srgbClr val="17375E"/>
                </a:solidFill>
              </a:rPr>
              <a:t>Josep</a:t>
            </a:r>
            <a:r>
              <a:rPr lang="pt-BR" sz="2800" dirty="0">
                <a:solidFill>
                  <a:srgbClr val="17375E"/>
                </a:solidFill>
              </a:rPr>
              <a:t> </a:t>
            </a:r>
            <a:r>
              <a:rPr lang="pt-BR" sz="2800" dirty="0" err="1" smtClean="0">
                <a:solidFill>
                  <a:srgbClr val="17375E"/>
                </a:solidFill>
              </a:rPr>
              <a:t>Gispert</a:t>
            </a:r>
            <a:r>
              <a:rPr lang="pt-BR" sz="2800" dirty="0" smtClean="0">
                <a:solidFill>
                  <a:srgbClr val="17375E"/>
                </a:solidFill>
              </a:rPr>
              <a:t>	Aula: 3.05</a:t>
            </a:r>
            <a:endParaRPr lang="pt-BR" sz="2800" dirty="0">
              <a:solidFill>
                <a:srgbClr val="17375E"/>
              </a:solidFill>
            </a:endParaRPr>
          </a:p>
          <a:p>
            <a:pPr marL="107950" lvl="0" indent="0">
              <a:spcBef>
                <a:spcPts val="560"/>
              </a:spcBef>
              <a:buClr>
                <a:srgbClr val="17375E"/>
              </a:buClr>
              <a:buSzPts val="2800"/>
              <a:buNone/>
            </a:pPr>
            <a:r>
              <a:rPr lang="pt-BR" sz="2800" dirty="0">
                <a:solidFill>
                  <a:srgbClr val="17375E"/>
                </a:solidFill>
              </a:rPr>
              <a:t>3r ESO F	Maria </a:t>
            </a:r>
            <a:r>
              <a:rPr lang="pt-BR" sz="2800" dirty="0" smtClean="0">
                <a:solidFill>
                  <a:srgbClr val="17375E"/>
                </a:solidFill>
              </a:rPr>
              <a:t>Aguilar	Aula: 3.12</a:t>
            </a:r>
            <a:endParaRPr sz="2800" dirty="0">
              <a:solidFill>
                <a:srgbClr val="17375E"/>
              </a:solidFill>
            </a:endParaRPr>
          </a:p>
          <a:p>
            <a:pPr marL="34290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pen Sans"/>
              <a:buNone/>
            </a:pPr>
            <a:endParaRPr sz="2400" dirty="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pen Sans"/>
              <a:buNone/>
            </a:pPr>
            <a:endParaRPr sz="2400" dirty="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pen Sans"/>
              <a:buNone/>
            </a:pPr>
            <a:endParaRPr sz="2400" dirty="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79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32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79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32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Google Shape;323;p17"/>
          <p:cNvSpPr txBox="1">
            <a:spLocks noGrp="1"/>
          </p:cNvSpPr>
          <p:nvPr>
            <p:ph type="title"/>
          </p:nvPr>
        </p:nvSpPr>
        <p:spPr>
          <a:xfrm>
            <a:off x="307975" y="55562"/>
            <a:ext cx="8378825" cy="828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4000"/>
              <a:buNone/>
            </a:pPr>
            <a:r>
              <a:rPr lang="en-US" sz="4000" dirty="0" err="1">
                <a:solidFill>
                  <a:schemeClr val="bg2"/>
                </a:solidFill>
              </a:rPr>
              <a:t>Presentació</a:t>
            </a:r>
            <a:r>
              <a:rPr lang="en-US" sz="4000" dirty="0">
                <a:solidFill>
                  <a:schemeClr val="bg2"/>
                </a:solidFill>
              </a:rPr>
              <a:t> </a:t>
            </a:r>
            <a:r>
              <a:rPr lang="en-US" sz="4000" dirty="0" err="1">
                <a:solidFill>
                  <a:schemeClr val="bg2"/>
                </a:solidFill>
              </a:rPr>
              <a:t>dels</a:t>
            </a:r>
            <a:r>
              <a:rPr lang="en-US" sz="4000" dirty="0">
                <a:solidFill>
                  <a:schemeClr val="bg2"/>
                </a:solidFill>
              </a:rPr>
              <a:t> Tutors/</a:t>
            </a:r>
            <a:r>
              <a:rPr lang="en-US" sz="4000" dirty="0" err="1">
                <a:solidFill>
                  <a:schemeClr val="bg2"/>
                </a:solidFill>
              </a:rPr>
              <a:t>es</a:t>
            </a:r>
            <a:endParaRPr sz="4000" dirty="0">
              <a:solidFill>
                <a:schemeClr val="bg2"/>
              </a:solidFill>
            </a:endParaRPr>
          </a:p>
        </p:txBody>
      </p:sp>
      <p:sp>
        <p:nvSpPr>
          <p:cNvPr id="324" name="Google Shape;324;p17"/>
          <p:cNvSpPr/>
          <p:nvPr/>
        </p:nvSpPr>
        <p:spPr>
          <a:xfrm>
            <a:off x="323850" y="1329267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1" i="0" u="none" strike="noStrike" cap="none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Presentació</a:t>
            </a:r>
            <a:r>
              <a:rPr lang="en-US" sz="1800" b="1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i="0" u="none" strike="noStrike" cap="none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dels</a:t>
            </a:r>
            <a:r>
              <a:rPr lang="en-US" sz="1800" b="1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Tutors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p17"/>
          <p:cNvSpPr/>
          <p:nvPr/>
        </p:nvSpPr>
        <p:spPr>
          <a:xfrm>
            <a:off x="307975" y="2148948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</a:pPr>
            <a:r>
              <a:rPr lang="en-US" sz="16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Projectes</a:t>
            </a:r>
            <a:r>
              <a:rPr lang="en-US" sz="16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del Centre</a:t>
            </a:r>
          </a:p>
        </p:txBody>
      </p:sp>
      <p:sp>
        <p:nvSpPr>
          <p:cNvPr id="326" name="Google Shape;326;p17"/>
          <p:cNvSpPr/>
          <p:nvPr/>
        </p:nvSpPr>
        <p:spPr>
          <a:xfrm>
            <a:off x="323850" y="3010960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</a:pPr>
            <a:r>
              <a:rPr lang="en-US" sz="1600" b="1" dirty="0" err="1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Característiques</a:t>
            </a:r>
            <a:r>
              <a:rPr lang="en-US" sz="1600" b="1" dirty="0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 i curriculum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</a:pPr>
            <a:r>
              <a:rPr lang="en-US" sz="1600" b="1" dirty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3</a:t>
            </a:r>
            <a:r>
              <a:rPr lang="en-US" sz="1600" b="1" dirty="0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r </a:t>
            </a:r>
            <a:r>
              <a:rPr lang="en-US" sz="1600" b="1" dirty="0" err="1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d’ESO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p17"/>
          <p:cNvSpPr/>
          <p:nvPr/>
        </p:nvSpPr>
        <p:spPr>
          <a:xfrm>
            <a:off x="323850" y="3872972"/>
            <a:ext cx="1728787" cy="751782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6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Horari</a:t>
            </a:r>
            <a:r>
              <a:rPr lang="en-US" sz="16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,  </a:t>
            </a:r>
            <a:r>
              <a:rPr lang="en-US" sz="16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Calendari</a:t>
            </a:r>
            <a:r>
              <a:rPr lang="en-US" sz="16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i</a:t>
            </a:r>
            <a:r>
              <a:rPr lang="en-US" sz="16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Assistència</a:t>
            </a:r>
            <a:r>
              <a:rPr lang="en-US" sz="1600" b="1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600" b="1" i="0" u="none" strike="noStrike" cap="none" dirty="0">
              <a:solidFill>
                <a:srgbClr val="000000"/>
              </a:solidFill>
              <a:sym typeface="Arial"/>
            </a:endParaRPr>
          </a:p>
        </p:txBody>
      </p:sp>
      <p:sp>
        <p:nvSpPr>
          <p:cNvPr id="328" name="Google Shape;328;p17"/>
          <p:cNvSpPr/>
          <p:nvPr/>
        </p:nvSpPr>
        <p:spPr>
          <a:xfrm>
            <a:off x="323850" y="4692652"/>
            <a:ext cx="1728787" cy="732201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Altres</a:t>
            </a:r>
            <a:r>
              <a:rPr lang="en-US" sz="18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Informacions</a:t>
            </a:r>
            <a:r>
              <a:rPr lang="en-US" sz="1800" b="1" i="0" u="none" strike="noStrike" cap="none" dirty="0" err="1" smtClean="0">
                <a:solidFill>
                  <a:srgbClr val="FFCCCC"/>
                </a:solidFill>
                <a:latin typeface="Calibri"/>
                <a:ea typeface="Calibri"/>
                <a:cs typeface="Calibri"/>
                <a:sym typeface="Calibri"/>
              </a:rPr>
              <a:t>ut</a:t>
            </a:r>
            <a:endParaRPr sz="1400" b="1" i="0" u="none" strike="noStrike" cap="none" dirty="0">
              <a:solidFill>
                <a:srgbClr val="FFCCCC"/>
              </a:solidFill>
              <a:sym typeface="Arial"/>
            </a:endParaRPr>
          </a:p>
        </p:txBody>
      </p:sp>
      <p:pic>
        <p:nvPicPr>
          <p:cNvPr id="329" name="Google Shape;329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85112" y="55562"/>
            <a:ext cx="1008062" cy="8366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869856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23"/>
          <p:cNvSpPr txBox="1"/>
          <p:nvPr/>
        </p:nvSpPr>
        <p:spPr>
          <a:xfrm>
            <a:off x="1185333" y="3573462"/>
            <a:ext cx="6993467" cy="5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Moltes gràcies per la seva assistència </a:t>
            </a:r>
            <a:endParaRPr sz="1400" b="1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5" name="Google Shape;425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51062" y="1484312"/>
            <a:ext cx="4829175" cy="1695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"/>
          <p:cNvSpPr txBox="1">
            <a:spLocks noGrp="1"/>
          </p:cNvSpPr>
          <p:nvPr>
            <p:ph type="ctrTitle"/>
          </p:nvPr>
        </p:nvSpPr>
        <p:spPr>
          <a:xfrm>
            <a:off x="993042" y="2112962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5400"/>
              <a:buFont typeface="Calibri"/>
              <a:buNone/>
            </a:pPr>
            <a:r>
              <a:rPr lang="en-US" dirty="0" err="1" smtClean="0">
                <a:solidFill>
                  <a:srgbClr val="FF0000"/>
                </a:solidFill>
              </a:rPr>
              <a:t>Presentació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dels</a:t>
            </a:r>
            <a:r>
              <a:rPr lang="en-US" dirty="0" smtClean="0">
                <a:solidFill>
                  <a:srgbClr val="FF0000"/>
                </a:solidFill>
              </a:rPr>
              <a:t> tutors</a:t>
            </a:r>
            <a:r>
              <a:rPr lang="en-US" sz="54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-US" sz="54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5400" b="1" i="0" u="none" strike="noStrike" cap="none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Reunió</a:t>
            </a:r>
            <a:r>
              <a:rPr lang="en-US" sz="54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rgbClr val="FF0000"/>
                </a:solidFill>
              </a:rPr>
              <a:t>famílies</a:t>
            </a:r>
            <a:r>
              <a:rPr lang="en-US" sz="54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5400" b="1" i="0" u="none" strike="noStrike" cap="none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3r </a:t>
            </a:r>
            <a:r>
              <a:rPr lang="en-US" sz="54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ESO</a:t>
            </a:r>
            <a:endParaRPr sz="5400" b="1" i="0" u="none" strike="noStrike" cap="none" dirty="0">
              <a:solidFill>
                <a:srgbClr val="17375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"/>
          <p:cNvSpPr txBox="1">
            <a:spLocks noGrp="1"/>
          </p:cNvSpPr>
          <p:nvPr>
            <p:ph type="subTitle" idx="1"/>
          </p:nvPr>
        </p:nvSpPr>
        <p:spPr>
          <a:xfrm>
            <a:off x="1403350" y="4652962"/>
            <a:ext cx="6400800" cy="982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3200"/>
              <a:buFont typeface="Arial"/>
              <a:buNone/>
            </a:pPr>
            <a:r>
              <a:rPr lang="en-US" dirty="0" err="1"/>
              <a:t>setembre</a:t>
            </a:r>
            <a:r>
              <a:rPr lang="en-US" dirty="0"/>
              <a:t> </a:t>
            </a:r>
            <a:r>
              <a:rPr lang="en-US" sz="3200" b="0" i="0" u="none" strike="noStrike" cap="none" dirty="0" smtClean="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rPr>
              <a:t>202</a:t>
            </a:r>
            <a:r>
              <a:rPr lang="en-US" dirty="0"/>
              <a:t>3</a:t>
            </a:r>
            <a:endParaRPr sz="3200" b="0" i="0" u="none" strike="noStrike" cap="none" dirty="0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045410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18"/>
          <p:cNvSpPr txBox="1">
            <a:spLocks noGrp="1"/>
          </p:cNvSpPr>
          <p:nvPr>
            <p:ph type="body" idx="1"/>
          </p:nvPr>
        </p:nvSpPr>
        <p:spPr>
          <a:xfrm>
            <a:off x="2175934" y="1200150"/>
            <a:ext cx="6790266" cy="4455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pen Sans"/>
              <a:buNone/>
            </a:pPr>
            <a:endParaRPr sz="2400" dirty="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pen Sans"/>
              <a:buChar char="•"/>
            </a:pPr>
            <a:r>
              <a:rPr lang="en-US" sz="2400" dirty="0" err="1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Horari</a:t>
            </a:r>
            <a:r>
              <a:rPr lang="en-US" sz="2400" dirty="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d’entrevista</a:t>
            </a:r>
            <a:r>
              <a:rPr lang="en-US" sz="2400" dirty="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amb</a:t>
            </a:r>
            <a:r>
              <a:rPr lang="en-US" sz="2400" dirty="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 el tutor/a </a:t>
            </a:r>
            <a:endParaRPr dirty="0"/>
          </a:p>
          <a:p>
            <a:pPr marL="34290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pen Sans"/>
              <a:buNone/>
            </a:pPr>
            <a:endParaRPr sz="2400" dirty="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pen Sans"/>
              <a:buChar char="•"/>
            </a:pPr>
            <a:r>
              <a:rPr lang="en-US" sz="2400" dirty="0" err="1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Contacte</a:t>
            </a:r>
            <a:r>
              <a:rPr lang="en-US" sz="2400" dirty="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dirty="0"/>
          </a:p>
          <a:p>
            <a:pPr marL="7200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endParaRPr sz="2400" dirty="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200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r>
              <a:rPr lang="en-US" sz="2400" dirty="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    - </a:t>
            </a:r>
            <a:r>
              <a:rPr lang="en-US" sz="2400" dirty="0" err="1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Correu</a:t>
            </a:r>
            <a:r>
              <a:rPr lang="en-US" sz="2400" dirty="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electrònic</a:t>
            </a:r>
            <a:r>
              <a:rPr lang="en-US" sz="2400" dirty="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2400" u="sng" dirty="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@institutmontilivi.cat</a:t>
            </a:r>
            <a:endParaRPr sz="2400" dirty="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200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r>
              <a:rPr lang="en-US" sz="2400" dirty="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    - Agenda de </a:t>
            </a:r>
            <a:r>
              <a:rPr lang="en-US" sz="2400" dirty="0" err="1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l’alumne</a:t>
            </a:r>
            <a:endParaRPr dirty="0"/>
          </a:p>
          <a:p>
            <a:pPr marL="7200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r>
              <a:rPr lang="en-US" sz="2400" dirty="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    - </a:t>
            </a:r>
            <a:r>
              <a:rPr lang="en-US" sz="2400" dirty="0" err="1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Telèfon</a:t>
            </a:r>
            <a:r>
              <a:rPr lang="en-US" sz="2400" dirty="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institut</a:t>
            </a:r>
            <a:r>
              <a:rPr lang="en-US" sz="2400" dirty="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 (972 209458)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endParaRPr sz="2400" dirty="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pen Sans"/>
              <a:buNone/>
            </a:pPr>
            <a:endParaRPr sz="2400" dirty="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pen Sans"/>
              <a:buNone/>
            </a:pPr>
            <a:endParaRPr sz="2400" dirty="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79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32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79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32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5" name="Google Shape;335;p18"/>
          <p:cNvSpPr txBox="1">
            <a:spLocks noGrp="1"/>
          </p:cNvSpPr>
          <p:nvPr>
            <p:ph type="title"/>
          </p:nvPr>
        </p:nvSpPr>
        <p:spPr>
          <a:xfrm>
            <a:off x="307975" y="55562"/>
            <a:ext cx="8378825" cy="828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4000"/>
              <a:buNone/>
            </a:pPr>
            <a:r>
              <a:rPr lang="en-US" sz="4000" dirty="0" err="1">
                <a:solidFill>
                  <a:schemeClr val="bg2"/>
                </a:solidFill>
              </a:rPr>
              <a:t>Comunicació</a:t>
            </a:r>
            <a:r>
              <a:rPr lang="en-US" sz="4000" dirty="0">
                <a:solidFill>
                  <a:schemeClr val="bg2"/>
                </a:solidFill>
              </a:rPr>
              <a:t> </a:t>
            </a:r>
            <a:r>
              <a:rPr lang="en-US" sz="4000" dirty="0" err="1">
                <a:solidFill>
                  <a:schemeClr val="bg2"/>
                </a:solidFill>
              </a:rPr>
              <a:t>família</a:t>
            </a:r>
            <a:r>
              <a:rPr lang="en-US" sz="4000" dirty="0">
                <a:solidFill>
                  <a:schemeClr val="bg2"/>
                </a:solidFill>
              </a:rPr>
              <a:t> i </a:t>
            </a:r>
            <a:r>
              <a:rPr lang="en-US" sz="4000" dirty="0" err="1">
                <a:solidFill>
                  <a:schemeClr val="bg2"/>
                </a:solidFill>
              </a:rPr>
              <a:t>centre</a:t>
            </a:r>
            <a:endParaRPr sz="4000" dirty="0">
              <a:solidFill>
                <a:schemeClr val="bg2"/>
              </a:solidFill>
            </a:endParaRPr>
          </a:p>
        </p:txBody>
      </p:sp>
      <p:sp>
        <p:nvSpPr>
          <p:cNvPr id="336" name="Google Shape;336;p18"/>
          <p:cNvSpPr/>
          <p:nvPr/>
        </p:nvSpPr>
        <p:spPr>
          <a:xfrm>
            <a:off x="323850" y="1329267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Projectes de Centre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" name="Google Shape;337;p18"/>
          <p:cNvSpPr/>
          <p:nvPr/>
        </p:nvSpPr>
        <p:spPr>
          <a:xfrm>
            <a:off x="307975" y="2148948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</a:pPr>
            <a:r>
              <a:rPr lang="en-US" sz="16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Característiques</a:t>
            </a:r>
            <a:r>
              <a:rPr lang="en-US" sz="16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i curriculum </a:t>
            </a:r>
            <a:r>
              <a:rPr lang="en-US" sz="16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3r</a:t>
            </a:r>
            <a:r>
              <a:rPr lang="en-US" sz="1600" b="1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ESO</a:t>
            </a:r>
            <a:endParaRPr sz="16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" name="Google Shape;338;p18"/>
          <p:cNvSpPr/>
          <p:nvPr/>
        </p:nvSpPr>
        <p:spPr>
          <a:xfrm>
            <a:off x="323850" y="3010960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</a:pPr>
            <a:r>
              <a:rPr lang="en-US" sz="16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Horari /Calendari Assistència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" name="Google Shape;339;p18"/>
          <p:cNvSpPr/>
          <p:nvPr/>
        </p:nvSpPr>
        <p:spPr>
          <a:xfrm>
            <a:off x="323850" y="3872972"/>
            <a:ext cx="1728787" cy="708552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ca-ES" sz="18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Altres Informacions</a:t>
            </a:r>
            <a:r>
              <a:rPr lang="ca-ES" sz="1800" b="1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lang="ca-ES" sz="1400" b="1" i="0" u="none" strike="noStrike" cap="none" dirty="0">
              <a:solidFill>
                <a:srgbClr val="000000"/>
              </a:solidFill>
              <a:sym typeface="Arial"/>
            </a:endParaRPr>
          </a:p>
        </p:txBody>
      </p:sp>
      <p:sp>
        <p:nvSpPr>
          <p:cNvPr id="340" name="Google Shape;340;p18"/>
          <p:cNvSpPr/>
          <p:nvPr/>
        </p:nvSpPr>
        <p:spPr>
          <a:xfrm>
            <a:off x="323850" y="4692653"/>
            <a:ext cx="1728787" cy="681034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Presentació dels Tutors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1" name="Google Shape;341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85112" y="55562"/>
            <a:ext cx="1008062" cy="8366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19"/>
          <p:cNvSpPr txBox="1">
            <a:spLocks noGrp="1"/>
          </p:cNvSpPr>
          <p:nvPr>
            <p:ph type="body" idx="1"/>
          </p:nvPr>
        </p:nvSpPr>
        <p:spPr>
          <a:xfrm>
            <a:off x="2175934" y="984738"/>
            <a:ext cx="6790266" cy="4670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079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2800"/>
              <a:buFont typeface="Arial"/>
              <a:buNone/>
            </a:pPr>
            <a:endParaRPr sz="2800" b="0" i="0" u="none" strike="noStrike" cap="none" dirty="0" smtClean="0">
              <a:solidFill>
                <a:srgbClr val="17375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>
              <a:spcBef>
                <a:spcPts val="0"/>
              </a:spcBef>
              <a:buClr>
                <a:srgbClr val="000000"/>
              </a:buClr>
              <a:buSzPts val="2400"/>
              <a:buFont typeface="Open Sans"/>
              <a:buChar char="•"/>
            </a:pPr>
            <a:r>
              <a:rPr lang="ca-ES" sz="2000" dirty="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Rebuda dels alumnes a les </a:t>
            </a:r>
            <a:r>
              <a:rPr lang="ca-ES" sz="2000" dirty="0" smtClean="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9.00h</a:t>
            </a:r>
            <a:r>
              <a:rPr lang="ca-ES" sz="2000" dirty="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ca-ES" sz="2000" dirty="0" smtClean="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a l’entrada de l’edifici principal</a:t>
            </a:r>
            <a:endParaRPr lang="ca-ES" sz="2000" dirty="0"/>
          </a:p>
          <a:p>
            <a:pPr marL="342900" lvl="0" indent="-342900">
              <a:spcBef>
                <a:spcPts val="0"/>
              </a:spcBef>
              <a:buClr>
                <a:srgbClr val="000000"/>
              </a:buClr>
              <a:buSzPts val="2400"/>
              <a:buFont typeface="Open Sans"/>
              <a:buChar char="•"/>
            </a:pPr>
            <a:r>
              <a:rPr lang="ca-ES" sz="2000" dirty="0" smtClean="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Pugen a </a:t>
            </a:r>
            <a:r>
              <a:rPr lang="ca-ES" sz="2000" dirty="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les aules acompanyats dels seus tutors/es. Des de les </a:t>
            </a:r>
            <a:r>
              <a:rPr lang="ca-ES" sz="2000" dirty="0" smtClean="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9.00h </a:t>
            </a:r>
            <a:r>
              <a:rPr lang="ca-ES" sz="2000" dirty="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fins a les 11.00h.</a:t>
            </a:r>
            <a:endParaRPr lang="ca-ES" sz="2000" dirty="0"/>
          </a:p>
          <a:p>
            <a:pPr marL="342900" lvl="0" indent="-342900">
              <a:spcBef>
                <a:spcPts val="0"/>
              </a:spcBef>
              <a:buClr>
                <a:srgbClr val="000000"/>
              </a:buClr>
              <a:buSzPts val="2400"/>
              <a:buFont typeface="Open Sans"/>
              <a:buChar char="•"/>
            </a:pPr>
            <a:r>
              <a:rPr lang="ca-ES" sz="2000" dirty="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Material: </a:t>
            </a:r>
          </a:p>
          <a:p>
            <a:pPr marL="800100" lvl="1" indent="-342900" algn="just">
              <a:spcBef>
                <a:spcPts val="0"/>
              </a:spcBef>
              <a:buClr>
                <a:srgbClr val="000000"/>
              </a:buClr>
              <a:buSzPts val="2400"/>
              <a:buFont typeface="Courier New" panose="02070309020205020404" pitchFamily="49" charset="0"/>
              <a:buChar char="o"/>
            </a:pPr>
            <a:r>
              <a:rPr lang="ca-ES" sz="2000" dirty="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Guia de l’alumne (consulta)</a:t>
            </a:r>
          </a:p>
          <a:p>
            <a:pPr marL="800100" lvl="1" indent="-342900" algn="just">
              <a:spcBef>
                <a:spcPts val="0"/>
              </a:spcBef>
              <a:buClr>
                <a:srgbClr val="000000"/>
              </a:buClr>
              <a:buSzPts val="2400"/>
              <a:buFont typeface="Courier New" panose="02070309020205020404" pitchFamily="49" charset="0"/>
              <a:buChar char="o"/>
            </a:pPr>
            <a:r>
              <a:rPr lang="ca-ES" sz="2000" dirty="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Agenda i llibreta</a:t>
            </a:r>
          </a:p>
          <a:p>
            <a:pPr marL="342900" indent="-342900">
              <a:spcBef>
                <a:spcPts val="0"/>
              </a:spcBef>
              <a:buClr>
                <a:srgbClr val="000000"/>
              </a:buClr>
              <a:buSzPts val="2400"/>
              <a:buFont typeface="Open Sans"/>
              <a:buChar char="•"/>
            </a:pPr>
            <a:r>
              <a:rPr lang="ca-ES" sz="2000" dirty="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Documents a retornar a l’institut signats:</a:t>
            </a:r>
          </a:p>
          <a:p>
            <a:pPr marL="800100" lvl="1" indent="-342900" algn="just">
              <a:spcBef>
                <a:spcPts val="0"/>
              </a:spcBef>
              <a:buClr>
                <a:srgbClr val="000000"/>
              </a:buClr>
              <a:buSzPts val="2400"/>
              <a:buFont typeface="Courier New" panose="02070309020205020404" pitchFamily="49" charset="0"/>
              <a:buChar char="o"/>
            </a:pPr>
            <a:r>
              <a:rPr lang="ca-ES" sz="2000" dirty="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Carta de presentació del tutor/a</a:t>
            </a:r>
          </a:p>
          <a:p>
            <a:pPr marL="800100" lvl="1" indent="-342900" algn="just">
              <a:spcBef>
                <a:spcPts val="0"/>
              </a:spcBef>
              <a:buClr>
                <a:srgbClr val="000000"/>
              </a:buClr>
              <a:buSzPts val="2400"/>
              <a:buFont typeface="Courier New" panose="02070309020205020404" pitchFamily="49" charset="0"/>
              <a:buChar char="o"/>
            </a:pPr>
            <a:r>
              <a:rPr lang="ca-ES" sz="2000" dirty="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Fitxa de l’alumne: telèfons de contacte, al·lèrgies, etc. Una còpia és per al tutor/a i l’altra per la secretaria del centre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endParaRPr sz="2400" dirty="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pen Sans"/>
              <a:buNone/>
            </a:pPr>
            <a:endParaRPr sz="2400" dirty="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pen Sans"/>
              <a:buNone/>
            </a:pPr>
            <a:endParaRPr sz="2400" dirty="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79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32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79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32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7" name="Google Shape;347;p19"/>
          <p:cNvSpPr txBox="1">
            <a:spLocks noGrp="1"/>
          </p:cNvSpPr>
          <p:nvPr>
            <p:ph type="title"/>
          </p:nvPr>
        </p:nvSpPr>
        <p:spPr>
          <a:xfrm>
            <a:off x="307975" y="55562"/>
            <a:ext cx="8378825" cy="828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4000"/>
              <a:buNone/>
            </a:pPr>
            <a:r>
              <a:rPr lang="en-US" sz="4000" dirty="0">
                <a:solidFill>
                  <a:schemeClr val="bg2"/>
                </a:solidFill>
              </a:rPr>
              <a:t>Primer </a:t>
            </a:r>
            <a:r>
              <a:rPr lang="en-US" sz="4000" dirty="0" err="1">
                <a:solidFill>
                  <a:schemeClr val="bg2"/>
                </a:solidFill>
              </a:rPr>
              <a:t>dia</a:t>
            </a:r>
            <a:r>
              <a:rPr lang="en-US" sz="4000" dirty="0">
                <a:solidFill>
                  <a:schemeClr val="bg2"/>
                </a:solidFill>
              </a:rPr>
              <a:t> de </a:t>
            </a:r>
            <a:r>
              <a:rPr lang="en-US" sz="4000" dirty="0" err="1">
                <a:solidFill>
                  <a:schemeClr val="bg2"/>
                </a:solidFill>
              </a:rPr>
              <a:t>classe</a:t>
            </a:r>
            <a:endParaRPr sz="4000" dirty="0">
              <a:solidFill>
                <a:schemeClr val="bg2"/>
              </a:solidFill>
            </a:endParaRPr>
          </a:p>
        </p:txBody>
      </p:sp>
      <p:sp>
        <p:nvSpPr>
          <p:cNvPr id="348" name="Google Shape;348;p19"/>
          <p:cNvSpPr/>
          <p:nvPr/>
        </p:nvSpPr>
        <p:spPr>
          <a:xfrm>
            <a:off x="323850" y="1329267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Projectes de Centre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" name="Google Shape;349;p19"/>
          <p:cNvSpPr/>
          <p:nvPr/>
        </p:nvSpPr>
        <p:spPr>
          <a:xfrm>
            <a:off x="307975" y="2148948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</a:pPr>
            <a:r>
              <a:rPr lang="en-US" sz="16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Característiques</a:t>
            </a:r>
            <a:r>
              <a:rPr lang="en-US" sz="16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i curriculum </a:t>
            </a:r>
            <a:r>
              <a:rPr lang="en-US" sz="1600" b="1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3r </a:t>
            </a:r>
            <a:r>
              <a:rPr lang="en-US" sz="16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ESO</a:t>
            </a:r>
            <a:endParaRPr sz="16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" name="Google Shape;350;p19"/>
          <p:cNvSpPr/>
          <p:nvPr/>
        </p:nvSpPr>
        <p:spPr>
          <a:xfrm>
            <a:off x="323850" y="3010960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</a:pPr>
            <a:r>
              <a:rPr lang="en-US" sz="16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Horari /Calendari Assistència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" name="Google Shape;351;p19"/>
          <p:cNvSpPr/>
          <p:nvPr/>
        </p:nvSpPr>
        <p:spPr>
          <a:xfrm>
            <a:off x="323850" y="3872972"/>
            <a:ext cx="1728787" cy="708552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Clr>
                <a:srgbClr val="FFFFFF"/>
              </a:buClr>
              <a:buSzPts val="1800"/>
            </a:pPr>
            <a:r>
              <a:rPr lang="ca-ES" sz="18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Altres Informacions </a:t>
            </a:r>
            <a:endParaRPr lang="ca-ES" b="1" dirty="0"/>
          </a:p>
        </p:txBody>
      </p:sp>
      <p:sp>
        <p:nvSpPr>
          <p:cNvPr id="352" name="Google Shape;352;p19"/>
          <p:cNvSpPr/>
          <p:nvPr/>
        </p:nvSpPr>
        <p:spPr>
          <a:xfrm>
            <a:off x="323850" y="4692653"/>
            <a:ext cx="1728787" cy="681034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Presentació dels Tutors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3" name="Google Shape;353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85112" y="55562"/>
            <a:ext cx="1008062" cy="8366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19"/>
          <p:cNvSpPr txBox="1">
            <a:spLocks noGrp="1"/>
          </p:cNvSpPr>
          <p:nvPr>
            <p:ph type="body" idx="1"/>
          </p:nvPr>
        </p:nvSpPr>
        <p:spPr>
          <a:xfrm>
            <a:off x="2175934" y="984738"/>
            <a:ext cx="6790266" cy="4670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079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2800"/>
              <a:buFont typeface="Arial"/>
              <a:buNone/>
            </a:pPr>
            <a:endParaRPr lang="ca-ES" sz="2800" b="0" i="0" u="none" strike="noStrike" cap="none" dirty="0" smtClean="0">
              <a:solidFill>
                <a:srgbClr val="17375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79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2800"/>
              <a:buFont typeface="Arial"/>
              <a:buNone/>
            </a:pPr>
            <a:endParaRPr sz="2800" b="0" i="0" u="none" strike="noStrike" cap="none" dirty="0" smtClean="0">
              <a:solidFill>
                <a:srgbClr val="17375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800100" lvl="1" indent="-342900" algn="just">
              <a:spcBef>
                <a:spcPts val="0"/>
              </a:spcBef>
              <a:buClr>
                <a:srgbClr val="000000"/>
              </a:buClr>
              <a:buSzPts val="2400"/>
              <a:buFont typeface="Courier New" panose="02070309020205020404" pitchFamily="49" charset="0"/>
              <a:buChar char="o"/>
            </a:pPr>
            <a:r>
              <a:rPr lang="ca-ES" sz="2000" dirty="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Autoritzacions sortides: fora del municipi i/o  que comporten una despesa econòmica</a:t>
            </a:r>
            <a:endParaRPr lang="ca-ES" dirty="0">
              <a:solidFill>
                <a:srgbClr val="17375E"/>
              </a:solidFill>
            </a:endParaRPr>
          </a:p>
          <a:p>
            <a:pPr marL="800100" lvl="1" indent="-342900" algn="just">
              <a:spcBef>
                <a:spcPts val="0"/>
              </a:spcBef>
              <a:buClr>
                <a:srgbClr val="000000"/>
              </a:buClr>
              <a:buSzPts val="2400"/>
              <a:buFont typeface="Courier New" panose="02070309020205020404" pitchFamily="49" charset="0"/>
              <a:buChar char="o"/>
            </a:pPr>
            <a:r>
              <a:rPr lang="ca-ES" sz="2000" dirty="0">
                <a:solidFill>
                  <a:srgbClr val="17375E"/>
                </a:solidFill>
                <a:latin typeface="Arial"/>
                <a:ea typeface="Arial"/>
                <a:cs typeface="Arial"/>
              </a:rPr>
              <a:t>Prohibició ús del telèfon mòbil dins el recinte escolar</a:t>
            </a:r>
          </a:p>
          <a:p>
            <a:pPr marL="800100" lvl="1" indent="-342900" algn="just">
              <a:spcBef>
                <a:spcPts val="0"/>
              </a:spcBef>
              <a:buClr>
                <a:srgbClr val="000000"/>
              </a:buClr>
              <a:buSzPts val="2400"/>
              <a:buFont typeface="Courier New" panose="02070309020205020404" pitchFamily="49" charset="0"/>
              <a:buChar char="o"/>
            </a:pPr>
            <a:endParaRPr lang="ca-ES" sz="2000" dirty="0">
              <a:solidFill>
                <a:srgbClr val="17375E"/>
              </a:solidFill>
              <a:latin typeface="Arial"/>
              <a:ea typeface="Arial"/>
              <a:cs typeface="Arial"/>
            </a:endParaRPr>
          </a:p>
          <a:p>
            <a:pPr marL="342900" lvl="0" indent="-342900">
              <a:spcBef>
                <a:spcPts val="0"/>
              </a:spcBef>
              <a:buClr>
                <a:srgbClr val="000000"/>
              </a:buClr>
              <a:buSzPts val="2400"/>
              <a:buFont typeface="Open Sans"/>
              <a:buChar char="•"/>
            </a:pPr>
            <a:r>
              <a:rPr lang="ca-ES" sz="2000" dirty="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Horari: desdoblaments de grup i assignatures optatives</a:t>
            </a:r>
            <a:endParaRPr lang="ca-ES" sz="2000" dirty="0"/>
          </a:p>
          <a:p>
            <a:pPr marL="342900" lvl="0" indent="-342900">
              <a:spcBef>
                <a:spcPts val="0"/>
              </a:spcBef>
              <a:buClr>
                <a:srgbClr val="000000"/>
              </a:buClr>
              <a:buSzPts val="2400"/>
              <a:buFont typeface="Open Sans"/>
              <a:buChar char="•"/>
            </a:pPr>
            <a:r>
              <a:rPr lang="ca-ES" sz="2000" dirty="0">
                <a:solidFill>
                  <a:srgbClr val="17375E"/>
                </a:solidFill>
                <a:latin typeface="Arial"/>
                <a:cs typeface="Arial"/>
                <a:sym typeface="Arial"/>
              </a:rPr>
              <a:t>Tria d’optatives del primer quadrimestre</a:t>
            </a:r>
            <a:endParaRPr lang="ca-ES" sz="2000" dirty="0"/>
          </a:p>
          <a:p>
            <a:pPr marL="342900" lvl="0" indent="-342900">
              <a:spcBef>
                <a:spcPts val="0"/>
              </a:spcBef>
              <a:buClr>
                <a:srgbClr val="000000"/>
              </a:buClr>
              <a:buSzPts val="2400"/>
              <a:buFont typeface="Open Sans"/>
              <a:buChar char="•"/>
            </a:pPr>
            <a:r>
              <a:rPr lang="ca-ES" sz="2000" dirty="0">
                <a:solidFill>
                  <a:srgbClr val="17375E"/>
                </a:solidFill>
                <a:latin typeface="Arial"/>
                <a:ea typeface="Arial"/>
                <a:cs typeface="Arial"/>
                <a:sym typeface="Arial"/>
              </a:rPr>
              <a:t>Recordatori Normativa del Centre</a:t>
            </a:r>
            <a:endParaRPr lang="ca-ES" sz="2400" dirty="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>
              <a:spcBef>
                <a:spcPts val="0"/>
              </a:spcBef>
              <a:buClr>
                <a:srgbClr val="000000"/>
              </a:buClr>
              <a:buSzPts val="2400"/>
              <a:buFont typeface="Open Sans"/>
              <a:buChar char="•"/>
            </a:pPr>
            <a:r>
              <a:rPr lang="ca-ES" sz="2000" dirty="0">
                <a:solidFill>
                  <a:srgbClr val="17375E"/>
                </a:solidFill>
                <a:latin typeface="Arial"/>
                <a:cs typeface="Arial"/>
                <a:sym typeface="Arial"/>
              </a:rPr>
              <a:t>Classe amb els professors corresponents d’11.30h a 14.30h.</a:t>
            </a:r>
            <a:endParaRPr lang="ca-ES" sz="20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endParaRPr sz="2400" dirty="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pen Sans"/>
              <a:buNone/>
            </a:pPr>
            <a:endParaRPr sz="2400" dirty="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pen Sans"/>
              <a:buNone/>
            </a:pPr>
            <a:endParaRPr sz="2400" dirty="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79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32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79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32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7" name="Google Shape;347;p19"/>
          <p:cNvSpPr txBox="1">
            <a:spLocks noGrp="1"/>
          </p:cNvSpPr>
          <p:nvPr>
            <p:ph type="title"/>
          </p:nvPr>
        </p:nvSpPr>
        <p:spPr>
          <a:xfrm>
            <a:off x="307975" y="55562"/>
            <a:ext cx="8378825" cy="828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4000"/>
              <a:buNone/>
            </a:pPr>
            <a:r>
              <a:rPr lang="en-US" sz="4000" dirty="0">
                <a:solidFill>
                  <a:schemeClr val="bg2"/>
                </a:solidFill>
              </a:rPr>
              <a:t>Primer </a:t>
            </a:r>
            <a:r>
              <a:rPr lang="en-US" sz="4000" dirty="0" err="1">
                <a:solidFill>
                  <a:schemeClr val="bg2"/>
                </a:solidFill>
              </a:rPr>
              <a:t>dia</a:t>
            </a:r>
            <a:r>
              <a:rPr lang="en-US" sz="4000" dirty="0">
                <a:solidFill>
                  <a:schemeClr val="bg2"/>
                </a:solidFill>
              </a:rPr>
              <a:t> de </a:t>
            </a:r>
            <a:r>
              <a:rPr lang="en-US" sz="4000" dirty="0" err="1">
                <a:solidFill>
                  <a:schemeClr val="bg2"/>
                </a:solidFill>
              </a:rPr>
              <a:t>classe</a:t>
            </a:r>
            <a:endParaRPr sz="4000" dirty="0">
              <a:solidFill>
                <a:schemeClr val="bg2"/>
              </a:solidFill>
            </a:endParaRPr>
          </a:p>
        </p:txBody>
      </p:sp>
      <p:sp>
        <p:nvSpPr>
          <p:cNvPr id="348" name="Google Shape;348;p19"/>
          <p:cNvSpPr/>
          <p:nvPr/>
        </p:nvSpPr>
        <p:spPr>
          <a:xfrm>
            <a:off x="323850" y="1329267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Projectes de Centre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" name="Google Shape;349;p19"/>
          <p:cNvSpPr/>
          <p:nvPr/>
        </p:nvSpPr>
        <p:spPr>
          <a:xfrm>
            <a:off x="307975" y="2148948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</a:pPr>
            <a:r>
              <a:rPr lang="en-US" sz="16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Característiques</a:t>
            </a:r>
            <a:r>
              <a:rPr lang="en-US" sz="16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i curriculum </a:t>
            </a:r>
            <a:r>
              <a:rPr lang="en-US" sz="1600" b="1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3r </a:t>
            </a:r>
            <a:r>
              <a:rPr lang="en-US" sz="16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ESO</a:t>
            </a:r>
            <a:endParaRPr sz="16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" name="Google Shape;350;p19"/>
          <p:cNvSpPr/>
          <p:nvPr/>
        </p:nvSpPr>
        <p:spPr>
          <a:xfrm>
            <a:off x="323850" y="3010960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</a:pPr>
            <a:r>
              <a:rPr lang="en-US" sz="16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Horari /Calendari Assistència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" name="Google Shape;351;p19"/>
          <p:cNvSpPr/>
          <p:nvPr/>
        </p:nvSpPr>
        <p:spPr>
          <a:xfrm>
            <a:off x="323850" y="3872972"/>
            <a:ext cx="1728787" cy="708552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Clr>
                <a:srgbClr val="FFFFFF"/>
              </a:buClr>
              <a:buSzPts val="1800"/>
            </a:pPr>
            <a:r>
              <a:rPr lang="ca-ES" sz="18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Altres Informacions </a:t>
            </a:r>
            <a:endParaRPr lang="ca-ES" b="1" dirty="0"/>
          </a:p>
        </p:txBody>
      </p:sp>
      <p:sp>
        <p:nvSpPr>
          <p:cNvPr id="352" name="Google Shape;352;p19"/>
          <p:cNvSpPr/>
          <p:nvPr/>
        </p:nvSpPr>
        <p:spPr>
          <a:xfrm>
            <a:off x="323850" y="4692653"/>
            <a:ext cx="1728787" cy="681034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Presentació dels Tutors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3" name="Google Shape;353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85112" y="55562"/>
            <a:ext cx="1008062" cy="8366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948958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21"/>
          <p:cNvSpPr txBox="1">
            <a:spLocks noGrp="1"/>
          </p:cNvSpPr>
          <p:nvPr>
            <p:ph type="body" idx="1"/>
          </p:nvPr>
        </p:nvSpPr>
        <p:spPr>
          <a:xfrm>
            <a:off x="2175934" y="1200150"/>
            <a:ext cx="6790266" cy="4455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079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2800"/>
              <a:buFont typeface="Arial"/>
              <a:buNone/>
            </a:pPr>
            <a:r>
              <a:rPr lang="ca-ES" sz="2800" b="0" i="0" u="none" strike="noStrike" cap="none" dirty="0" smtClean="0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Previsió d’activitats formatives:</a:t>
            </a:r>
          </a:p>
          <a:p>
            <a:pPr marL="1079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rgbClr val="17375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 indent="-381000" algn="just">
              <a:spcBef>
                <a:spcPts val="0"/>
              </a:spcBef>
              <a:buSzPts val="2400"/>
              <a:buFont typeface="Noto Sans Symbols"/>
              <a:buChar char="•"/>
            </a:pPr>
            <a:r>
              <a:rPr lang="en-US" sz="2400" dirty="0">
                <a:solidFill>
                  <a:schemeClr val="bg2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Orientació </a:t>
            </a:r>
            <a:r>
              <a:rPr lang="en-US" sz="2400" dirty="0" err="1">
                <a:solidFill>
                  <a:schemeClr val="bg2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acadèmica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i professional</a:t>
            </a:r>
          </a:p>
          <a:p>
            <a:pPr lvl="0" indent="-381000" algn="just">
              <a:spcBef>
                <a:spcPts val="200"/>
              </a:spcBef>
              <a:buSzPts val="2400"/>
              <a:buFont typeface="Noto Sans Symbols"/>
              <a:buChar char="•"/>
            </a:pPr>
            <a:r>
              <a:rPr lang="en-US" sz="2400" dirty="0" err="1">
                <a:solidFill>
                  <a:schemeClr val="bg2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Ús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de les </a:t>
            </a:r>
            <a:r>
              <a:rPr lang="en-US" sz="2400" dirty="0" err="1">
                <a:solidFill>
                  <a:schemeClr val="bg2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xarxes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socials </a:t>
            </a:r>
          </a:p>
          <a:p>
            <a:pPr lvl="0" indent="-381000" algn="just">
              <a:spcBef>
                <a:spcPts val="200"/>
              </a:spcBef>
              <a:buSzPts val="2400"/>
              <a:buFont typeface="Noto Sans Symbols"/>
              <a:buChar char="•"/>
            </a:pPr>
            <a:r>
              <a:rPr lang="en-US" sz="2400" dirty="0" err="1">
                <a:solidFill>
                  <a:schemeClr val="bg2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Sexoafectivitat</a:t>
            </a:r>
            <a:endParaRPr lang="en-US" sz="2400" dirty="0">
              <a:solidFill>
                <a:schemeClr val="bg2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lvl="0" indent="-381000" algn="just">
              <a:spcBef>
                <a:spcPts val="200"/>
              </a:spcBef>
              <a:buSzPts val="2400"/>
              <a:buFont typeface="Noto Sans Symbols"/>
              <a:buChar char="•"/>
            </a:pPr>
            <a:r>
              <a:rPr lang="en-US" sz="2400" dirty="0" err="1">
                <a:solidFill>
                  <a:schemeClr val="bg2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Transtorns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de la </a:t>
            </a:r>
            <a:r>
              <a:rPr lang="en-US" sz="2400" dirty="0" err="1">
                <a:solidFill>
                  <a:schemeClr val="bg2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conducta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chemeClr val="bg2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alimentària</a:t>
            </a:r>
            <a:endParaRPr lang="en-US" sz="2400" dirty="0">
              <a:solidFill>
                <a:schemeClr val="bg2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lvl="0" indent="-381000" algn="just">
              <a:spcBef>
                <a:spcPts val="200"/>
              </a:spcBef>
              <a:buClr>
                <a:srgbClr val="17375E"/>
              </a:buClr>
              <a:buSzPts val="2400"/>
            </a:pPr>
            <a:r>
              <a:rPr lang="en-US" sz="2400" dirty="0" err="1">
                <a:solidFill>
                  <a:schemeClr val="bg2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Dipsalut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2400" dirty="0" err="1" smtClean="0">
                <a:solidFill>
                  <a:schemeClr val="bg2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Convivència</a:t>
            </a:r>
            <a:endParaRPr lang="en-US" sz="2400" dirty="0" smtClean="0">
              <a:solidFill>
                <a:schemeClr val="bg2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81000" algn="just">
              <a:spcBef>
                <a:spcPts val="200"/>
              </a:spcBef>
              <a:buClr>
                <a:srgbClr val="17375E"/>
              </a:buClr>
              <a:buSzPts val="2400"/>
            </a:pPr>
            <a:r>
              <a:rPr lang="it-IT" sz="2400" dirty="0">
                <a:solidFill>
                  <a:srgbClr val="17375E"/>
                </a:solidFill>
                <a:latin typeface="Arial"/>
                <a:cs typeface="Arial"/>
                <a:sym typeface="Arial"/>
              </a:rPr>
              <a:t>Possibilitat d’atenció individualitzada al centre per infermer del CAP, cita prèvia</a:t>
            </a:r>
            <a:endParaRPr lang="it-IT" sz="2400" dirty="0"/>
          </a:p>
          <a:p>
            <a:pPr lvl="0" indent="-381000" algn="just">
              <a:spcBef>
                <a:spcPts val="200"/>
              </a:spcBef>
              <a:buClr>
                <a:srgbClr val="17375E"/>
              </a:buClr>
              <a:buSzPts val="2400"/>
            </a:pPr>
            <a:endParaRPr lang="en-US" sz="2400" dirty="0">
              <a:solidFill>
                <a:schemeClr val="bg2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pen Sans"/>
              <a:buNone/>
            </a:pPr>
            <a:endParaRPr sz="2400" dirty="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pen Sans"/>
              <a:buNone/>
            </a:pPr>
            <a:endParaRPr sz="2400" dirty="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pen Sans"/>
              <a:buNone/>
            </a:pPr>
            <a:endParaRPr sz="2400" dirty="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79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32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79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32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1" name="Google Shape;371;p21"/>
          <p:cNvSpPr txBox="1">
            <a:spLocks noGrp="1"/>
          </p:cNvSpPr>
          <p:nvPr>
            <p:ph type="title"/>
          </p:nvPr>
        </p:nvSpPr>
        <p:spPr>
          <a:xfrm>
            <a:off x="307975" y="55562"/>
            <a:ext cx="8378825" cy="828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4000"/>
              <a:buNone/>
            </a:pPr>
            <a:r>
              <a:rPr lang="en-US" sz="4000" dirty="0" err="1">
                <a:solidFill>
                  <a:schemeClr val="bg2"/>
                </a:solidFill>
              </a:rPr>
              <a:t>Pla</a:t>
            </a:r>
            <a:r>
              <a:rPr lang="en-US" sz="4000" dirty="0">
                <a:solidFill>
                  <a:schemeClr val="bg2"/>
                </a:solidFill>
              </a:rPr>
              <a:t> </a:t>
            </a:r>
            <a:r>
              <a:rPr lang="en-US" sz="4000" dirty="0" err="1">
                <a:solidFill>
                  <a:schemeClr val="bg2"/>
                </a:solidFill>
              </a:rPr>
              <a:t>Salut</a:t>
            </a:r>
            <a:r>
              <a:rPr lang="en-US" sz="4000" dirty="0">
                <a:solidFill>
                  <a:schemeClr val="bg2"/>
                </a:solidFill>
              </a:rPr>
              <a:t> i Escola</a:t>
            </a:r>
            <a:endParaRPr sz="4000" dirty="0">
              <a:solidFill>
                <a:schemeClr val="bg2"/>
              </a:solidFill>
            </a:endParaRPr>
          </a:p>
        </p:txBody>
      </p:sp>
      <p:sp>
        <p:nvSpPr>
          <p:cNvPr id="372" name="Google Shape;372;p21"/>
          <p:cNvSpPr/>
          <p:nvPr/>
        </p:nvSpPr>
        <p:spPr>
          <a:xfrm>
            <a:off x="323850" y="1329267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Projectes de Centre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3" name="Google Shape;373;p21"/>
          <p:cNvSpPr/>
          <p:nvPr/>
        </p:nvSpPr>
        <p:spPr>
          <a:xfrm>
            <a:off x="307975" y="2148948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</a:pPr>
            <a:r>
              <a:rPr lang="en-US" sz="16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Característiques</a:t>
            </a:r>
            <a:r>
              <a:rPr lang="en-US" sz="16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i curriculum </a:t>
            </a:r>
            <a:r>
              <a:rPr lang="en-US" sz="1600" b="1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3r </a:t>
            </a:r>
            <a:r>
              <a:rPr lang="en-US" sz="16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ESO</a:t>
            </a:r>
            <a:endParaRPr sz="16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4" name="Google Shape;374;p21"/>
          <p:cNvSpPr/>
          <p:nvPr/>
        </p:nvSpPr>
        <p:spPr>
          <a:xfrm>
            <a:off x="323850" y="3010960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</a:pPr>
            <a:r>
              <a:rPr lang="en-US" sz="16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Horari /Calendari Assistència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5" name="Google Shape;375;p21"/>
          <p:cNvSpPr/>
          <p:nvPr/>
        </p:nvSpPr>
        <p:spPr>
          <a:xfrm>
            <a:off x="323850" y="3872972"/>
            <a:ext cx="1728787" cy="708552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Clr>
                <a:srgbClr val="FFFFFF"/>
              </a:buClr>
              <a:buSzPts val="1800"/>
            </a:pPr>
            <a:r>
              <a:rPr lang="ca-ES" sz="18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Altres Informacions </a:t>
            </a:r>
            <a:endParaRPr lang="ca-ES" sz="1800" b="1" dirty="0"/>
          </a:p>
        </p:txBody>
      </p:sp>
      <p:sp>
        <p:nvSpPr>
          <p:cNvPr id="376" name="Google Shape;376;p21"/>
          <p:cNvSpPr/>
          <p:nvPr/>
        </p:nvSpPr>
        <p:spPr>
          <a:xfrm>
            <a:off x="323850" y="4692653"/>
            <a:ext cx="1728787" cy="681034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1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Presentació</a:t>
            </a:r>
            <a:r>
              <a:rPr lang="en-US" sz="18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dels</a:t>
            </a:r>
            <a:r>
              <a:rPr lang="en-US" sz="18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Tutors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7" name="Google Shape;377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85112" y="55562"/>
            <a:ext cx="1008062" cy="8366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21"/>
          <p:cNvSpPr txBox="1">
            <a:spLocks noGrp="1"/>
          </p:cNvSpPr>
          <p:nvPr>
            <p:ph type="body" idx="1"/>
          </p:nvPr>
        </p:nvSpPr>
        <p:spPr>
          <a:xfrm>
            <a:off x="2175934" y="1200150"/>
            <a:ext cx="6790266" cy="4455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079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2800"/>
              <a:buFont typeface="Arial"/>
              <a:buNone/>
            </a:pPr>
            <a:r>
              <a:rPr lang="ca-ES" sz="2000" b="0" i="0" u="none" strike="noStrike" cap="none" dirty="0" smtClean="0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Previsió:</a:t>
            </a:r>
            <a:endParaRPr sz="2000" b="0" i="0" u="none" strike="noStrike" cap="none" dirty="0">
              <a:solidFill>
                <a:srgbClr val="17375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pen Sans"/>
              <a:buNone/>
            </a:pPr>
            <a:endParaRPr sz="2400" dirty="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pen Sans"/>
              <a:buNone/>
            </a:pPr>
            <a:endParaRPr sz="2400" dirty="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pen Sans"/>
              <a:buNone/>
            </a:pPr>
            <a:endParaRPr sz="2400" dirty="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79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32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79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32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1" name="Google Shape;371;p21"/>
          <p:cNvSpPr txBox="1">
            <a:spLocks noGrp="1"/>
          </p:cNvSpPr>
          <p:nvPr>
            <p:ph type="title"/>
          </p:nvPr>
        </p:nvSpPr>
        <p:spPr>
          <a:xfrm>
            <a:off x="307975" y="55562"/>
            <a:ext cx="8378825" cy="828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4000"/>
              <a:buNone/>
            </a:pPr>
            <a:r>
              <a:rPr lang="en-US" sz="4000" dirty="0" err="1" smtClean="0">
                <a:solidFill>
                  <a:schemeClr val="bg2"/>
                </a:solidFill>
              </a:rPr>
              <a:t>Sortides</a:t>
            </a:r>
            <a:r>
              <a:rPr lang="en-US" sz="4000" dirty="0" smtClean="0">
                <a:solidFill>
                  <a:schemeClr val="bg2"/>
                </a:solidFill>
              </a:rPr>
              <a:t>, </a:t>
            </a:r>
            <a:r>
              <a:rPr lang="en-US" sz="4000" dirty="0" err="1" smtClean="0">
                <a:solidFill>
                  <a:schemeClr val="bg2"/>
                </a:solidFill>
              </a:rPr>
              <a:t>Tallers</a:t>
            </a:r>
            <a:r>
              <a:rPr lang="en-US" sz="4000" dirty="0" smtClean="0">
                <a:solidFill>
                  <a:schemeClr val="bg2"/>
                </a:solidFill>
              </a:rPr>
              <a:t> i </a:t>
            </a:r>
            <a:r>
              <a:rPr lang="en-US" sz="4000" dirty="0" err="1" smtClean="0">
                <a:solidFill>
                  <a:schemeClr val="bg2"/>
                </a:solidFill>
              </a:rPr>
              <a:t>Xerrades</a:t>
            </a:r>
            <a:endParaRPr sz="4000" dirty="0">
              <a:solidFill>
                <a:schemeClr val="bg2"/>
              </a:solidFill>
            </a:endParaRPr>
          </a:p>
        </p:txBody>
      </p:sp>
      <p:sp>
        <p:nvSpPr>
          <p:cNvPr id="372" name="Google Shape;372;p21"/>
          <p:cNvSpPr/>
          <p:nvPr/>
        </p:nvSpPr>
        <p:spPr>
          <a:xfrm>
            <a:off x="323850" y="1329267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Projectes de Centre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3" name="Google Shape;373;p21"/>
          <p:cNvSpPr/>
          <p:nvPr/>
        </p:nvSpPr>
        <p:spPr>
          <a:xfrm>
            <a:off x="307975" y="2148948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</a:pPr>
            <a:r>
              <a:rPr lang="en-US" sz="16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Característiques</a:t>
            </a:r>
            <a:r>
              <a:rPr lang="en-US" sz="16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i curriculum </a:t>
            </a:r>
            <a:r>
              <a:rPr lang="en-US" sz="16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3r</a:t>
            </a:r>
            <a:r>
              <a:rPr lang="en-US" sz="1600" b="1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ESO</a:t>
            </a:r>
            <a:endParaRPr sz="16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4" name="Google Shape;374;p21"/>
          <p:cNvSpPr/>
          <p:nvPr/>
        </p:nvSpPr>
        <p:spPr>
          <a:xfrm>
            <a:off x="323850" y="3010960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</a:pPr>
            <a:r>
              <a:rPr lang="en-US" sz="1600" b="1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Horari</a:t>
            </a:r>
            <a:r>
              <a:rPr lang="en-US" sz="16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/</a:t>
            </a:r>
            <a:r>
              <a:rPr lang="en-US" sz="1600" b="1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Calendari</a:t>
            </a:r>
            <a:r>
              <a:rPr lang="en-US" sz="16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Assistència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5" name="Google Shape;375;p21"/>
          <p:cNvSpPr/>
          <p:nvPr/>
        </p:nvSpPr>
        <p:spPr>
          <a:xfrm>
            <a:off x="323850" y="3872972"/>
            <a:ext cx="1728787" cy="708552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Altres</a:t>
            </a:r>
            <a:r>
              <a:rPr lang="en-US" sz="18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informacions</a:t>
            </a:r>
            <a:r>
              <a:rPr lang="en-US" sz="1800" b="1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6" name="Google Shape;376;p21"/>
          <p:cNvSpPr/>
          <p:nvPr/>
        </p:nvSpPr>
        <p:spPr>
          <a:xfrm>
            <a:off x="323850" y="4692653"/>
            <a:ext cx="1728787" cy="681034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1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Presentació</a:t>
            </a:r>
            <a:r>
              <a:rPr lang="en-US" sz="18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dels</a:t>
            </a:r>
            <a:r>
              <a:rPr lang="en-US" sz="18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Tutors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7" name="Google Shape;377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85112" y="55562"/>
            <a:ext cx="1008062" cy="83661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Tau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0381877"/>
              </p:ext>
            </p:extLst>
          </p:nvPr>
        </p:nvGraphicFramePr>
        <p:xfrm>
          <a:off x="2400300" y="1688041"/>
          <a:ext cx="6286500" cy="3830599"/>
        </p:xfrm>
        <a:graphic>
          <a:graphicData uri="http://schemas.openxmlformats.org/drawingml/2006/table">
            <a:tbl>
              <a:tblPr>
                <a:tableStyleId>{824DEE2A-C76A-4276-AC4E-3B3CF7B53833}</a:tableStyleId>
              </a:tblPr>
              <a:tblGrid>
                <a:gridCol w="1793631">
                  <a:extLst>
                    <a:ext uri="{9D8B030D-6E8A-4147-A177-3AD203B41FA5}">
                      <a16:colId xmlns:a16="http://schemas.microsoft.com/office/drawing/2014/main" val="3112792438"/>
                    </a:ext>
                  </a:extLst>
                </a:gridCol>
                <a:gridCol w="2750852">
                  <a:extLst>
                    <a:ext uri="{9D8B030D-6E8A-4147-A177-3AD203B41FA5}">
                      <a16:colId xmlns:a16="http://schemas.microsoft.com/office/drawing/2014/main" val="4014464978"/>
                    </a:ext>
                  </a:extLst>
                </a:gridCol>
                <a:gridCol w="1742017">
                  <a:extLst>
                    <a:ext uri="{9D8B030D-6E8A-4147-A177-3AD203B41FA5}">
                      <a16:colId xmlns:a16="http://schemas.microsoft.com/office/drawing/2014/main" val="3570251724"/>
                    </a:ext>
                  </a:extLst>
                </a:gridCol>
              </a:tblGrid>
              <a:tr h="402346">
                <a:tc>
                  <a:txBody>
                    <a:bodyPr/>
                    <a:lstStyle/>
                    <a:p>
                      <a:pPr indent="-1270" algn="ctr">
                        <a:spcAft>
                          <a:spcPts val="0"/>
                        </a:spcAft>
                      </a:pPr>
                      <a:r>
                        <a:rPr lang="ca-ES" sz="2000" b="1" dirty="0">
                          <a:solidFill>
                            <a:schemeClr val="bg2"/>
                          </a:solidFill>
                          <a:effectLst/>
                        </a:rPr>
                        <a:t>Àrea</a:t>
                      </a:r>
                      <a:endParaRPr lang="ca-ES" sz="2000" b="1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ctr">
                        <a:spcAft>
                          <a:spcPts val="0"/>
                        </a:spcAft>
                      </a:pPr>
                      <a:r>
                        <a:rPr lang="ca-ES" sz="2000" b="1" dirty="0">
                          <a:solidFill>
                            <a:schemeClr val="bg2"/>
                          </a:solidFill>
                          <a:effectLst/>
                        </a:rPr>
                        <a:t>Sortida / Activitat</a:t>
                      </a:r>
                      <a:endParaRPr lang="ca-ES" sz="2000" b="1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ctr">
                        <a:spcAft>
                          <a:spcPts val="0"/>
                        </a:spcAft>
                      </a:pPr>
                      <a:r>
                        <a:rPr lang="ca-ES" sz="2000" b="1" dirty="0">
                          <a:solidFill>
                            <a:schemeClr val="bg2"/>
                          </a:solidFill>
                          <a:effectLst/>
                        </a:rPr>
                        <a:t>Lloc</a:t>
                      </a:r>
                      <a:endParaRPr lang="ca-ES" sz="2000" b="1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3237604"/>
                  </a:ext>
                </a:extLst>
              </a:tr>
              <a:tr h="3631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a-ES" sz="1800" dirty="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Anglès</a:t>
                      </a:r>
                      <a:endParaRPr lang="ca-ES" sz="1800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a-ES" sz="180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Xerrada Amin Sheikh</a:t>
                      </a:r>
                      <a:endParaRPr lang="ca-ES" sz="180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a-ES" sz="180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Institut</a:t>
                      </a:r>
                      <a:endParaRPr lang="ca-ES" sz="180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0365967"/>
                  </a:ext>
                </a:extLst>
              </a:tr>
              <a:tr h="3688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a-ES" sz="1800" dirty="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Castellà</a:t>
                      </a:r>
                      <a:endParaRPr lang="ca-ES" sz="1800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a-ES" sz="180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Taller poesia</a:t>
                      </a:r>
                      <a:r>
                        <a:rPr lang="ca-ES" sz="180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ca-ES" sz="180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Polipoesia</a:t>
                      </a:r>
                      <a:endParaRPr lang="ca-ES" sz="180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a-ES" sz="180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Institut</a:t>
                      </a:r>
                      <a:endParaRPr lang="ca-ES" sz="180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8785864"/>
                  </a:ext>
                </a:extLst>
              </a:tr>
              <a:tr h="3772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a-ES" sz="1800" dirty="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Castellà</a:t>
                      </a:r>
                      <a:endParaRPr lang="ca-ES" sz="1800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a-ES" sz="180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Sortida al Teatre</a:t>
                      </a:r>
                      <a:endParaRPr lang="ca-ES" sz="180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a-ES" sz="1800" dirty="0" smtClean="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Maristes</a:t>
                      </a:r>
                      <a:endParaRPr lang="ca-ES" sz="1800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1196579"/>
                  </a:ext>
                </a:extLst>
              </a:tr>
              <a:tr h="4052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a-ES" sz="1800" dirty="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Català</a:t>
                      </a:r>
                      <a:endParaRPr lang="ca-ES" sz="1800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a-ES" sz="180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Taller La premsa a l’aula</a:t>
                      </a:r>
                      <a:endParaRPr lang="ca-ES" sz="180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a-ES" sz="180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Institut</a:t>
                      </a:r>
                      <a:endParaRPr lang="ca-ES" sz="180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0472800"/>
                  </a:ext>
                </a:extLst>
              </a:tr>
              <a:tr h="3520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a-ES" sz="1800" dirty="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Català</a:t>
                      </a:r>
                      <a:endParaRPr lang="ca-ES" sz="1800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a-ES" sz="1800" dirty="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Girona Art Urbà</a:t>
                      </a:r>
                      <a:endParaRPr lang="ca-ES" sz="1800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a-ES" sz="1600" dirty="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Centre d’Art Bòlit</a:t>
                      </a:r>
                      <a:endParaRPr lang="ca-ES" sz="1600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4652261"/>
                  </a:ext>
                </a:extLst>
              </a:tr>
              <a:tr h="3817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a-ES" sz="1800" dirty="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Ciències Naturals</a:t>
                      </a:r>
                      <a:endParaRPr lang="ca-ES" sz="1800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a-ES" sz="1800" dirty="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Taller – </a:t>
                      </a:r>
                      <a:r>
                        <a:rPr lang="ca-ES" sz="1800" dirty="0" err="1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Talking</a:t>
                      </a:r>
                      <a:r>
                        <a:rPr lang="ca-ES" sz="1800" dirty="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ca-ES" sz="1800" dirty="0" err="1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Brains</a:t>
                      </a:r>
                      <a:endParaRPr lang="ca-ES" sz="1800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a-ES" sz="180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CaixaFòrum</a:t>
                      </a:r>
                      <a:endParaRPr lang="ca-ES" sz="180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5915671"/>
                  </a:ext>
                </a:extLst>
              </a:tr>
              <a:tr h="4694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a-ES" sz="1800" dirty="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Educació Física</a:t>
                      </a:r>
                      <a:endParaRPr lang="ca-ES" sz="1800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a-ES" sz="1800" dirty="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Activitats Aquàtiques</a:t>
                      </a:r>
                      <a:endParaRPr lang="ca-ES" sz="1800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a-ES" sz="180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Empuriabrava</a:t>
                      </a:r>
                      <a:endParaRPr lang="ca-ES" sz="180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0673940"/>
                  </a:ext>
                </a:extLst>
              </a:tr>
              <a:tr h="54369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a-ES" sz="180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Anglès</a:t>
                      </a:r>
                      <a:endParaRPr lang="ca-ES" sz="180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a-ES" sz="1800" dirty="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Xerrada Amin </a:t>
                      </a:r>
                      <a:r>
                        <a:rPr lang="ca-ES" sz="1800" dirty="0" err="1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Sheikh</a:t>
                      </a:r>
                      <a:endParaRPr lang="ca-ES" sz="1800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a-ES" sz="1800" dirty="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Institut</a:t>
                      </a:r>
                      <a:endParaRPr lang="ca-ES" sz="1800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71314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43882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21"/>
          <p:cNvSpPr txBox="1">
            <a:spLocks noGrp="1"/>
          </p:cNvSpPr>
          <p:nvPr>
            <p:ph type="body" idx="1"/>
          </p:nvPr>
        </p:nvSpPr>
        <p:spPr>
          <a:xfrm>
            <a:off x="2175934" y="1200150"/>
            <a:ext cx="6790266" cy="4455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079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2800"/>
              <a:buFont typeface="Arial"/>
              <a:buNone/>
            </a:pPr>
            <a:r>
              <a:rPr lang="ca-ES" sz="2000" b="0" i="0" u="none" strike="noStrike" cap="none" dirty="0" smtClean="0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Previsió sortides que faran alguns alumnes:</a:t>
            </a:r>
            <a:endParaRPr sz="2000" b="0" i="0" u="none" strike="noStrike" cap="none" dirty="0">
              <a:solidFill>
                <a:srgbClr val="17375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pen Sans"/>
              <a:buNone/>
            </a:pPr>
            <a:endParaRPr sz="2400" dirty="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pen Sans"/>
              <a:buNone/>
            </a:pPr>
            <a:endParaRPr sz="2400" dirty="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pen Sans"/>
              <a:buNone/>
            </a:pPr>
            <a:endParaRPr sz="2400" dirty="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79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32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79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3200"/>
              <a:buFont typeface="Arial"/>
              <a:buNone/>
            </a:pPr>
            <a:endParaRPr lang="ca-ES" sz="2800" b="0" i="0" u="none" strike="noStrike" cap="none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79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3200"/>
              <a:buFont typeface="Arial"/>
              <a:buNone/>
            </a:pPr>
            <a:endParaRPr lang="ca-ES" sz="2800" dirty="0"/>
          </a:p>
          <a:p>
            <a:pPr marL="450850" indent="-342900">
              <a:spcBef>
                <a:spcPts val="0"/>
              </a:spcBef>
              <a:buClr>
                <a:srgbClr val="17375E"/>
              </a:buClr>
            </a:pPr>
            <a:r>
              <a:rPr lang="ca-ES" sz="2000" b="0" i="0" u="none" strike="noStrike" cap="none" dirty="0" smtClean="0">
                <a:solidFill>
                  <a:schemeClr val="bg2"/>
                </a:solidFill>
                <a:sym typeface="Calibri"/>
              </a:rPr>
              <a:t>Circular informativa amb preus de cada activitat</a:t>
            </a:r>
          </a:p>
          <a:p>
            <a:pPr marL="450850" indent="-342900">
              <a:spcBef>
                <a:spcPts val="0"/>
              </a:spcBef>
              <a:buClr>
                <a:srgbClr val="17375E"/>
              </a:buClr>
            </a:pPr>
            <a:r>
              <a:rPr lang="ca-ES" sz="2000" b="0" i="0" u="none" strike="noStrike" cap="none" dirty="0" smtClean="0">
                <a:solidFill>
                  <a:schemeClr val="bg2"/>
                </a:solidFill>
                <a:sym typeface="Calibri"/>
              </a:rPr>
              <a:t>Dos pagaments: un a començament de curs i altre a final de curs</a:t>
            </a:r>
          </a:p>
          <a:p>
            <a:pPr marL="450850" indent="-342900">
              <a:spcBef>
                <a:spcPts val="0"/>
              </a:spcBef>
              <a:buClr>
                <a:srgbClr val="17375E"/>
              </a:buClr>
            </a:pPr>
            <a:r>
              <a:rPr lang="ca-ES" sz="2000" dirty="0" smtClean="0">
                <a:solidFill>
                  <a:schemeClr val="bg2"/>
                </a:solidFill>
              </a:rPr>
              <a:t>El pagament dels intercanvis es farà directament a l’agència de viatges que gestioni els vols, autobusos i activitats.</a:t>
            </a:r>
            <a:endParaRPr sz="2000" b="0" i="0" u="none" strike="noStrike" cap="none" dirty="0">
              <a:solidFill>
                <a:schemeClr val="bg2"/>
              </a:solidFill>
              <a:sym typeface="Calibri"/>
            </a:endParaRPr>
          </a:p>
        </p:txBody>
      </p:sp>
      <p:sp>
        <p:nvSpPr>
          <p:cNvPr id="371" name="Google Shape;371;p21"/>
          <p:cNvSpPr txBox="1">
            <a:spLocks noGrp="1"/>
          </p:cNvSpPr>
          <p:nvPr>
            <p:ph type="title"/>
          </p:nvPr>
        </p:nvSpPr>
        <p:spPr>
          <a:xfrm>
            <a:off x="307975" y="55562"/>
            <a:ext cx="8378825" cy="828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4000"/>
              <a:buNone/>
            </a:pPr>
            <a:r>
              <a:rPr lang="en-US" sz="4000" dirty="0" err="1" smtClean="0">
                <a:solidFill>
                  <a:schemeClr val="bg2"/>
                </a:solidFill>
              </a:rPr>
              <a:t>Sortides</a:t>
            </a:r>
            <a:r>
              <a:rPr lang="en-US" sz="4000" dirty="0" smtClean="0">
                <a:solidFill>
                  <a:schemeClr val="bg2"/>
                </a:solidFill>
              </a:rPr>
              <a:t>, </a:t>
            </a:r>
            <a:r>
              <a:rPr lang="en-US" sz="4000" dirty="0" err="1" smtClean="0">
                <a:solidFill>
                  <a:schemeClr val="bg2"/>
                </a:solidFill>
              </a:rPr>
              <a:t>Tallers</a:t>
            </a:r>
            <a:r>
              <a:rPr lang="en-US" sz="4000" dirty="0" smtClean="0">
                <a:solidFill>
                  <a:schemeClr val="bg2"/>
                </a:solidFill>
              </a:rPr>
              <a:t> i </a:t>
            </a:r>
            <a:r>
              <a:rPr lang="en-US" sz="4000" dirty="0" err="1" smtClean="0">
                <a:solidFill>
                  <a:schemeClr val="bg2"/>
                </a:solidFill>
              </a:rPr>
              <a:t>Xerrades</a:t>
            </a:r>
            <a:endParaRPr sz="4000" dirty="0">
              <a:solidFill>
                <a:schemeClr val="bg2"/>
              </a:solidFill>
            </a:endParaRPr>
          </a:p>
        </p:txBody>
      </p:sp>
      <p:sp>
        <p:nvSpPr>
          <p:cNvPr id="372" name="Google Shape;372;p21"/>
          <p:cNvSpPr/>
          <p:nvPr/>
        </p:nvSpPr>
        <p:spPr>
          <a:xfrm>
            <a:off x="323850" y="1329267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Projectes de Centre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3" name="Google Shape;373;p21"/>
          <p:cNvSpPr/>
          <p:nvPr/>
        </p:nvSpPr>
        <p:spPr>
          <a:xfrm>
            <a:off x="307975" y="2148948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</a:pPr>
            <a:r>
              <a:rPr lang="en-US" sz="16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Característiques</a:t>
            </a:r>
            <a:r>
              <a:rPr lang="en-US" sz="16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i curriculum </a:t>
            </a:r>
            <a:r>
              <a:rPr lang="en-US" sz="16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3r </a:t>
            </a:r>
            <a:r>
              <a:rPr lang="en-US" sz="1600" b="1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ESO</a:t>
            </a:r>
            <a:endParaRPr sz="16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4" name="Google Shape;374;p21"/>
          <p:cNvSpPr/>
          <p:nvPr/>
        </p:nvSpPr>
        <p:spPr>
          <a:xfrm>
            <a:off x="323850" y="3010960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</a:pPr>
            <a:r>
              <a:rPr lang="en-US" sz="1600" b="1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Horari</a:t>
            </a:r>
            <a:r>
              <a:rPr lang="en-US" sz="16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/</a:t>
            </a:r>
            <a:r>
              <a:rPr lang="en-US" sz="1600" b="1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Calendari</a:t>
            </a:r>
            <a:r>
              <a:rPr lang="en-US" sz="16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Assistència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5" name="Google Shape;375;p21"/>
          <p:cNvSpPr/>
          <p:nvPr/>
        </p:nvSpPr>
        <p:spPr>
          <a:xfrm>
            <a:off x="323850" y="3872972"/>
            <a:ext cx="1728787" cy="708552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Altres</a:t>
            </a:r>
            <a:r>
              <a:rPr lang="en-US" sz="18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informacions</a:t>
            </a:r>
            <a:r>
              <a:rPr lang="en-US" sz="1800" b="1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6" name="Google Shape;376;p21"/>
          <p:cNvSpPr/>
          <p:nvPr/>
        </p:nvSpPr>
        <p:spPr>
          <a:xfrm>
            <a:off x="323850" y="4692653"/>
            <a:ext cx="1728787" cy="681034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1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Presentació</a:t>
            </a:r>
            <a:r>
              <a:rPr lang="en-US" sz="18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dels</a:t>
            </a:r>
            <a:r>
              <a:rPr lang="en-US" sz="18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Tutors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7" name="Google Shape;377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85112" y="55562"/>
            <a:ext cx="1008062" cy="83661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Tau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6843833"/>
              </p:ext>
            </p:extLst>
          </p:nvPr>
        </p:nvGraphicFramePr>
        <p:xfrm>
          <a:off x="2400300" y="1688041"/>
          <a:ext cx="6286500" cy="2104961"/>
        </p:xfrm>
        <a:graphic>
          <a:graphicData uri="http://schemas.openxmlformats.org/drawingml/2006/table">
            <a:tbl>
              <a:tblPr>
                <a:tableStyleId>{824DEE2A-C76A-4276-AC4E-3B3CF7B53833}</a:tableStyleId>
              </a:tblPr>
              <a:tblGrid>
                <a:gridCol w="1723292">
                  <a:extLst>
                    <a:ext uri="{9D8B030D-6E8A-4147-A177-3AD203B41FA5}">
                      <a16:colId xmlns:a16="http://schemas.microsoft.com/office/drawing/2014/main" val="3112792438"/>
                    </a:ext>
                  </a:extLst>
                </a:gridCol>
                <a:gridCol w="2690446">
                  <a:extLst>
                    <a:ext uri="{9D8B030D-6E8A-4147-A177-3AD203B41FA5}">
                      <a16:colId xmlns:a16="http://schemas.microsoft.com/office/drawing/2014/main" val="4014464978"/>
                    </a:ext>
                  </a:extLst>
                </a:gridCol>
                <a:gridCol w="1872762">
                  <a:extLst>
                    <a:ext uri="{9D8B030D-6E8A-4147-A177-3AD203B41FA5}">
                      <a16:colId xmlns:a16="http://schemas.microsoft.com/office/drawing/2014/main" val="3570251724"/>
                    </a:ext>
                  </a:extLst>
                </a:gridCol>
              </a:tblGrid>
              <a:tr h="369359">
                <a:tc>
                  <a:txBody>
                    <a:bodyPr/>
                    <a:lstStyle/>
                    <a:p>
                      <a:pPr indent="-1270" algn="ctr">
                        <a:spcAft>
                          <a:spcPts val="0"/>
                        </a:spcAft>
                      </a:pPr>
                      <a:r>
                        <a:rPr lang="ca-ES" sz="2000" b="1" dirty="0">
                          <a:solidFill>
                            <a:schemeClr val="bg2"/>
                          </a:solidFill>
                          <a:effectLst/>
                        </a:rPr>
                        <a:t>Àrea</a:t>
                      </a:r>
                      <a:endParaRPr lang="ca-ES" sz="2000" b="1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ctr">
                        <a:spcAft>
                          <a:spcPts val="0"/>
                        </a:spcAft>
                      </a:pPr>
                      <a:r>
                        <a:rPr lang="ca-ES" sz="2000" b="1" dirty="0">
                          <a:solidFill>
                            <a:schemeClr val="bg2"/>
                          </a:solidFill>
                          <a:effectLst/>
                        </a:rPr>
                        <a:t>Sortida / Activitat</a:t>
                      </a:r>
                      <a:endParaRPr lang="ca-ES" sz="2000" b="1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270" algn="ctr">
                        <a:spcAft>
                          <a:spcPts val="0"/>
                        </a:spcAft>
                      </a:pPr>
                      <a:r>
                        <a:rPr lang="ca-ES" sz="2000" b="1" dirty="0">
                          <a:solidFill>
                            <a:schemeClr val="bg2"/>
                          </a:solidFill>
                          <a:effectLst/>
                        </a:rPr>
                        <a:t>Lloc</a:t>
                      </a:r>
                      <a:endParaRPr lang="ca-ES" sz="2000" b="1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3237604"/>
                  </a:ext>
                </a:extLst>
              </a:tr>
              <a:tr h="3868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a-ES" sz="1800" dirty="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Francès </a:t>
                      </a:r>
                      <a:endParaRPr lang="ca-ES" sz="1800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a-ES" sz="1800" dirty="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Sortida teatre</a:t>
                      </a:r>
                      <a:endParaRPr lang="ca-ES" sz="1800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a-ES" sz="1800" dirty="0" err="1" smtClean="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Ins</a:t>
                      </a:r>
                      <a:r>
                        <a:rPr lang="ca-ES" sz="1800" dirty="0" smtClean="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ca-ES" sz="1800" baseline="0" dirty="0" smtClean="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ca-ES" sz="1800" dirty="0" smtClean="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Vicens </a:t>
                      </a:r>
                      <a:r>
                        <a:rPr lang="ca-ES" sz="1800" dirty="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Vives</a:t>
                      </a:r>
                      <a:endParaRPr lang="ca-ES" sz="1800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0365967"/>
                  </a:ext>
                </a:extLst>
              </a:tr>
              <a:tr h="4044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a-ES" sz="1800" dirty="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Matemàtiques </a:t>
                      </a:r>
                      <a:endParaRPr lang="ca-ES" sz="1800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a-ES" sz="1800" dirty="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Proves cangur</a:t>
                      </a:r>
                      <a:endParaRPr lang="ca-ES" sz="1800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a-ES" sz="1800" dirty="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Institut</a:t>
                      </a:r>
                      <a:endParaRPr lang="ca-ES" sz="1800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8785864"/>
                  </a:ext>
                </a:extLst>
              </a:tr>
              <a:tr h="5296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ca-ES" sz="1800" dirty="0" smtClean="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Tecnologia</a:t>
                      </a:r>
                      <a:r>
                        <a:rPr lang="ca-ES" sz="1800" baseline="0" dirty="0" smtClean="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/ Biologia</a:t>
                      </a:r>
                      <a:endParaRPr lang="ca-ES" sz="1800" dirty="0" smtClean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ca-ES" sz="1800" dirty="0" smtClean="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Intercanvi</a:t>
                      </a:r>
                      <a:r>
                        <a:rPr lang="ca-ES" sz="1800" baseline="0" dirty="0" smtClean="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alumnes Alemanya</a:t>
                      </a:r>
                      <a:endParaRPr lang="ca-ES" sz="1800" dirty="0" smtClean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ca-ES" sz="1800" b="0" i="0" u="none" strike="noStrike" cap="none" dirty="0" err="1" smtClean="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Arial"/>
                        </a:rPr>
                        <a:t>Morbach</a:t>
                      </a:r>
                      <a:endParaRPr lang="ca-ES" sz="1800" b="0" i="0" u="none" strike="noStrike" cap="none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44450" marR="4445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6361721"/>
                  </a:ext>
                </a:extLst>
              </a:tr>
              <a:tr h="3956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a-ES" sz="1800" dirty="0" smtClean="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Francès</a:t>
                      </a:r>
                      <a:endParaRPr lang="ca-ES" sz="1800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ca-ES" sz="1800" dirty="0" smtClean="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Intercanvi</a:t>
                      </a:r>
                      <a:r>
                        <a:rPr lang="ca-ES" sz="1800" baseline="0" dirty="0" smtClean="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alumnes</a:t>
                      </a:r>
                      <a:endParaRPr lang="ca-ES" sz="1800" dirty="0" smtClean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a-ES" sz="1800" dirty="0" smtClean="0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França</a:t>
                      </a:r>
                      <a:endParaRPr lang="ca-ES" sz="1800" dirty="0">
                        <a:solidFill>
                          <a:schemeClr val="bg2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11965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26989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7"/>
          <p:cNvSpPr txBox="1">
            <a:spLocks noGrp="1"/>
          </p:cNvSpPr>
          <p:nvPr>
            <p:ph type="body" idx="1"/>
          </p:nvPr>
        </p:nvSpPr>
        <p:spPr>
          <a:xfrm>
            <a:off x="2175934" y="1200150"/>
            <a:ext cx="6790266" cy="4455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079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2800"/>
              <a:buFont typeface="Arial"/>
              <a:buNone/>
            </a:pPr>
            <a:r>
              <a:rPr lang="en-US" sz="2800" b="1" i="0" u="none" strike="noStrike" cap="none" dirty="0" smtClean="0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Tutors/</a:t>
            </a:r>
            <a:r>
              <a:rPr lang="en-US" sz="2800" b="1" i="0" u="none" strike="noStrike" cap="none" dirty="0" err="1" smtClean="0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es</a:t>
            </a:r>
            <a:r>
              <a:rPr lang="en-US" sz="2800" b="1" i="0" u="none" strike="noStrike" cap="none" dirty="0" smtClean="0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32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7950" marR="0" lvl="0" indent="0" algn="l" rtl="0">
              <a:lnSpc>
                <a:spcPct val="100000"/>
              </a:lnSpc>
              <a:spcBef>
                <a:spcPts val="80"/>
              </a:spcBef>
              <a:spcAft>
                <a:spcPts val="0"/>
              </a:spcAft>
              <a:buClr>
                <a:srgbClr val="000000"/>
              </a:buClr>
              <a:buSzPts val="400"/>
              <a:buFont typeface="Arial"/>
              <a:buNone/>
            </a:pPr>
            <a:endParaRPr sz="400" b="0" i="0" u="none" strike="noStrike" cap="none" dirty="0">
              <a:solidFill>
                <a:srgbClr val="17375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795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7375E"/>
              </a:buClr>
              <a:buSzPts val="2800"/>
              <a:buFont typeface="Arial"/>
              <a:buNone/>
            </a:pPr>
            <a:r>
              <a:rPr lang="en-US" sz="2800" dirty="0">
                <a:solidFill>
                  <a:srgbClr val="17375E"/>
                </a:solidFill>
              </a:rPr>
              <a:t>3</a:t>
            </a:r>
            <a:r>
              <a:rPr lang="en-US" sz="2800" dirty="0" smtClean="0">
                <a:solidFill>
                  <a:srgbClr val="17375E"/>
                </a:solidFill>
              </a:rPr>
              <a:t>r </a:t>
            </a:r>
            <a:r>
              <a:rPr lang="en-US" sz="2800" dirty="0">
                <a:solidFill>
                  <a:srgbClr val="17375E"/>
                </a:solidFill>
              </a:rPr>
              <a:t>ES0 A	</a:t>
            </a:r>
            <a:r>
              <a:rPr lang="en-US" sz="2800" dirty="0" smtClean="0">
                <a:solidFill>
                  <a:srgbClr val="17375E"/>
                </a:solidFill>
              </a:rPr>
              <a:t>Carme Ruiz</a:t>
            </a:r>
            <a:endParaRPr sz="2800" dirty="0">
              <a:solidFill>
                <a:srgbClr val="17375E"/>
              </a:solidFill>
            </a:endParaRPr>
          </a:p>
          <a:p>
            <a:pPr marL="10795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7375E"/>
              </a:buClr>
              <a:buSzPts val="2800"/>
              <a:buFont typeface="Arial"/>
              <a:buNone/>
            </a:pPr>
            <a:r>
              <a:rPr lang="en-US" sz="2800" dirty="0">
                <a:solidFill>
                  <a:srgbClr val="17375E"/>
                </a:solidFill>
              </a:rPr>
              <a:t>3</a:t>
            </a:r>
            <a:r>
              <a:rPr lang="en-US" sz="2800" dirty="0" smtClean="0">
                <a:solidFill>
                  <a:srgbClr val="17375E"/>
                </a:solidFill>
              </a:rPr>
              <a:t>r </a:t>
            </a:r>
            <a:r>
              <a:rPr lang="en-US" sz="2800" dirty="0">
                <a:solidFill>
                  <a:srgbClr val="17375E"/>
                </a:solidFill>
              </a:rPr>
              <a:t>ES0 B	</a:t>
            </a:r>
            <a:r>
              <a:rPr lang="en-US" sz="2800" dirty="0" err="1" smtClean="0">
                <a:solidFill>
                  <a:srgbClr val="17375E"/>
                </a:solidFill>
              </a:rPr>
              <a:t>Montse</a:t>
            </a:r>
            <a:r>
              <a:rPr lang="en-US" sz="2800" dirty="0" smtClean="0">
                <a:solidFill>
                  <a:srgbClr val="17375E"/>
                </a:solidFill>
              </a:rPr>
              <a:t> </a:t>
            </a:r>
            <a:r>
              <a:rPr lang="en-US" sz="2800" dirty="0" err="1" smtClean="0">
                <a:solidFill>
                  <a:srgbClr val="17375E"/>
                </a:solidFill>
              </a:rPr>
              <a:t>Cullell</a:t>
            </a:r>
            <a:endParaRPr sz="2800" dirty="0">
              <a:solidFill>
                <a:srgbClr val="17375E"/>
              </a:solidFill>
            </a:endParaRPr>
          </a:p>
          <a:p>
            <a:pPr marL="10795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7375E"/>
              </a:buClr>
              <a:buSzPts val="2800"/>
              <a:buFont typeface="Arial"/>
              <a:buNone/>
            </a:pPr>
            <a:r>
              <a:rPr lang="en-US" sz="2800" dirty="0">
                <a:solidFill>
                  <a:srgbClr val="17375E"/>
                </a:solidFill>
              </a:rPr>
              <a:t>3</a:t>
            </a:r>
            <a:r>
              <a:rPr lang="en-US" sz="2800" dirty="0" smtClean="0">
                <a:solidFill>
                  <a:srgbClr val="17375E"/>
                </a:solidFill>
              </a:rPr>
              <a:t>r </a:t>
            </a:r>
            <a:r>
              <a:rPr lang="en-US" sz="2800" dirty="0">
                <a:solidFill>
                  <a:srgbClr val="17375E"/>
                </a:solidFill>
              </a:rPr>
              <a:t>ES0 C	</a:t>
            </a:r>
            <a:r>
              <a:rPr lang="en-US" sz="2800" dirty="0" smtClean="0">
                <a:solidFill>
                  <a:srgbClr val="17375E"/>
                </a:solidFill>
              </a:rPr>
              <a:t>Maria Parra</a:t>
            </a:r>
            <a:endParaRPr sz="2800" dirty="0">
              <a:solidFill>
                <a:srgbClr val="17375E"/>
              </a:solidFill>
            </a:endParaRPr>
          </a:p>
          <a:p>
            <a:pPr marL="10795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7375E"/>
              </a:buClr>
              <a:buSzPts val="2800"/>
              <a:buFont typeface="Arial"/>
              <a:buNone/>
            </a:pPr>
            <a:r>
              <a:rPr lang="en-US" sz="2800" dirty="0">
                <a:solidFill>
                  <a:srgbClr val="17375E"/>
                </a:solidFill>
              </a:rPr>
              <a:t>3</a:t>
            </a:r>
            <a:r>
              <a:rPr lang="en-US" sz="2800" dirty="0" smtClean="0">
                <a:solidFill>
                  <a:srgbClr val="17375E"/>
                </a:solidFill>
              </a:rPr>
              <a:t>r </a:t>
            </a:r>
            <a:r>
              <a:rPr lang="en-US" sz="2800" dirty="0">
                <a:solidFill>
                  <a:srgbClr val="17375E"/>
                </a:solidFill>
              </a:rPr>
              <a:t>ES0 D	</a:t>
            </a:r>
            <a:r>
              <a:rPr lang="en-US" sz="2800" dirty="0" err="1" smtClean="0">
                <a:solidFill>
                  <a:srgbClr val="17375E"/>
                </a:solidFill>
              </a:rPr>
              <a:t>Fina</a:t>
            </a:r>
            <a:r>
              <a:rPr lang="en-US" sz="2800" dirty="0" smtClean="0">
                <a:solidFill>
                  <a:srgbClr val="17375E"/>
                </a:solidFill>
              </a:rPr>
              <a:t> </a:t>
            </a:r>
            <a:r>
              <a:rPr lang="en-US" sz="2800" dirty="0" err="1" smtClean="0">
                <a:solidFill>
                  <a:srgbClr val="17375E"/>
                </a:solidFill>
              </a:rPr>
              <a:t>Vilardell</a:t>
            </a:r>
            <a:endParaRPr lang="en-US" sz="2800" dirty="0" smtClean="0">
              <a:solidFill>
                <a:srgbClr val="17375E"/>
              </a:solidFill>
            </a:endParaRPr>
          </a:p>
          <a:p>
            <a:pPr marL="10795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7375E"/>
              </a:buClr>
              <a:buSzPts val="2800"/>
              <a:buFont typeface="Arial"/>
              <a:buNone/>
            </a:pPr>
            <a:r>
              <a:rPr lang="en-US" sz="2800" dirty="0" smtClean="0">
                <a:solidFill>
                  <a:srgbClr val="17375E"/>
                </a:solidFill>
              </a:rPr>
              <a:t>3r ESO E	</a:t>
            </a:r>
            <a:r>
              <a:rPr lang="en-US" sz="2800" dirty="0" err="1" smtClean="0">
                <a:solidFill>
                  <a:srgbClr val="17375E"/>
                </a:solidFill>
              </a:rPr>
              <a:t>Josep</a:t>
            </a:r>
            <a:r>
              <a:rPr lang="en-US" sz="2800" dirty="0" smtClean="0">
                <a:solidFill>
                  <a:srgbClr val="17375E"/>
                </a:solidFill>
              </a:rPr>
              <a:t> </a:t>
            </a:r>
            <a:r>
              <a:rPr lang="en-US" sz="2800" dirty="0" err="1" smtClean="0">
                <a:solidFill>
                  <a:srgbClr val="17375E"/>
                </a:solidFill>
              </a:rPr>
              <a:t>Gispert</a:t>
            </a:r>
            <a:endParaRPr lang="en-US" sz="2800" dirty="0" smtClean="0">
              <a:solidFill>
                <a:srgbClr val="17375E"/>
              </a:solidFill>
            </a:endParaRPr>
          </a:p>
          <a:p>
            <a:pPr marL="10795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7375E"/>
              </a:buClr>
              <a:buSzPts val="2800"/>
              <a:buFont typeface="Arial"/>
              <a:buNone/>
            </a:pPr>
            <a:r>
              <a:rPr lang="en-US" sz="2800" dirty="0" smtClean="0">
                <a:solidFill>
                  <a:srgbClr val="17375E"/>
                </a:solidFill>
              </a:rPr>
              <a:t>3r ESO F	Maria Aguilar</a:t>
            </a:r>
          </a:p>
          <a:p>
            <a:pPr marL="10795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7375E"/>
              </a:buClr>
              <a:buSzPts val="2800"/>
              <a:buFont typeface="Arial"/>
              <a:buNone/>
            </a:pPr>
            <a:r>
              <a:rPr lang="en-US" sz="2800" dirty="0" smtClean="0">
                <a:solidFill>
                  <a:srgbClr val="17375E"/>
                </a:solidFill>
              </a:rPr>
              <a:t>3r ESO PS	</a:t>
            </a:r>
            <a:r>
              <a:rPr lang="en-US" sz="2800" dirty="0" err="1" smtClean="0">
                <a:solidFill>
                  <a:srgbClr val="17375E"/>
                </a:solidFill>
              </a:rPr>
              <a:t>Merche</a:t>
            </a:r>
            <a:r>
              <a:rPr lang="en-US" sz="2800" dirty="0" smtClean="0">
                <a:solidFill>
                  <a:srgbClr val="17375E"/>
                </a:solidFill>
              </a:rPr>
              <a:t> </a:t>
            </a:r>
            <a:r>
              <a:rPr lang="en-US" sz="2800" dirty="0" err="1" smtClean="0">
                <a:solidFill>
                  <a:srgbClr val="17375E"/>
                </a:solidFill>
              </a:rPr>
              <a:t>Ginés</a:t>
            </a:r>
            <a:endParaRPr sz="2800" dirty="0">
              <a:solidFill>
                <a:srgbClr val="17375E"/>
              </a:solidFill>
            </a:endParaRPr>
          </a:p>
          <a:p>
            <a:pPr marL="10795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7375E"/>
              </a:buClr>
              <a:buSzPts val="2800"/>
              <a:buFont typeface="Arial"/>
              <a:buNone/>
            </a:pPr>
            <a:endParaRPr sz="2800" dirty="0">
              <a:solidFill>
                <a:srgbClr val="17375E"/>
              </a:solidFill>
            </a:endParaRPr>
          </a:p>
          <a:p>
            <a:pPr marL="10795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7375E"/>
              </a:buClr>
              <a:buSzPts val="2800"/>
              <a:buFont typeface="Arial"/>
              <a:buNone/>
            </a:pPr>
            <a:endParaRPr sz="2800" dirty="0">
              <a:solidFill>
                <a:srgbClr val="17375E"/>
              </a:solidFill>
            </a:endParaRPr>
          </a:p>
          <a:p>
            <a:pPr marL="34290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pen Sans"/>
              <a:buNone/>
            </a:pPr>
            <a:endParaRPr sz="2400" dirty="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pen Sans"/>
              <a:buNone/>
            </a:pPr>
            <a:endParaRPr sz="2400" dirty="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pen Sans"/>
              <a:buNone/>
            </a:pPr>
            <a:endParaRPr sz="2400" dirty="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79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32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79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32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Google Shape;323;p17"/>
          <p:cNvSpPr txBox="1">
            <a:spLocks noGrp="1"/>
          </p:cNvSpPr>
          <p:nvPr>
            <p:ph type="title"/>
          </p:nvPr>
        </p:nvSpPr>
        <p:spPr>
          <a:xfrm>
            <a:off x="307975" y="55562"/>
            <a:ext cx="8378825" cy="828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4000"/>
              <a:buNone/>
            </a:pPr>
            <a:r>
              <a:rPr lang="en-US" sz="4000" dirty="0" err="1">
                <a:solidFill>
                  <a:schemeClr val="bg2"/>
                </a:solidFill>
              </a:rPr>
              <a:t>Presentació</a:t>
            </a:r>
            <a:r>
              <a:rPr lang="en-US" sz="4000" dirty="0">
                <a:solidFill>
                  <a:schemeClr val="bg2"/>
                </a:solidFill>
              </a:rPr>
              <a:t> </a:t>
            </a:r>
            <a:r>
              <a:rPr lang="en-US" sz="4000" dirty="0" err="1">
                <a:solidFill>
                  <a:schemeClr val="bg2"/>
                </a:solidFill>
              </a:rPr>
              <a:t>dels</a:t>
            </a:r>
            <a:r>
              <a:rPr lang="en-US" sz="4000" dirty="0">
                <a:solidFill>
                  <a:schemeClr val="bg2"/>
                </a:solidFill>
              </a:rPr>
              <a:t> Tutors/</a:t>
            </a:r>
            <a:r>
              <a:rPr lang="en-US" sz="4000" dirty="0" err="1">
                <a:solidFill>
                  <a:schemeClr val="bg2"/>
                </a:solidFill>
              </a:rPr>
              <a:t>es</a:t>
            </a:r>
            <a:endParaRPr sz="4000" dirty="0">
              <a:solidFill>
                <a:schemeClr val="bg2"/>
              </a:solidFill>
            </a:endParaRPr>
          </a:p>
        </p:txBody>
      </p:sp>
      <p:sp>
        <p:nvSpPr>
          <p:cNvPr id="324" name="Google Shape;324;p17"/>
          <p:cNvSpPr/>
          <p:nvPr/>
        </p:nvSpPr>
        <p:spPr>
          <a:xfrm>
            <a:off x="323850" y="1329267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1" i="0" u="none" strike="noStrike" cap="none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Presentació</a:t>
            </a:r>
            <a:r>
              <a:rPr lang="en-US" sz="1800" b="1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i="0" u="none" strike="noStrike" cap="none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dels</a:t>
            </a:r>
            <a:r>
              <a:rPr lang="en-US" sz="1800" b="1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Tutors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p17"/>
          <p:cNvSpPr/>
          <p:nvPr/>
        </p:nvSpPr>
        <p:spPr>
          <a:xfrm>
            <a:off x="307975" y="2148948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</a:pPr>
            <a:r>
              <a:rPr lang="en-US" sz="16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Projectes</a:t>
            </a:r>
            <a:r>
              <a:rPr lang="en-US" sz="16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del Centre</a:t>
            </a:r>
          </a:p>
        </p:txBody>
      </p:sp>
      <p:sp>
        <p:nvSpPr>
          <p:cNvPr id="326" name="Google Shape;326;p17"/>
          <p:cNvSpPr/>
          <p:nvPr/>
        </p:nvSpPr>
        <p:spPr>
          <a:xfrm>
            <a:off x="323850" y="3010960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</a:pPr>
            <a:r>
              <a:rPr lang="en-US" sz="1600" b="1" dirty="0" err="1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Característiques</a:t>
            </a:r>
            <a:r>
              <a:rPr lang="en-US" sz="1600" b="1" dirty="0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 i curriculum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</a:pPr>
            <a:r>
              <a:rPr lang="en-US" sz="1600" b="1" dirty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3</a:t>
            </a:r>
            <a:r>
              <a:rPr lang="en-US" sz="1600" b="1" dirty="0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r </a:t>
            </a:r>
            <a:r>
              <a:rPr lang="en-US" sz="1600" b="1" dirty="0" err="1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d’ESO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p17"/>
          <p:cNvSpPr/>
          <p:nvPr/>
        </p:nvSpPr>
        <p:spPr>
          <a:xfrm>
            <a:off x="323850" y="3872972"/>
            <a:ext cx="1728787" cy="751782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6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Horari</a:t>
            </a:r>
            <a:r>
              <a:rPr lang="en-US" sz="16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,  </a:t>
            </a:r>
            <a:r>
              <a:rPr lang="en-US" sz="16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Calendari</a:t>
            </a:r>
            <a:r>
              <a:rPr lang="en-US" sz="16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i</a:t>
            </a:r>
            <a:r>
              <a:rPr lang="en-US" sz="16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Assistència</a:t>
            </a:r>
            <a:r>
              <a:rPr lang="en-US" sz="1600" b="1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600" b="1" i="0" u="none" strike="noStrike" cap="none" dirty="0">
              <a:solidFill>
                <a:srgbClr val="000000"/>
              </a:solidFill>
              <a:sym typeface="Arial"/>
            </a:endParaRPr>
          </a:p>
        </p:txBody>
      </p:sp>
      <p:sp>
        <p:nvSpPr>
          <p:cNvPr id="328" name="Google Shape;328;p17"/>
          <p:cNvSpPr/>
          <p:nvPr/>
        </p:nvSpPr>
        <p:spPr>
          <a:xfrm>
            <a:off x="323850" y="4692652"/>
            <a:ext cx="1728787" cy="732201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Altres</a:t>
            </a:r>
            <a:r>
              <a:rPr lang="en-US" sz="18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Informacions</a:t>
            </a:r>
            <a:r>
              <a:rPr lang="en-US" sz="1800" b="1" i="0" u="none" strike="noStrike" cap="none" dirty="0" err="1" smtClean="0">
                <a:solidFill>
                  <a:srgbClr val="FFCCCC"/>
                </a:solidFill>
                <a:latin typeface="Calibri"/>
                <a:ea typeface="Calibri"/>
                <a:cs typeface="Calibri"/>
                <a:sym typeface="Calibri"/>
              </a:rPr>
              <a:t>ut</a:t>
            </a:r>
            <a:endParaRPr sz="1400" b="1" i="0" u="none" strike="noStrike" cap="none" dirty="0">
              <a:solidFill>
                <a:srgbClr val="FFCCCC"/>
              </a:solidFill>
              <a:sym typeface="Arial"/>
            </a:endParaRPr>
          </a:p>
        </p:txBody>
      </p:sp>
      <p:pic>
        <p:nvPicPr>
          <p:cNvPr id="329" name="Google Shape;329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85112" y="55562"/>
            <a:ext cx="1008062" cy="8366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940c4382f2_1_0"/>
          <p:cNvSpPr txBox="1">
            <a:spLocks noGrp="1"/>
          </p:cNvSpPr>
          <p:nvPr>
            <p:ph type="body" idx="1"/>
          </p:nvPr>
        </p:nvSpPr>
        <p:spPr>
          <a:xfrm>
            <a:off x="2175934" y="892174"/>
            <a:ext cx="6790200" cy="4763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2571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2400"/>
              <a:buNone/>
            </a:pPr>
            <a:r>
              <a:rPr lang="en-US" sz="2800" dirty="0">
                <a:solidFill>
                  <a:srgbClr val="17375E"/>
                </a:solidFill>
              </a:rPr>
              <a:t>	</a:t>
            </a:r>
            <a:endParaRPr dirty="0" smtClean="0"/>
          </a:p>
          <a:p>
            <a:pPr lvl="0" indent="0">
              <a:spcBef>
                <a:spcPts val="0"/>
              </a:spcBef>
              <a:buNone/>
            </a:pPr>
            <a:r>
              <a:rPr lang="en-US" sz="2800" dirty="0" err="1">
                <a:solidFill>
                  <a:schemeClr val="bg2"/>
                </a:solidFill>
                <a:latin typeface="Arial"/>
                <a:ea typeface="Arial"/>
                <a:cs typeface="Arial"/>
                <a:sym typeface="Arial"/>
              </a:rPr>
              <a:t>Consells</a:t>
            </a:r>
            <a:r>
              <a:rPr lang="en-US" sz="2800" dirty="0">
                <a:solidFill>
                  <a:schemeClr val="bg2"/>
                </a:solidFill>
                <a:latin typeface="Arial"/>
                <a:ea typeface="Arial"/>
                <a:cs typeface="Arial"/>
                <a:sym typeface="Arial"/>
              </a:rPr>
              <a:t> per un bon </a:t>
            </a:r>
            <a:r>
              <a:rPr lang="en-US" sz="2800" dirty="0" err="1">
                <a:solidFill>
                  <a:schemeClr val="bg2"/>
                </a:solidFill>
                <a:latin typeface="Arial"/>
                <a:ea typeface="Arial"/>
                <a:cs typeface="Arial"/>
                <a:sym typeface="Arial"/>
              </a:rPr>
              <a:t>rendiment</a:t>
            </a:r>
            <a:r>
              <a:rPr lang="en-US" sz="2800" dirty="0">
                <a:solidFill>
                  <a:schemeClr val="bg2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lang="en-US" sz="2800" dirty="0">
              <a:solidFill>
                <a:schemeClr val="bg2"/>
              </a:solidFill>
            </a:endParaRPr>
          </a:p>
          <a:p>
            <a:pPr lvl="0" indent="-406400">
              <a:spcBef>
                <a:spcPts val="560"/>
              </a:spcBef>
              <a:buSzPts val="2800"/>
              <a:buChar char="-"/>
            </a:pPr>
            <a:r>
              <a:rPr lang="en-US" sz="2400" dirty="0" err="1">
                <a:solidFill>
                  <a:schemeClr val="bg2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donar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chemeClr val="bg2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autonomia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i </a:t>
            </a:r>
            <a:r>
              <a:rPr lang="en-US" sz="2400" dirty="0" err="1">
                <a:solidFill>
                  <a:schemeClr val="bg2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responsabilitat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chemeClr val="bg2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fent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chemeClr val="bg2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seguiment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lvl="0" indent="-406400">
              <a:spcBef>
                <a:spcPts val="0"/>
              </a:spcBef>
              <a:buSzPts val="2800"/>
              <a:buChar char="-"/>
            </a:pPr>
            <a:r>
              <a:rPr lang="en-US" sz="2400" dirty="0" err="1">
                <a:solidFill>
                  <a:schemeClr val="bg2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horaris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de </a:t>
            </a:r>
            <a:r>
              <a:rPr lang="en-US" sz="2400" dirty="0" err="1">
                <a:solidFill>
                  <a:schemeClr val="bg2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descans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400" dirty="0" err="1">
                <a:solidFill>
                  <a:schemeClr val="bg2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aparells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chemeClr val="bg2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electrònics</a:t>
            </a:r>
            <a:endParaRPr lang="en-US" sz="2400" dirty="0">
              <a:solidFill>
                <a:schemeClr val="bg2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lvl="0" indent="-406400">
              <a:spcBef>
                <a:spcPts val="0"/>
              </a:spcBef>
              <a:buSzPts val="2800"/>
              <a:buChar char="-"/>
            </a:pPr>
            <a:r>
              <a:rPr lang="en-US" sz="2400" dirty="0" err="1">
                <a:solidFill>
                  <a:schemeClr val="bg2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alimentació</a:t>
            </a:r>
            <a:endParaRPr lang="en-US" sz="2400" dirty="0">
              <a:solidFill>
                <a:schemeClr val="bg2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lvl="0" indent="-406400">
              <a:spcBef>
                <a:spcPts val="0"/>
              </a:spcBef>
              <a:buSzPts val="2800"/>
              <a:buChar char="-"/>
            </a:pPr>
            <a:r>
              <a:rPr lang="en-US" sz="2400" dirty="0" err="1">
                <a:solidFill>
                  <a:schemeClr val="bg2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ús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del </a:t>
            </a:r>
            <a:r>
              <a:rPr lang="en-US" sz="2400" dirty="0" err="1">
                <a:solidFill>
                  <a:schemeClr val="bg2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mòbil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dins i fora del </a:t>
            </a:r>
            <a:r>
              <a:rPr lang="en-US" sz="2400" dirty="0" err="1">
                <a:solidFill>
                  <a:schemeClr val="bg2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centre</a:t>
            </a:r>
            <a:endParaRPr lang="en-US" sz="2400" dirty="0">
              <a:solidFill>
                <a:schemeClr val="bg2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lvl="0" indent="-406400">
              <a:spcBef>
                <a:spcPts val="0"/>
              </a:spcBef>
              <a:buSzPts val="2800"/>
              <a:buChar char="-"/>
            </a:pPr>
            <a:r>
              <a:rPr lang="en-US" sz="2400" dirty="0" err="1">
                <a:solidFill>
                  <a:schemeClr val="bg2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hores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dirty="0" err="1">
                <a:solidFill>
                  <a:schemeClr val="bg2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d’estudi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i </a:t>
            </a:r>
            <a:r>
              <a:rPr lang="en-US" sz="2400" dirty="0" err="1">
                <a:solidFill>
                  <a:schemeClr val="bg2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deures</a:t>
            </a:r>
            <a:endParaRPr lang="en-US" sz="2400" dirty="0">
              <a:solidFill>
                <a:schemeClr val="bg2">
                  <a:lumMod val="75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lvl="0" indent="-406400">
              <a:spcBef>
                <a:spcPts val="0"/>
              </a:spcBef>
              <a:buSzPts val="2800"/>
              <a:buChar char="-"/>
            </a:pPr>
            <a:r>
              <a:rPr lang="en-US" sz="2400" dirty="0" err="1">
                <a:solidFill>
                  <a:schemeClr val="bg2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importància</a:t>
            </a:r>
            <a:r>
              <a:rPr lang="en-US" sz="2400" dirty="0">
                <a:solidFill>
                  <a:schemeClr val="bg2">
                    <a:lumMod val="7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de les notes de 1r a 3r ESO</a:t>
            </a:r>
          </a:p>
          <a:p>
            <a:pPr marL="10795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7375E"/>
              </a:buClr>
              <a:buSzPts val="2800"/>
              <a:buFont typeface="Arial"/>
              <a:buNone/>
            </a:pPr>
            <a:endParaRPr sz="2800" dirty="0">
              <a:solidFill>
                <a:srgbClr val="17375E"/>
              </a:solidFill>
            </a:endParaRPr>
          </a:p>
          <a:p>
            <a:pPr marL="10795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7375E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rgbClr val="17375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795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7375E"/>
              </a:buClr>
              <a:buSzPts val="2800"/>
              <a:buFont typeface="Arial"/>
              <a:buNone/>
            </a:pPr>
            <a:endParaRPr sz="3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pen Sans"/>
              <a:buNone/>
            </a:pPr>
            <a:endParaRPr sz="2400" dirty="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pen Sans"/>
              <a:buNone/>
            </a:pPr>
            <a:endParaRPr sz="2400" dirty="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pen Sans"/>
              <a:buNone/>
            </a:pPr>
            <a:endParaRPr sz="2400" dirty="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79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32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79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32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3" name="Google Shape;383;g940c4382f2_1_0"/>
          <p:cNvSpPr txBox="1">
            <a:spLocks noGrp="1"/>
          </p:cNvSpPr>
          <p:nvPr>
            <p:ph type="title"/>
          </p:nvPr>
        </p:nvSpPr>
        <p:spPr>
          <a:xfrm>
            <a:off x="307975" y="55562"/>
            <a:ext cx="8378700" cy="8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4000"/>
              <a:buNone/>
            </a:pPr>
            <a:r>
              <a:rPr lang="en-US" sz="4000" dirty="0" err="1">
                <a:solidFill>
                  <a:schemeClr val="bg2"/>
                </a:solidFill>
              </a:rPr>
              <a:t>Aspectes</a:t>
            </a:r>
            <a:r>
              <a:rPr lang="en-US" sz="4000" dirty="0">
                <a:solidFill>
                  <a:schemeClr val="bg2"/>
                </a:solidFill>
              </a:rPr>
              <a:t> molt </a:t>
            </a:r>
            <a:r>
              <a:rPr lang="en-US" sz="4000" dirty="0" err="1">
                <a:solidFill>
                  <a:schemeClr val="bg2"/>
                </a:solidFill>
              </a:rPr>
              <a:t>importants</a:t>
            </a:r>
            <a:endParaRPr sz="4000" dirty="0">
              <a:solidFill>
                <a:schemeClr val="bg2"/>
              </a:solidFill>
            </a:endParaRPr>
          </a:p>
        </p:txBody>
      </p:sp>
      <p:sp>
        <p:nvSpPr>
          <p:cNvPr id="384" name="Google Shape;384;g940c4382f2_1_0"/>
          <p:cNvSpPr/>
          <p:nvPr/>
        </p:nvSpPr>
        <p:spPr>
          <a:xfrm>
            <a:off x="323850" y="1329267"/>
            <a:ext cx="1728900" cy="717600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Projectes de Centre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5" name="Google Shape;385;g940c4382f2_1_0"/>
          <p:cNvSpPr/>
          <p:nvPr/>
        </p:nvSpPr>
        <p:spPr>
          <a:xfrm>
            <a:off x="307975" y="2148948"/>
            <a:ext cx="1728900" cy="717600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</a:pPr>
            <a:r>
              <a:rPr lang="en-US" sz="16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Característiques</a:t>
            </a:r>
            <a:r>
              <a:rPr lang="en-US" sz="16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i curriculum </a:t>
            </a:r>
            <a:r>
              <a:rPr lang="en-US" sz="1600" b="1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3r </a:t>
            </a:r>
            <a:r>
              <a:rPr lang="en-US" sz="16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ESO</a:t>
            </a:r>
            <a:endParaRPr sz="16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6" name="Google Shape;386;g940c4382f2_1_0"/>
          <p:cNvSpPr/>
          <p:nvPr/>
        </p:nvSpPr>
        <p:spPr>
          <a:xfrm>
            <a:off x="323850" y="3010960"/>
            <a:ext cx="1728900" cy="717600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</a:pPr>
            <a:r>
              <a:rPr lang="en-US" sz="16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Horari /Calendari Assistència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7" name="Google Shape;387;g940c4382f2_1_0"/>
          <p:cNvSpPr/>
          <p:nvPr/>
        </p:nvSpPr>
        <p:spPr>
          <a:xfrm>
            <a:off x="323850" y="3872972"/>
            <a:ext cx="1728900" cy="708600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Clr>
                <a:srgbClr val="FFFFFF"/>
              </a:buClr>
              <a:buSzPts val="1800"/>
            </a:pPr>
            <a:r>
              <a:rPr lang="ca-ES" sz="16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Altres Informacions </a:t>
            </a:r>
            <a:endParaRPr lang="ca-ES" sz="1600" b="1" dirty="0"/>
          </a:p>
        </p:txBody>
      </p:sp>
      <p:sp>
        <p:nvSpPr>
          <p:cNvPr id="388" name="Google Shape;388;g940c4382f2_1_0"/>
          <p:cNvSpPr/>
          <p:nvPr/>
        </p:nvSpPr>
        <p:spPr>
          <a:xfrm>
            <a:off x="323850" y="4692653"/>
            <a:ext cx="1728900" cy="6810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Presentació dels Tutors</a:t>
            </a:r>
            <a:endParaRPr sz="1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9" name="Google Shape;389;g940c4382f2_1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85112" y="55562"/>
            <a:ext cx="1008062" cy="8366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23"/>
          <p:cNvSpPr txBox="1"/>
          <p:nvPr/>
        </p:nvSpPr>
        <p:spPr>
          <a:xfrm>
            <a:off x="1185333" y="3573462"/>
            <a:ext cx="6993467" cy="52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Moltes gràcies per la seva assistència </a:t>
            </a:r>
            <a:endParaRPr sz="1400" b="1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5" name="Google Shape;425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51062" y="1484312"/>
            <a:ext cx="4829175" cy="16954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942923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7"/>
          <p:cNvSpPr txBox="1">
            <a:spLocks noGrp="1"/>
          </p:cNvSpPr>
          <p:nvPr>
            <p:ph type="body" idx="1"/>
          </p:nvPr>
        </p:nvSpPr>
        <p:spPr>
          <a:xfrm>
            <a:off x="2175934" y="1200150"/>
            <a:ext cx="6790266" cy="4455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079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rgbClr val="17375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795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7375E"/>
              </a:buClr>
              <a:buSzPts val="2800"/>
              <a:buFont typeface="Arial"/>
              <a:buNone/>
            </a:pPr>
            <a:endParaRPr sz="2800" dirty="0">
              <a:solidFill>
                <a:srgbClr val="17375E"/>
              </a:solidFill>
            </a:endParaRPr>
          </a:p>
          <a:p>
            <a:pPr marL="34290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pen Sans"/>
              <a:buNone/>
            </a:pPr>
            <a:endParaRPr sz="2400" dirty="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pen Sans"/>
              <a:buNone/>
            </a:pPr>
            <a:endParaRPr sz="2400" dirty="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pen Sans"/>
              <a:buNone/>
            </a:pPr>
            <a:endParaRPr sz="2400" dirty="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79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32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79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32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Google Shape;323;p17"/>
          <p:cNvSpPr txBox="1">
            <a:spLocks noGrp="1"/>
          </p:cNvSpPr>
          <p:nvPr>
            <p:ph type="title"/>
          </p:nvPr>
        </p:nvSpPr>
        <p:spPr>
          <a:xfrm>
            <a:off x="307975" y="55562"/>
            <a:ext cx="8378825" cy="828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4000"/>
              <a:buNone/>
            </a:pPr>
            <a:r>
              <a:rPr lang="en-US" sz="4000" dirty="0" err="1" smtClean="0">
                <a:solidFill>
                  <a:schemeClr val="bg2"/>
                </a:solidFill>
              </a:rPr>
              <a:t>Projectes</a:t>
            </a:r>
            <a:r>
              <a:rPr lang="en-US" sz="4000" dirty="0" smtClean="0">
                <a:solidFill>
                  <a:schemeClr val="bg2"/>
                </a:solidFill>
              </a:rPr>
              <a:t> del Centre</a:t>
            </a:r>
            <a:endParaRPr sz="4000" dirty="0">
              <a:solidFill>
                <a:schemeClr val="bg2"/>
              </a:solidFill>
            </a:endParaRPr>
          </a:p>
        </p:txBody>
      </p:sp>
      <p:sp>
        <p:nvSpPr>
          <p:cNvPr id="324" name="Google Shape;324;p17"/>
          <p:cNvSpPr/>
          <p:nvPr/>
        </p:nvSpPr>
        <p:spPr>
          <a:xfrm>
            <a:off x="323850" y="1329267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1" i="0" u="none" strike="noStrike" cap="none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Presentació</a:t>
            </a:r>
            <a:r>
              <a:rPr lang="en-US" sz="1800" b="1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i="0" u="none" strike="noStrike" cap="none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dels</a:t>
            </a:r>
            <a:r>
              <a:rPr lang="en-US" sz="1800" b="1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Tutors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p17"/>
          <p:cNvSpPr/>
          <p:nvPr/>
        </p:nvSpPr>
        <p:spPr>
          <a:xfrm>
            <a:off x="307975" y="2148948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</a:pPr>
            <a:r>
              <a:rPr lang="en-US" sz="16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Projectes</a:t>
            </a:r>
            <a:r>
              <a:rPr lang="en-US" sz="16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del Centre</a:t>
            </a:r>
          </a:p>
        </p:txBody>
      </p:sp>
      <p:sp>
        <p:nvSpPr>
          <p:cNvPr id="326" name="Google Shape;326;p17"/>
          <p:cNvSpPr/>
          <p:nvPr/>
        </p:nvSpPr>
        <p:spPr>
          <a:xfrm>
            <a:off x="323850" y="3010960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</a:pPr>
            <a:r>
              <a:rPr lang="en-US" sz="1600" b="1" dirty="0" err="1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Característiques</a:t>
            </a:r>
            <a:r>
              <a:rPr lang="en-US" sz="1600" b="1" dirty="0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 i curriculum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</a:pPr>
            <a:r>
              <a:rPr lang="en-US" sz="1600" b="1" dirty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3</a:t>
            </a:r>
            <a:r>
              <a:rPr lang="en-US" sz="1600" b="1" dirty="0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r </a:t>
            </a:r>
            <a:r>
              <a:rPr lang="en-US" sz="1600" b="1" dirty="0" err="1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d’ESO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p17"/>
          <p:cNvSpPr/>
          <p:nvPr/>
        </p:nvSpPr>
        <p:spPr>
          <a:xfrm>
            <a:off x="323850" y="3872972"/>
            <a:ext cx="1728787" cy="751782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6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Horari</a:t>
            </a:r>
            <a:r>
              <a:rPr lang="en-US" sz="16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,  </a:t>
            </a:r>
            <a:r>
              <a:rPr lang="en-US" sz="16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Calendari</a:t>
            </a:r>
            <a:r>
              <a:rPr lang="en-US" sz="16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i</a:t>
            </a:r>
            <a:r>
              <a:rPr lang="en-US" sz="16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Assistència</a:t>
            </a:r>
            <a:r>
              <a:rPr lang="en-US" sz="1600" b="1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600" b="1" i="0" u="none" strike="noStrike" cap="none" dirty="0">
              <a:solidFill>
                <a:srgbClr val="000000"/>
              </a:solidFill>
              <a:sym typeface="Arial"/>
            </a:endParaRPr>
          </a:p>
        </p:txBody>
      </p:sp>
      <p:sp>
        <p:nvSpPr>
          <p:cNvPr id="328" name="Google Shape;328;p17"/>
          <p:cNvSpPr/>
          <p:nvPr/>
        </p:nvSpPr>
        <p:spPr>
          <a:xfrm>
            <a:off x="323850" y="4769218"/>
            <a:ext cx="1728787" cy="787520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Altres</a:t>
            </a:r>
            <a:r>
              <a:rPr lang="en-US" sz="18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Informacions</a:t>
            </a:r>
            <a:r>
              <a:rPr lang="en-US" sz="1800" b="1" i="0" u="none" strike="noStrike" cap="none" dirty="0" err="1" smtClean="0">
                <a:solidFill>
                  <a:srgbClr val="FFCCCC"/>
                </a:solidFill>
                <a:latin typeface="Calibri"/>
                <a:ea typeface="Calibri"/>
                <a:cs typeface="Calibri"/>
                <a:sym typeface="Calibri"/>
              </a:rPr>
              <a:t>ut</a:t>
            </a:r>
            <a:endParaRPr sz="1400" b="1" i="0" u="none" strike="noStrike" cap="none" dirty="0">
              <a:solidFill>
                <a:srgbClr val="FFCCCC"/>
              </a:solidFill>
              <a:sym typeface="Arial"/>
            </a:endParaRPr>
          </a:p>
        </p:txBody>
      </p:sp>
      <p:pic>
        <p:nvPicPr>
          <p:cNvPr id="329" name="Google Shape;329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85112" y="55562"/>
            <a:ext cx="1008062" cy="83661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2286000" y="833418"/>
            <a:ext cx="6607174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95275" algn="just">
              <a:buClr>
                <a:srgbClr val="17375E"/>
              </a:buClr>
              <a:buSzPts val="2200"/>
              <a:buFont typeface="Arial"/>
              <a:buAutoNum type="arabicPeriod"/>
            </a:pPr>
            <a:endParaRPr lang="en-US" sz="2200" dirty="0" smtClean="0">
              <a:solidFill>
                <a:srgbClr val="17375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47675" lvl="1" algn="just">
              <a:buClr>
                <a:srgbClr val="17375E"/>
              </a:buClr>
              <a:buSzPts val="2200"/>
            </a:pPr>
            <a:endParaRPr lang="en-US" sz="2200" dirty="0" smtClean="0">
              <a:solidFill>
                <a:srgbClr val="17375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lvl="1" indent="-295275" algn="just">
              <a:buClr>
                <a:srgbClr val="17375E"/>
              </a:buClr>
              <a:buSzPts val="2200"/>
              <a:buFont typeface="Arial"/>
              <a:buAutoNum type="arabicPeriod"/>
            </a:pPr>
            <a:endParaRPr lang="en-US" sz="2200" dirty="0">
              <a:solidFill>
                <a:srgbClr val="17375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lvl="1" indent="-295275" algn="just">
              <a:buClr>
                <a:srgbClr val="17375E"/>
              </a:buClr>
              <a:buSzPts val="2200"/>
              <a:buFont typeface="Arial"/>
              <a:buAutoNum type="arabicPeriod"/>
            </a:pPr>
            <a:r>
              <a:rPr lang="en-US" sz="2800" dirty="0" smtClean="0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Carta </a:t>
            </a:r>
            <a:r>
              <a:rPr lang="en-US" sz="2800" dirty="0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de </a:t>
            </a:r>
            <a:r>
              <a:rPr lang="en-US" sz="2800" dirty="0" err="1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compromís</a:t>
            </a:r>
            <a:r>
              <a:rPr lang="en-US" sz="2800" dirty="0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educatiu</a:t>
            </a:r>
            <a:endParaRPr lang="en-US"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lvl="1" indent="-295275" algn="just">
              <a:spcBef>
                <a:spcPts val="440"/>
              </a:spcBef>
              <a:buClr>
                <a:srgbClr val="17375E"/>
              </a:buClr>
              <a:buSzPts val="2200"/>
              <a:buFont typeface="Arial"/>
              <a:buAutoNum type="arabicPeriod"/>
            </a:pPr>
            <a:r>
              <a:rPr lang="en-US" sz="2800" dirty="0" err="1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Projecte</a:t>
            </a:r>
            <a:r>
              <a:rPr lang="en-US" sz="2800" dirty="0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2800" dirty="0" err="1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qualitat</a:t>
            </a:r>
            <a:r>
              <a:rPr lang="en-US" sz="2800" dirty="0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 i </a:t>
            </a:r>
            <a:r>
              <a:rPr lang="en-US" sz="2800" dirty="0" err="1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millora</a:t>
            </a:r>
            <a:r>
              <a:rPr lang="en-US" sz="2800" dirty="0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contínua</a:t>
            </a:r>
            <a:endParaRPr lang="en-US"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lvl="1" indent="-295275" algn="just">
              <a:spcBef>
                <a:spcPts val="440"/>
              </a:spcBef>
              <a:buClr>
                <a:srgbClr val="17375E"/>
              </a:buClr>
              <a:buSzPts val="2200"/>
              <a:buFont typeface="Arial"/>
              <a:buAutoNum type="arabicPeriod"/>
            </a:pPr>
            <a:r>
              <a:rPr lang="en-US" sz="2800" dirty="0" err="1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Pla</a:t>
            </a:r>
            <a:r>
              <a:rPr lang="en-US" sz="2800" dirty="0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dirty="0" err="1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d’acció</a:t>
            </a:r>
            <a:r>
              <a:rPr lang="en-US" sz="2800" dirty="0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 tutorial </a:t>
            </a:r>
            <a:endParaRPr lang="en-US"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lvl="1" indent="-295275" algn="just">
              <a:spcBef>
                <a:spcPts val="440"/>
              </a:spcBef>
              <a:buClr>
                <a:srgbClr val="17375E"/>
              </a:buClr>
              <a:buSzPts val="2200"/>
              <a:buFont typeface="Arial"/>
              <a:buAutoNum type="arabicPeriod"/>
            </a:pPr>
            <a:r>
              <a:rPr lang="en-US" sz="2800" dirty="0" err="1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Projecte</a:t>
            </a:r>
            <a:r>
              <a:rPr lang="en-US" sz="2800" dirty="0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2800" dirty="0" err="1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mediació</a:t>
            </a:r>
            <a:r>
              <a:rPr lang="en-US" sz="2800" dirty="0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 al </a:t>
            </a:r>
            <a:r>
              <a:rPr lang="en-US" sz="2800" dirty="0" err="1" smtClean="0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centre</a:t>
            </a:r>
            <a:endParaRPr lang="en-US"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" name="Google Shape;130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02401" y="4394199"/>
            <a:ext cx="2463799" cy="12954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744829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7"/>
          <p:cNvSpPr txBox="1">
            <a:spLocks noGrp="1"/>
          </p:cNvSpPr>
          <p:nvPr>
            <p:ph type="body" idx="1"/>
          </p:nvPr>
        </p:nvSpPr>
        <p:spPr>
          <a:xfrm>
            <a:off x="2175934" y="1200150"/>
            <a:ext cx="6790266" cy="4455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079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rgbClr val="17375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795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7375E"/>
              </a:buClr>
              <a:buSzPts val="2800"/>
              <a:buFont typeface="Arial"/>
              <a:buNone/>
            </a:pPr>
            <a:endParaRPr sz="2800" dirty="0">
              <a:solidFill>
                <a:srgbClr val="17375E"/>
              </a:solidFill>
            </a:endParaRPr>
          </a:p>
          <a:p>
            <a:pPr marL="34290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pen Sans"/>
              <a:buNone/>
            </a:pPr>
            <a:endParaRPr sz="2400" dirty="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pen Sans"/>
              <a:buNone/>
            </a:pPr>
            <a:endParaRPr sz="2400" dirty="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pen Sans"/>
              <a:buNone/>
            </a:pPr>
            <a:endParaRPr sz="2400" dirty="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79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32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79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32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Google Shape;323;p17"/>
          <p:cNvSpPr txBox="1">
            <a:spLocks noGrp="1"/>
          </p:cNvSpPr>
          <p:nvPr>
            <p:ph type="title"/>
          </p:nvPr>
        </p:nvSpPr>
        <p:spPr>
          <a:xfrm>
            <a:off x="307975" y="55562"/>
            <a:ext cx="8378825" cy="828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4000"/>
              <a:buNone/>
            </a:pPr>
            <a:r>
              <a:rPr lang="en-US" sz="4000" dirty="0" err="1" smtClean="0">
                <a:solidFill>
                  <a:schemeClr val="bg2"/>
                </a:solidFill>
              </a:rPr>
              <a:t>Projectes</a:t>
            </a:r>
            <a:r>
              <a:rPr lang="en-US" sz="4000" dirty="0" smtClean="0">
                <a:solidFill>
                  <a:schemeClr val="bg2"/>
                </a:solidFill>
              </a:rPr>
              <a:t> del Centre</a:t>
            </a:r>
            <a:endParaRPr sz="4000" dirty="0">
              <a:solidFill>
                <a:schemeClr val="bg2"/>
              </a:solidFill>
            </a:endParaRPr>
          </a:p>
        </p:txBody>
      </p:sp>
      <p:sp>
        <p:nvSpPr>
          <p:cNvPr id="324" name="Google Shape;324;p17"/>
          <p:cNvSpPr/>
          <p:nvPr/>
        </p:nvSpPr>
        <p:spPr>
          <a:xfrm>
            <a:off x="323850" y="1329267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1" i="0" u="none" strike="noStrike" cap="none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Presentació</a:t>
            </a:r>
            <a:r>
              <a:rPr lang="en-US" sz="1800" b="1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i="0" u="none" strike="noStrike" cap="none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dels</a:t>
            </a:r>
            <a:r>
              <a:rPr lang="en-US" sz="1800" b="1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Tutors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p17"/>
          <p:cNvSpPr/>
          <p:nvPr/>
        </p:nvSpPr>
        <p:spPr>
          <a:xfrm>
            <a:off x="307975" y="2148948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</a:pPr>
            <a:r>
              <a:rPr lang="en-US" sz="16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Projectes</a:t>
            </a:r>
            <a:r>
              <a:rPr lang="en-US" sz="16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del Centre</a:t>
            </a:r>
          </a:p>
        </p:txBody>
      </p:sp>
      <p:sp>
        <p:nvSpPr>
          <p:cNvPr id="326" name="Google Shape;326;p17"/>
          <p:cNvSpPr/>
          <p:nvPr/>
        </p:nvSpPr>
        <p:spPr>
          <a:xfrm>
            <a:off x="323850" y="3010960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</a:pPr>
            <a:r>
              <a:rPr lang="en-US" sz="1600" b="1" dirty="0" err="1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Característiques</a:t>
            </a:r>
            <a:r>
              <a:rPr lang="en-US" sz="1600" b="1" dirty="0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 i curriculum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</a:pPr>
            <a:r>
              <a:rPr lang="en-US" sz="1600" b="1" dirty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3</a:t>
            </a:r>
            <a:r>
              <a:rPr lang="en-US" sz="1600" b="1" dirty="0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r </a:t>
            </a:r>
            <a:r>
              <a:rPr lang="en-US" sz="1600" b="1" dirty="0" err="1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d’ESO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p17"/>
          <p:cNvSpPr/>
          <p:nvPr/>
        </p:nvSpPr>
        <p:spPr>
          <a:xfrm>
            <a:off x="323850" y="3872972"/>
            <a:ext cx="1728787" cy="751782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6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Horari</a:t>
            </a:r>
            <a:r>
              <a:rPr lang="en-US" sz="16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,  </a:t>
            </a:r>
            <a:r>
              <a:rPr lang="en-US" sz="16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Calendari</a:t>
            </a:r>
            <a:r>
              <a:rPr lang="en-US" sz="16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i</a:t>
            </a:r>
            <a:r>
              <a:rPr lang="en-US" sz="16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Assistència</a:t>
            </a:r>
            <a:r>
              <a:rPr lang="en-US" sz="1600" b="1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600" b="1" i="0" u="none" strike="noStrike" cap="none" dirty="0">
              <a:solidFill>
                <a:srgbClr val="000000"/>
              </a:solidFill>
              <a:sym typeface="Arial"/>
            </a:endParaRPr>
          </a:p>
        </p:txBody>
      </p:sp>
      <p:sp>
        <p:nvSpPr>
          <p:cNvPr id="328" name="Google Shape;328;p17"/>
          <p:cNvSpPr/>
          <p:nvPr/>
        </p:nvSpPr>
        <p:spPr>
          <a:xfrm>
            <a:off x="323850" y="4769218"/>
            <a:ext cx="1728787" cy="787520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Altres</a:t>
            </a:r>
            <a:r>
              <a:rPr lang="en-US" sz="18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Informacions</a:t>
            </a:r>
            <a:r>
              <a:rPr lang="en-US" sz="1800" b="1" i="0" u="none" strike="noStrike" cap="none" dirty="0" err="1" smtClean="0">
                <a:solidFill>
                  <a:srgbClr val="FFCCCC"/>
                </a:solidFill>
                <a:latin typeface="Calibri"/>
                <a:ea typeface="Calibri"/>
                <a:cs typeface="Calibri"/>
                <a:sym typeface="Calibri"/>
              </a:rPr>
              <a:t>ut</a:t>
            </a:r>
            <a:endParaRPr sz="1400" b="1" i="0" u="none" strike="noStrike" cap="none" dirty="0">
              <a:solidFill>
                <a:srgbClr val="FFCCCC"/>
              </a:solidFill>
              <a:sym typeface="Arial"/>
            </a:endParaRPr>
          </a:p>
        </p:txBody>
      </p:sp>
      <p:pic>
        <p:nvPicPr>
          <p:cNvPr id="329" name="Google Shape;329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85112" y="55562"/>
            <a:ext cx="1008062" cy="83661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2359026" y="835170"/>
            <a:ext cx="6607174" cy="41139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95275" algn="just">
              <a:spcBef>
                <a:spcPts val="440"/>
              </a:spcBef>
              <a:buClr>
                <a:srgbClr val="17375E"/>
              </a:buClr>
              <a:buSzPts val="2200"/>
              <a:buFont typeface="Arial"/>
              <a:buAutoNum type="arabicPeriod"/>
            </a:pPr>
            <a:endParaRPr lang="en-US" sz="2200" dirty="0" smtClean="0">
              <a:solidFill>
                <a:srgbClr val="17375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47675" lvl="1" algn="just">
              <a:spcBef>
                <a:spcPts val="440"/>
              </a:spcBef>
              <a:buClr>
                <a:srgbClr val="17375E"/>
              </a:buClr>
              <a:buSzPts val="2200"/>
            </a:pPr>
            <a:r>
              <a:rPr lang="ca-ES" sz="2400" dirty="0" smtClean="0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5. Pla de llengües. Possibilitat de realització de les proves </a:t>
            </a:r>
            <a:r>
              <a:rPr lang="ca-ES" sz="2400" dirty="0" err="1" smtClean="0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Cambridge</a:t>
            </a:r>
            <a:r>
              <a:rPr lang="ca-ES" sz="2400" dirty="0" smtClean="0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 i DELF. </a:t>
            </a:r>
          </a:p>
          <a:p>
            <a:pPr marL="447675" lvl="1" algn="just">
              <a:spcBef>
                <a:spcPts val="440"/>
              </a:spcBef>
              <a:buClr>
                <a:srgbClr val="17375E"/>
              </a:buClr>
              <a:buSzPts val="2200"/>
            </a:pPr>
            <a:r>
              <a:rPr lang="ca-ES" sz="2400" dirty="0" smtClean="0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Francès/Anglès com a 1a i 2a llengua</a:t>
            </a:r>
          </a:p>
          <a:p>
            <a:pPr marL="790575" lvl="3" indent="-342900" algn="just">
              <a:spcBef>
                <a:spcPts val="440"/>
              </a:spcBef>
              <a:buClr>
                <a:srgbClr val="17375E"/>
              </a:buClr>
              <a:buSzPts val="2200"/>
              <a:buFont typeface="Courier New" panose="02070309020205020404" pitchFamily="49" charset="0"/>
              <a:buChar char="o"/>
            </a:pPr>
            <a:r>
              <a:rPr lang="ca-ES" sz="2400" dirty="0" smtClean="0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Exàmens de francès: finals d’abril</a:t>
            </a:r>
          </a:p>
          <a:p>
            <a:pPr marL="790575" lvl="3" indent="-342900" algn="just">
              <a:spcBef>
                <a:spcPts val="440"/>
              </a:spcBef>
              <a:buClr>
                <a:srgbClr val="17375E"/>
              </a:buClr>
              <a:buSzPts val="2200"/>
              <a:buFont typeface="Courier New" panose="02070309020205020404" pitchFamily="49" charset="0"/>
              <a:buChar char="o"/>
            </a:pPr>
            <a:r>
              <a:rPr lang="ca-ES" sz="2400" dirty="0" smtClean="0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Exàmens d’anglès: finals de maig</a:t>
            </a:r>
          </a:p>
          <a:p>
            <a:pPr marL="447675" lvl="3" algn="just">
              <a:spcBef>
                <a:spcPts val="440"/>
              </a:spcBef>
              <a:buClr>
                <a:srgbClr val="17375E"/>
              </a:buClr>
              <a:buSzPts val="2200"/>
            </a:pPr>
            <a:r>
              <a:rPr lang="ca-ES" sz="2400" dirty="0" smtClean="0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  Intercanvis i estades lingüístiques</a:t>
            </a:r>
            <a:endParaRPr lang="ca-ES" sz="24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47675" lvl="1" algn="just">
              <a:spcBef>
                <a:spcPts val="440"/>
              </a:spcBef>
              <a:buClr>
                <a:srgbClr val="17375E"/>
              </a:buClr>
              <a:buSzPts val="2200"/>
            </a:pPr>
            <a:r>
              <a:rPr lang="ca-ES" sz="2400" dirty="0" smtClean="0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6. </a:t>
            </a:r>
            <a:r>
              <a:rPr lang="ca-ES" sz="2400" dirty="0" err="1" smtClean="0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PuntEdu</a:t>
            </a:r>
            <a:r>
              <a:rPr lang="ca-ES" sz="2400" dirty="0" smtClean="0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, projecte de biblioteca escolar (Pla de lectura)</a:t>
            </a:r>
            <a:endParaRPr lang="ca-ES" sz="24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47675" lvl="1" algn="just">
              <a:spcBef>
                <a:spcPts val="440"/>
              </a:spcBef>
              <a:buClr>
                <a:srgbClr val="17375E"/>
              </a:buClr>
              <a:buSzPts val="2200"/>
            </a:pPr>
            <a:r>
              <a:rPr lang="ca-ES" sz="2400" dirty="0" smtClean="0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7. Pla TAC</a:t>
            </a:r>
            <a:endParaRPr lang="ca-ES"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" name="Google Shape;183;g940c4382f2_0_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95291" y="4308231"/>
            <a:ext cx="2470639" cy="13656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919040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7"/>
          <p:cNvSpPr txBox="1">
            <a:spLocks noGrp="1"/>
          </p:cNvSpPr>
          <p:nvPr>
            <p:ph type="body" idx="1"/>
          </p:nvPr>
        </p:nvSpPr>
        <p:spPr>
          <a:xfrm>
            <a:off x="2175934" y="1200150"/>
            <a:ext cx="6790266" cy="4455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079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rgbClr val="17375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795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7375E"/>
              </a:buClr>
              <a:buSzPts val="2800"/>
              <a:buFont typeface="Arial"/>
              <a:buNone/>
            </a:pPr>
            <a:endParaRPr sz="2800" dirty="0">
              <a:solidFill>
                <a:srgbClr val="17375E"/>
              </a:solidFill>
            </a:endParaRPr>
          </a:p>
          <a:p>
            <a:pPr marL="34290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pen Sans"/>
              <a:buNone/>
            </a:pPr>
            <a:endParaRPr sz="2400" dirty="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pen Sans"/>
              <a:buNone/>
            </a:pPr>
            <a:endParaRPr sz="2400" dirty="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pen Sans"/>
              <a:buNone/>
            </a:pPr>
            <a:endParaRPr sz="2400" dirty="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79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32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79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32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Google Shape;323;p17"/>
          <p:cNvSpPr txBox="1">
            <a:spLocks noGrp="1"/>
          </p:cNvSpPr>
          <p:nvPr>
            <p:ph type="title"/>
          </p:nvPr>
        </p:nvSpPr>
        <p:spPr>
          <a:xfrm>
            <a:off x="307975" y="55562"/>
            <a:ext cx="8378825" cy="828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4000"/>
              <a:buNone/>
            </a:pPr>
            <a:r>
              <a:rPr lang="en-US" sz="4000" dirty="0" err="1" smtClean="0">
                <a:solidFill>
                  <a:schemeClr val="bg2"/>
                </a:solidFill>
              </a:rPr>
              <a:t>Projectes</a:t>
            </a:r>
            <a:r>
              <a:rPr lang="en-US" sz="4000" dirty="0" smtClean="0">
                <a:solidFill>
                  <a:schemeClr val="bg2"/>
                </a:solidFill>
              </a:rPr>
              <a:t> del Centre</a:t>
            </a:r>
            <a:endParaRPr sz="4000" dirty="0">
              <a:solidFill>
                <a:schemeClr val="bg2"/>
              </a:solidFill>
            </a:endParaRPr>
          </a:p>
        </p:txBody>
      </p:sp>
      <p:sp>
        <p:nvSpPr>
          <p:cNvPr id="324" name="Google Shape;324;p17"/>
          <p:cNvSpPr/>
          <p:nvPr/>
        </p:nvSpPr>
        <p:spPr>
          <a:xfrm>
            <a:off x="323850" y="1329267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1" i="0" u="none" strike="noStrike" cap="none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Presentació</a:t>
            </a:r>
            <a:r>
              <a:rPr lang="en-US" sz="1800" b="1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i="0" u="none" strike="noStrike" cap="none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dels</a:t>
            </a:r>
            <a:r>
              <a:rPr lang="en-US" sz="1800" b="1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Tutors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p17"/>
          <p:cNvSpPr/>
          <p:nvPr/>
        </p:nvSpPr>
        <p:spPr>
          <a:xfrm>
            <a:off x="307975" y="2148948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</a:pPr>
            <a:r>
              <a:rPr lang="en-US" sz="16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Projectes</a:t>
            </a:r>
            <a:r>
              <a:rPr lang="en-US" sz="16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del Centre</a:t>
            </a:r>
          </a:p>
        </p:txBody>
      </p:sp>
      <p:sp>
        <p:nvSpPr>
          <p:cNvPr id="326" name="Google Shape;326;p17"/>
          <p:cNvSpPr/>
          <p:nvPr/>
        </p:nvSpPr>
        <p:spPr>
          <a:xfrm>
            <a:off x="323850" y="3010960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</a:pPr>
            <a:r>
              <a:rPr lang="en-US" sz="1600" b="1" dirty="0" err="1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Característiques</a:t>
            </a:r>
            <a:r>
              <a:rPr lang="en-US" sz="1600" b="1" dirty="0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 i curriculum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</a:pPr>
            <a:r>
              <a:rPr lang="en-US" sz="1600" b="1" dirty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3</a:t>
            </a:r>
            <a:r>
              <a:rPr lang="en-US" sz="1600" b="1" dirty="0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r </a:t>
            </a:r>
            <a:r>
              <a:rPr lang="en-US" sz="1600" b="1" dirty="0" err="1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d’ESO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p17"/>
          <p:cNvSpPr/>
          <p:nvPr/>
        </p:nvSpPr>
        <p:spPr>
          <a:xfrm>
            <a:off x="323850" y="3872972"/>
            <a:ext cx="1728787" cy="751782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6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Horari</a:t>
            </a:r>
            <a:r>
              <a:rPr lang="en-US" sz="16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,  </a:t>
            </a:r>
            <a:r>
              <a:rPr lang="en-US" sz="16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Calendari</a:t>
            </a:r>
            <a:r>
              <a:rPr lang="en-US" sz="16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i</a:t>
            </a:r>
            <a:r>
              <a:rPr lang="en-US" sz="16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Assistència</a:t>
            </a:r>
            <a:r>
              <a:rPr lang="en-US" sz="1600" b="1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600" b="1" i="0" u="none" strike="noStrike" cap="none" dirty="0">
              <a:solidFill>
                <a:srgbClr val="000000"/>
              </a:solidFill>
              <a:sym typeface="Arial"/>
            </a:endParaRPr>
          </a:p>
        </p:txBody>
      </p:sp>
      <p:sp>
        <p:nvSpPr>
          <p:cNvPr id="328" name="Google Shape;328;p17"/>
          <p:cNvSpPr/>
          <p:nvPr/>
        </p:nvSpPr>
        <p:spPr>
          <a:xfrm>
            <a:off x="323850" y="4769218"/>
            <a:ext cx="1728787" cy="787520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Altres</a:t>
            </a:r>
            <a:r>
              <a:rPr lang="en-US" sz="18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Informacions</a:t>
            </a:r>
            <a:r>
              <a:rPr lang="en-US" sz="1800" b="1" i="0" u="none" strike="noStrike" cap="none" dirty="0" err="1" smtClean="0">
                <a:solidFill>
                  <a:srgbClr val="FFCCCC"/>
                </a:solidFill>
                <a:latin typeface="Calibri"/>
                <a:ea typeface="Calibri"/>
                <a:cs typeface="Calibri"/>
                <a:sym typeface="Calibri"/>
              </a:rPr>
              <a:t>ut</a:t>
            </a:r>
            <a:endParaRPr sz="1400" b="1" i="0" u="none" strike="noStrike" cap="none" dirty="0">
              <a:solidFill>
                <a:srgbClr val="FFCCCC"/>
              </a:solidFill>
              <a:sym typeface="Arial"/>
            </a:endParaRPr>
          </a:p>
        </p:txBody>
      </p:sp>
      <p:pic>
        <p:nvPicPr>
          <p:cNvPr id="329" name="Google Shape;329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85112" y="55562"/>
            <a:ext cx="1008062" cy="83661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2286000" y="833418"/>
            <a:ext cx="6607174" cy="3842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7675" lvl="1" algn="just">
              <a:spcBef>
                <a:spcPts val="440"/>
              </a:spcBef>
              <a:buClr>
                <a:srgbClr val="17375E"/>
              </a:buClr>
              <a:buSzPts val="2200"/>
            </a:pPr>
            <a:endParaRPr lang="en-US" sz="28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47675" lvl="1" algn="just">
              <a:spcBef>
                <a:spcPts val="440"/>
              </a:spcBef>
              <a:buClr>
                <a:srgbClr val="17375E"/>
              </a:buClr>
              <a:buSzPts val="2200"/>
            </a:pPr>
            <a:r>
              <a:rPr lang="en-US" sz="2600" dirty="0" smtClean="0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8. </a:t>
            </a:r>
            <a:r>
              <a:rPr lang="en-US" sz="2600" dirty="0" err="1" smtClean="0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Pla</a:t>
            </a:r>
            <a:r>
              <a:rPr lang="en-US" sz="2600" dirty="0" smtClean="0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600" dirty="0" err="1" smtClean="0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d’escriptura</a:t>
            </a:r>
            <a:r>
              <a:rPr lang="en-US" sz="2600" dirty="0" smtClean="0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lang="en-US" sz="2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95300" lvl="0" indent="-342900">
              <a:lnSpc>
                <a:spcPct val="115000"/>
              </a:lnSpc>
              <a:buSzPts val="2400"/>
              <a:buFont typeface="Arial"/>
              <a:buChar char="•"/>
            </a:pPr>
            <a:r>
              <a:rPr lang="en-US" sz="2000" dirty="0">
                <a:solidFill>
                  <a:srgbClr val="17375E"/>
                </a:solidFill>
              </a:rPr>
              <a:t>1r </a:t>
            </a:r>
            <a:r>
              <a:rPr lang="en-US" sz="2000" dirty="0" err="1">
                <a:solidFill>
                  <a:srgbClr val="17375E"/>
                </a:solidFill>
              </a:rPr>
              <a:t>d’ESO</a:t>
            </a:r>
            <a:r>
              <a:rPr lang="en-US" sz="2000" dirty="0">
                <a:solidFill>
                  <a:srgbClr val="17375E"/>
                </a:solidFill>
              </a:rPr>
              <a:t>: Text </a:t>
            </a:r>
            <a:r>
              <a:rPr lang="en-US" sz="2000" dirty="0" err="1">
                <a:solidFill>
                  <a:srgbClr val="17375E"/>
                </a:solidFill>
              </a:rPr>
              <a:t>descriptiu</a:t>
            </a:r>
            <a:r>
              <a:rPr lang="en-US" sz="2000" dirty="0">
                <a:solidFill>
                  <a:srgbClr val="17375E"/>
                </a:solidFill>
              </a:rPr>
              <a:t> (</a:t>
            </a:r>
            <a:r>
              <a:rPr lang="en-US" sz="2000" dirty="0" err="1">
                <a:solidFill>
                  <a:srgbClr val="17375E"/>
                </a:solidFill>
              </a:rPr>
              <a:t>ciències</a:t>
            </a:r>
            <a:r>
              <a:rPr lang="en-US" sz="2000" dirty="0">
                <a:solidFill>
                  <a:srgbClr val="17375E"/>
                </a:solidFill>
              </a:rPr>
              <a:t> socials i </a:t>
            </a:r>
            <a:r>
              <a:rPr lang="en-US" sz="2000" dirty="0" err="1">
                <a:solidFill>
                  <a:srgbClr val="17375E"/>
                </a:solidFill>
              </a:rPr>
              <a:t>música</a:t>
            </a:r>
            <a:r>
              <a:rPr lang="en-US" sz="2000" dirty="0">
                <a:solidFill>
                  <a:srgbClr val="17375E"/>
                </a:solidFill>
              </a:rPr>
              <a:t>)</a:t>
            </a:r>
            <a:endParaRPr lang="en-US" sz="2000" dirty="0"/>
          </a:p>
          <a:p>
            <a:pPr marL="495300" lvl="0" indent="-342900">
              <a:lnSpc>
                <a:spcPct val="115000"/>
              </a:lnSpc>
              <a:buSzPts val="2400"/>
              <a:buFont typeface="Arial"/>
              <a:buChar char="•"/>
            </a:pPr>
            <a:r>
              <a:rPr lang="en-US" sz="2000" dirty="0">
                <a:solidFill>
                  <a:srgbClr val="17375E"/>
                </a:solidFill>
              </a:rPr>
              <a:t>2n </a:t>
            </a:r>
            <a:r>
              <a:rPr lang="en-US" sz="2000" dirty="0" err="1">
                <a:solidFill>
                  <a:srgbClr val="17375E"/>
                </a:solidFill>
              </a:rPr>
              <a:t>d’ESO</a:t>
            </a:r>
            <a:r>
              <a:rPr lang="en-US" sz="2000" dirty="0">
                <a:solidFill>
                  <a:srgbClr val="17375E"/>
                </a:solidFill>
              </a:rPr>
              <a:t>: Text </a:t>
            </a:r>
            <a:r>
              <a:rPr lang="en-US" sz="2000" dirty="0" err="1">
                <a:solidFill>
                  <a:srgbClr val="17375E"/>
                </a:solidFill>
              </a:rPr>
              <a:t>argumentatiu</a:t>
            </a:r>
            <a:r>
              <a:rPr lang="en-US" sz="2000" dirty="0">
                <a:solidFill>
                  <a:srgbClr val="17375E"/>
                </a:solidFill>
              </a:rPr>
              <a:t> (</a:t>
            </a:r>
            <a:r>
              <a:rPr lang="en-US" sz="2000" dirty="0" err="1">
                <a:solidFill>
                  <a:srgbClr val="17375E"/>
                </a:solidFill>
              </a:rPr>
              <a:t>matemàtiques</a:t>
            </a:r>
            <a:r>
              <a:rPr lang="en-US" sz="2000" dirty="0">
                <a:solidFill>
                  <a:srgbClr val="17375E"/>
                </a:solidFill>
              </a:rPr>
              <a:t>) i Text </a:t>
            </a:r>
            <a:r>
              <a:rPr lang="en-US" sz="2000" dirty="0" err="1">
                <a:solidFill>
                  <a:srgbClr val="17375E"/>
                </a:solidFill>
              </a:rPr>
              <a:t>narratiu</a:t>
            </a:r>
            <a:r>
              <a:rPr lang="en-US" sz="2000" dirty="0">
                <a:solidFill>
                  <a:srgbClr val="17375E"/>
                </a:solidFill>
              </a:rPr>
              <a:t> (</a:t>
            </a:r>
            <a:r>
              <a:rPr lang="en-US" sz="2000" dirty="0" err="1">
                <a:solidFill>
                  <a:srgbClr val="17375E"/>
                </a:solidFill>
              </a:rPr>
              <a:t>ViP</a:t>
            </a:r>
            <a:r>
              <a:rPr lang="en-US" sz="2000" dirty="0">
                <a:solidFill>
                  <a:srgbClr val="17375E"/>
                </a:solidFill>
              </a:rPr>
              <a:t> i </a:t>
            </a:r>
            <a:r>
              <a:rPr lang="en-US" sz="2000" dirty="0" err="1">
                <a:solidFill>
                  <a:srgbClr val="17375E"/>
                </a:solidFill>
              </a:rPr>
              <a:t>llengües</a:t>
            </a:r>
            <a:r>
              <a:rPr lang="en-US" sz="2000" dirty="0">
                <a:solidFill>
                  <a:srgbClr val="17375E"/>
                </a:solidFill>
              </a:rPr>
              <a:t> </a:t>
            </a:r>
            <a:r>
              <a:rPr lang="en-US" sz="2000" dirty="0" err="1">
                <a:solidFill>
                  <a:srgbClr val="17375E"/>
                </a:solidFill>
              </a:rPr>
              <a:t>estrangeres</a:t>
            </a:r>
            <a:r>
              <a:rPr lang="en-US" sz="2000" dirty="0">
                <a:solidFill>
                  <a:srgbClr val="17375E"/>
                </a:solidFill>
              </a:rPr>
              <a:t>)</a:t>
            </a:r>
            <a:endParaRPr lang="en-US" sz="2000" dirty="0"/>
          </a:p>
          <a:p>
            <a:pPr marL="495300" lvl="0" indent="-342900">
              <a:lnSpc>
                <a:spcPct val="115000"/>
              </a:lnSpc>
              <a:buSzPts val="2400"/>
              <a:buFont typeface="Arial"/>
              <a:buChar char="•"/>
            </a:pPr>
            <a:r>
              <a:rPr lang="en-US" sz="2000" dirty="0">
                <a:solidFill>
                  <a:srgbClr val="17375E"/>
                </a:solidFill>
              </a:rPr>
              <a:t>3r </a:t>
            </a:r>
            <a:r>
              <a:rPr lang="en-US" sz="2000" dirty="0" err="1">
                <a:solidFill>
                  <a:srgbClr val="17375E"/>
                </a:solidFill>
              </a:rPr>
              <a:t>d’ESO</a:t>
            </a:r>
            <a:r>
              <a:rPr lang="en-US" sz="2000" dirty="0">
                <a:solidFill>
                  <a:srgbClr val="17375E"/>
                </a:solidFill>
              </a:rPr>
              <a:t>: Text </a:t>
            </a:r>
            <a:r>
              <a:rPr lang="en-US" sz="2000" dirty="0" err="1">
                <a:solidFill>
                  <a:srgbClr val="17375E"/>
                </a:solidFill>
              </a:rPr>
              <a:t>instructiu</a:t>
            </a:r>
            <a:r>
              <a:rPr lang="en-US" sz="2000" dirty="0">
                <a:solidFill>
                  <a:srgbClr val="17375E"/>
                </a:solidFill>
              </a:rPr>
              <a:t> (EF); Text </a:t>
            </a:r>
            <a:r>
              <a:rPr lang="en-US" sz="2000" dirty="0" err="1">
                <a:solidFill>
                  <a:srgbClr val="17375E"/>
                </a:solidFill>
              </a:rPr>
              <a:t>explicatiu</a:t>
            </a:r>
            <a:r>
              <a:rPr lang="en-US" sz="2000" dirty="0">
                <a:solidFill>
                  <a:srgbClr val="17375E"/>
                </a:solidFill>
              </a:rPr>
              <a:t> (</a:t>
            </a:r>
            <a:r>
              <a:rPr lang="en-US" sz="2000" dirty="0" err="1">
                <a:solidFill>
                  <a:srgbClr val="17375E"/>
                </a:solidFill>
              </a:rPr>
              <a:t>FiQ</a:t>
            </a:r>
            <a:r>
              <a:rPr lang="en-US" sz="2000" dirty="0">
                <a:solidFill>
                  <a:srgbClr val="17375E"/>
                </a:solidFill>
              </a:rPr>
              <a:t>) i Text </a:t>
            </a:r>
            <a:r>
              <a:rPr lang="en-US" sz="2000" dirty="0" err="1">
                <a:solidFill>
                  <a:srgbClr val="17375E"/>
                </a:solidFill>
              </a:rPr>
              <a:t>narratiu</a:t>
            </a:r>
            <a:r>
              <a:rPr lang="en-US" sz="2000" dirty="0">
                <a:solidFill>
                  <a:srgbClr val="17375E"/>
                </a:solidFill>
              </a:rPr>
              <a:t> (</a:t>
            </a:r>
            <a:r>
              <a:rPr lang="en-US" sz="2000" dirty="0" err="1">
                <a:solidFill>
                  <a:srgbClr val="17375E"/>
                </a:solidFill>
              </a:rPr>
              <a:t>llengües</a:t>
            </a:r>
            <a:r>
              <a:rPr lang="en-US" sz="2000" dirty="0">
                <a:solidFill>
                  <a:srgbClr val="17375E"/>
                </a:solidFill>
              </a:rPr>
              <a:t> </a:t>
            </a:r>
            <a:r>
              <a:rPr lang="en-US" sz="2000" dirty="0" err="1">
                <a:solidFill>
                  <a:srgbClr val="17375E"/>
                </a:solidFill>
              </a:rPr>
              <a:t>estrangeres</a:t>
            </a:r>
            <a:r>
              <a:rPr lang="en-US" sz="2000" dirty="0">
                <a:solidFill>
                  <a:srgbClr val="17375E"/>
                </a:solidFill>
              </a:rPr>
              <a:t>)</a:t>
            </a:r>
            <a:endParaRPr lang="en-US" sz="2000" dirty="0"/>
          </a:p>
          <a:p>
            <a:pPr marL="495300" lvl="0" indent="-342900">
              <a:lnSpc>
                <a:spcPct val="115000"/>
              </a:lnSpc>
              <a:buSzPts val="2400"/>
              <a:buFont typeface="Arial"/>
              <a:buChar char="•"/>
            </a:pPr>
            <a:r>
              <a:rPr lang="en-US" sz="2000" dirty="0">
                <a:solidFill>
                  <a:srgbClr val="17375E"/>
                </a:solidFill>
              </a:rPr>
              <a:t>4t </a:t>
            </a:r>
            <a:r>
              <a:rPr lang="en-US" sz="2000" dirty="0" err="1">
                <a:solidFill>
                  <a:srgbClr val="17375E"/>
                </a:solidFill>
              </a:rPr>
              <a:t>d’ESO</a:t>
            </a:r>
            <a:r>
              <a:rPr lang="en-US" sz="2000" dirty="0">
                <a:solidFill>
                  <a:srgbClr val="17375E"/>
                </a:solidFill>
              </a:rPr>
              <a:t> Text </a:t>
            </a:r>
            <a:r>
              <a:rPr lang="en-US" sz="2000" dirty="0" err="1">
                <a:solidFill>
                  <a:srgbClr val="17375E"/>
                </a:solidFill>
              </a:rPr>
              <a:t>argumentatiu</a:t>
            </a:r>
            <a:r>
              <a:rPr lang="en-US" sz="2000" dirty="0">
                <a:solidFill>
                  <a:srgbClr val="17375E"/>
                </a:solidFill>
              </a:rPr>
              <a:t> (</a:t>
            </a:r>
            <a:r>
              <a:rPr lang="en-US" sz="2000" dirty="0" err="1">
                <a:solidFill>
                  <a:srgbClr val="17375E"/>
                </a:solidFill>
              </a:rPr>
              <a:t>filosofia</a:t>
            </a:r>
            <a:r>
              <a:rPr lang="en-US" sz="2000" dirty="0">
                <a:solidFill>
                  <a:srgbClr val="17375E"/>
                </a:solidFill>
              </a:rPr>
              <a:t>, </a:t>
            </a:r>
            <a:r>
              <a:rPr lang="en-US" sz="2000" dirty="0" err="1">
                <a:solidFill>
                  <a:srgbClr val="17375E"/>
                </a:solidFill>
              </a:rPr>
              <a:t>valors</a:t>
            </a:r>
            <a:r>
              <a:rPr lang="en-US" sz="2000" dirty="0">
                <a:solidFill>
                  <a:srgbClr val="17375E"/>
                </a:solidFill>
              </a:rPr>
              <a:t> </a:t>
            </a:r>
            <a:r>
              <a:rPr lang="en-US" sz="2000" dirty="0" err="1">
                <a:solidFill>
                  <a:srgbClr val="17375E"/>
                </a:solidFill>
              </a:rPr>
              <a:t>ètics</a:t>
            </a:r>
            <a:r>
              <a:rPr lang="en-US" sz="2000" dirty="0">
                <a:solidFill>
                  <a:srgbClr val="17375E"/>
                </a:solidFill>
              </a:rPr>
              <a:t> i </a:t>
            </a:r>
            <a:r>
              <a:rPr lang="en-US" sz="2000" dirty="0" err="1">
                <a:solidFill>
                  <a:srgbClr val="17375E"/>
                </a:solidFill>
              </a:rPr>
              <a:t>religió</a:t>
            </a:r>
            <a:r>
              <a:rPr lang="en-US" sz="2000" dirty="0">
                <a:solidFill>
                  <a:srgbClr val="17375E"/>
                </a:solidFill>
              </a:rPr>
              <a:t>).</a:t>
            </a:r>
          </a:p>
          <a:p>
            <a:pPr marL="447675" lvl="1" algn="just">
              <a:spcBef>
                <a:spcPts val="440"/>
              </a:spcBef>
              <a:buClr>
                <a:srgbClr val="17375E"/>
              </a:buClr>
              <a:buSzPts val="2200"/>
            </a:pPr>
            <a:endParaRPr lang="en-US"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AutoShape 2" descr="Departament d'Automoció de l'Institut Montilivi (@automontilivi) / Twit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8" name="Picture 4" descr="Departament d'Automoció de l'Institut Montilivi (@automontilivi) / Twitt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746" y="4334608"/>
            <a:ext cx="2242040" cy="132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06493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7"/>
          <p:cNvSpPr txBox="1">
            <a:spLocks noGrp="1"/>
          </p:cNvSpPr>
          <p:nvPr>
            <p:ph type="body" idx="1"/>
          </p:nvPr>
        </p:nvSpPr>
        <p:spPr>
          <a:xfrm>
            <a:off x="2175934" y="1200150"/>
            <a:ext cx="6790266" cy="4455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079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rgbClr val="17375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795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7375E"/>
              </a:buClr>
              <a:buSzPts val="2800"/>
              <a:buFont typeface="Arial"/>
              <a:buNone/>
            </a:pPr>
            <a:endParaRPr sz="2800" dirty="0">
              <a:solidFill>
                <a:srgbClr val="17375E"/>
              </a:solidFill>
            </a:endParaRPr>
          </a:p>
          <a:p>
            <a:pPr marL="34290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pen Sans"/>
              <a:buNone/>
            </a:pPr>
            <a:endParaRPr sz="2400" dirty="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pen Sans"/>
              <a:buNone/>
            </a:pPr>
            <a:endParaRPr sz="2400" dirty="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pen Sans"/>
              <a:buNone/>
            </a:pPr>
            <a:endParaRPr sz="2400" dirty="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79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32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79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32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Google Shape;323;p17"/>
          <p:cNvSpPr txBox="1">
            <a:spLocks noGrp="1"/>
          </p:cNvSpPr>
          <p:nvPr>
            <p:ph type="title"/>
          </p:nvPr>
        </p:nvSpPr>
        <p:spPr>
          <a:xfrm>
            <a:off x="307975" y="55562"/>
            <a:ext cx="8378825" cy="828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4000"/>
              <a:buNone/>
            </a:pPr>
            <a:r>
              <a:rPr lang="en-US" sz="4000" dirty="0" err="1" smtClean="0">
                <a:solidFill>
                  <a:schemeClr val="bg2"/>
                </a:solidFill>
              </a:rPr>
              <a:t>Característiques</a:t>
            </a:r>
            <a:r>
              <a:rPr lang="en-US" sz="4000" dirty="0" smtClean="0">
                <a:solidFill>
                  <a:schemeClr val="bg2"/>
                </a:solidFill>
              </a:rPr>
              <a:t> 3r </a:t>
            </a:r>
            <a:r>
              <a:rPr lang="en-US" sz="4000" dirty="0" err="1" smtClean="0">
                <a:solidFill>
                  <a:schemeClr val="bg2"/>
                </a:solidFill>
              </a:rPr>
              <a:t>d’ESO</a:t>
            </a:r>
            <a:endParaRPr sz="4000" dirty="0">
              <a:solidFill>
                <a:schemeClr val="bg2"/>
              </a:solidFill>
            </a:endParaRPr>
          </a:p>
        </p:txBody>
      </p:sp>
      <p:sp>
        <p:nvSpPr>
          <p:cNvPr id="324" name="Google Shape;324;p17"/>
          <p:cNvSpPr/>
          <p:nvPr/>
        </p:nvSpPr>
        <p:spPr>
          <a:xfrm>
            <a:off x="323850" y="1329267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1" i="0" u="none" strike="noStrike" cap="none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Presentació</a:t>
            </a:r>
            <a:r>
              <a:rPr lang="en-US" sz="1800" b="1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i="0" u="none" strike="noStrike" cap="none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dels</a:t>
            </a:r>
            <a:r>
              <a:rPr lang="en-US" sz="1800" b="1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Tutors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p17"/>
          <p:cNvSpPr/>
          <p:nvPr/>
        </p:nvSpPr>
        <p:spPr>
          <a:xfrm>
            <a:off x="307975" y="2148948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</a:pPr>
            <a:r>
              <a:rPr lang="en-US" sz="16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Projectes</a:t>
            </a:r>
            <a:r>
              <a:rPr lang="en-US" sz="16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del Centre</a:t>
            </a:r>
          </a:p>
        </p:txBody>
      </p:sp>
      <p:sp>
        <p:nvSpPr>
          <p:cNvPr id="326" name="Google Shape;326;p17"/>
          <p:cNvSpPr/>
          <p:nvPr/>
        </p:nvSpPr>
        <p:spPr>
          <a:xfrm>
            <a:off x="323850" y="3010960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</a:pPr>
            <a:r>
              <a:rPr lang="en-US" sz="1600" b="1" dirty="0" err="1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Característiques</a:t>
            </a:r>
            <a:r>
              <a:rPr lang="en-US" sz="1600" b="1" dirty="0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 i curriculum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</a:pPr>
            <a:r>
              <a:rPr lang="en-US" sz="1600" b="1" dirty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3</a:t>
            </a:r>
            <a:r>
              <a:rPr lang="en-US" sz="1600" b="1" dirty="0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r </a:t>
            </a:r>
            <a:r>
              <a:rPr lang="en-US" sz="1600" b="1" dirty="0" err="1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d’ESO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p17"/>
          <p:cNvSpPr/>
          <p:nvPr/>
        </p:nvSpPr>
        <p:spPr>
          <a:xfrm>
            <a:off x="323850" y="3872972"/>
            <a:ext cx="1728787" cy="751782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6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Horari</a:t>
            </a:r>
            <a:r>
              <a:rPr lang="en-US" sz="16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,  </a:t>
            </a:r>
            <a:r>
              <a:rPr lang="en-US" sz="16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Calendari</a:t>
            </a:r>
            <a:r>
              <a:rPr lang="en-US" sz="16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i</a:t>
            </a:r>
            <a:r>
              <a:rPr lang="en-US" sz="16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Assistència</a:t>
            </a:r>
            <a:r>
              <a:rPr lang="en-US" sz="1600" b="1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600" b="1" i="0" u="none" strike="noStrike" cap="none" dirty="0">
              <a:solidFill>
                <a:srgbClr val="000000"/>
              </a:solidFill>
              <a:sym typeface="Arial"/>
            </a:endParaRPr>
          </a:p>
        </p:txBody>
      </p:sp>
      <p:sp>
        <p:nvSpPr>
          <p:cNvPr id="328" name="Google Shape;328;p17"/>
          <p:cNvSpPr/>
          <p:nvPr/>
        </p:nvSpPr>
        <p:spPr>
          <a:xfrm>
            <a:off x="323850" y="4769218"/>
            <a:ext cx="1728787" cy="787520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Altres</a:t>
            </a:r>
            <a:r>
              <a:rPr lang="en-US" sz="18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Informacions</a:t>
            </a:r>
            <a:r>
              <a:rPr lang="en-US" sz="1800" b="1" i="0" u="none" strike="noStrike" cap="none" dirty="0" err="1" smtClean="0">
                <a:solidFill>
                  <a:srgbClr val="FFCCCC"/>
                </a:solidFill>
                <a:latin typeface="Calibri"/>
                <a:ea typeface="Calibri"/>
                <a:cs typeface="Calibri"/>
                <a:sym typeface="Calibri"/>
              </a:rPr>
              <a:t>ut</a:t>
            </a:r>
            <a:endParaRPr sz="1400" b="1" i="0" u="none" strike="noStrike" cap="none" dirty="0">
              <a:solidFill>
                <a:srgbClr val="FFCCCC"/>
              </a:solidFill>
              <a:sym typeface="Arial"/>
            </a:endParaRPr>
          </a:p>
        </p:txBody>
      </p:sp>
      <p:pic>
        <p:nvPicPr>
          <p:cNvPr id="329" name="Google Shape;329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85112" y="55562"/>
            <a:ext cx="1008062" cy="83661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2286000" y="833418"/>
            <a:ext cx="6607174" cy="8822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7675" lvl="1" algn="just">
              <a:spcBef>
                <a:spcPts val="440"/>
              </a:spcBef>
              <a:buClr>
                <a:srgbClr val="17375E"/>
              </a:buClr>
              <a:buSzPts val="2200"/>
            </a:pPr>
            <a:endParaRPr lang="en-US" sz="28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47675" lvl="1" algn="just">
              <a:spcBef>
                <a:spcPts val="440"/>
              </a:spcBef>
              <a:buClr>
                <a:srgbClr val="17375E"/>
              </a:buClr>
              <a:buSzPts val="2200"/>
            </a:pPr>
            <a:endParaRPr lang="en-US"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AutoShape 2" descr="Departament d'Automoció de l'Institut Montilivi (@automontilivi) / Twit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2286000" y="853936"/>
            <a:ext cx="6400800" cy="44730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00" lvl="1">
              <a:buClr>
                <a:srgbClr val="17375E"/>
              </a:buClr>
              <a:buSzPts val="2000"/>
            </a:pPr>
            <a:endParaRPr lang="en-US" sz="2400" dirty="0" smtClean="0">
              <a:solidFill>
                <a:srgbClr val="17375E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pPr marL="17100" lvl="1">
              <a:buClr>
                <a:srgbClr val="17375E"/>
              </a:buClr>
              <a:buSzPts val="2000"/>
            </a:pPr>
            <a:endParaRPr lang="ca-ES" sz="2400" dirty="0" smtClean="0">
              <a:solidFill>
                <a:srgbClr val="17375E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pPr marL="360000" lvl="1" indent="-342900">
              <a:buClr>
                <a:srgbClr val="17375E"/>
              </a:buClr>
              <a:buSzPts val="2000"/>
              <a:buFont typeface="Noto Sans Symbols"/>
              <a:buChar char="▪"/>
            </a:pPr>
            <a:r>
              <a:rPr lang="ca-ES" sz="2200" dirty="0" smtClean="0">
                <a:solidFill>
                  <a:srgbClr val="17375E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6 </a:t>
            </a:r>
            <a:r>
              <a:rPr lang="ca-ES" sz="2200" dirty="0" smtClean="0">
                <a:solidFill>
                  <a:srgbClr val="17375E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grups:  3r A, B i C  28/29 a</a:t>
            </a:r>
            <a:r>
              <a:rPr lang="ca-ES" sz="2200" dirty="0" smtClean="0">
                <a:solidFill>
                  <a:srgbClr val="17375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lumnes</a:t>
            </a:r>
          </a:p>
          <a:p>
            <a:pPr marL="17100" lvl="3">
              <a:buClr>
                <a:srgbClr val="17375E"/>
              </a:buClr>
              <a:buSzPts val="2000"/>
            </a:pPr>
            <a:r>
              <a:rPr lang="ca-ES" sz="2200" dirty="0" smtClean="0">
                <a:solidFill>
                  <a:srgbClr val="17375E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                     3r D i E   24 alumnes</a:t>
            </a:r>
          </a:p>
          <a:p>
            <a:pPr marL="17100" lvl="3">
              <a:buClr>
                <a:srgbClr val="17375E"/>
              </a:buClr>
              <a:buSzPts val="2000"/>
            </a:pPr>
            <a:r>
              <a:rPr lang="ca-ES" sz="2200" dirty="0" smtClean="0">
                <a:solidFill>
                  <a:srgbClr val="17375E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                     3r F    14 alumnes             </a:t>
            </a:r>
            <a:endParaRPr lang="ca-ES" sz="2200" dirty="0" smtClean="0"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  <a:p>
            <a:pPr marL="360000" lvl="1" indent="-342900">
              <a:spcBef>
                <a:spcPts val="400"/>
              </a:spcBef>
              <a:buClr>
                <a:srgbClr val="17375E"/>
              </a:buClr>
              <a:buSzPts val="2000"/>
              <a:buFont typeface="Noto Sans Symbols"/>
              <a:buChar char="▪"/>
            </a:pPr>
            <a:r>
              <a:rPr lang="ca-ES" sz="2200" dirty="0" smtClean="0">
                <a:solidFill>
                  <a:srgbClr val="17375E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Alumnes de francès primera llengua: C i D</a:t>
            </a:r>
            <a:endParaRPr lang="ca-ES" sz="2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60000" lvl="1" indent="-342900">
              <a:spcBef>
                <a:spcPts val="400"/>
              </a:spcBef>
              <a:buClr>
                <a:srgbClr val="17375E"/>
              </a:buClr>
              <a:buSzPts val="2000"/>
              <a:buFont typeface="Noto Sans Symbols"/>
              <a:buChar char="▪"/>
            </a:pPr>
            <a:r>
              <a:rPr lang="ca-ES" sz="2200" dirty="0" smtClean="0">
                <a:solidFill>
                  <a:srgbClr val="17375E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Alumnes que fan religió: C i D</a:t>
            </a:r>
          </a:p>
          <a:p>
            <a:pPr marL="360000" lvl="1" indent="-342900">
              <a:spcBef>
                <a:spcPts val="400"/>
              </a:spcBef>
              <a:buClr>
                <a:srgbClr val="17375E"/>
              </a:buClr>
              <a:buSzPts val="2000"/>
              <a:buFont typeface="Noto Sans Symbols"/>
              <a:buChar char="▪"/>
            </a:pPr>
            <a:r>
              <a:rPr lang="ca-ES" sz="2200" dirty="0" smtClean="0">
                <a:solidFill>
                  <a:srgbClr val="17375E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Desdoblaments dels grups per anar als laboratoris: Física i Química / Biologia i Geologia i Tecnologia</a:t>
            </a:r>
          </a:p>
          <a:p>
            <a:pPr marL="360000" lvl="1" indent="-342900">
              <a:spcBef>
                <a:spcPts val="400"/>
              </a:spcBef>
              <a:buClr>
                <a:srgbClr val="17375E"/>
              </a:buClr>
              <a:buSzPts val="2000"/>
              <a:buFont typeface="Noto Sans Symbols"/>
              <a:buChar char="▪"/>
            </a:pPr>
            <a:r>
              <a:rPr lang="ca-ES" sz="2200" dirty="0" smtClean="0">
                <a:solidFill>
                  <a:srgbClr val="17375E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Desdoblaments dels grups a les assignatures d’Anglès </a:t>
            </a:r>
            <a:r>
              <a:rPr lang="ca-ES" sz="2200" dirty="0">
                <a:solidFill>
                  <a:srgbClr val="17375E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i</a:t>
            </a:r>
            <a:r>
              <a:rPr lang="ca-ES" sz="2200" dirty="0" smtClean="0">
                <a:solidFill>
                  <a:srgbClr val="17375E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 Tecnologia 1h setmanal</a:t>
            </a:r>
          </a:p>
          <a:p>
            <a:pPr marL="360000" lvl="1" indent="-342900">
              <a:spcBef>
                <a:spcPts val="400"/>
              </a:spcBef>
              <a:buClr>
                <a:srgbClr val="17375E"/>
              </a:buClr>
              <a:buSzPts val="2000"/>
              <a:buFont typeface="Noto Sans Symbols"/>
              <a:buChar char="▪"/>
            </a:pPr>
            <a:r>
              <a:rPr lang="ca-ES" sz="2200" dirty="0" smtClean="0">
                <a:solidFill>
                  <a:srgbClr val="17375E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Possible intercanvi alumnes anglès i francès</a:t>
            </a:r>
            <a:endParaRPr lang="ca-ES" sz="2200" dirty="0">
              <a:solidFill>
                <a:srgbClr val="17375E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6746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7"/>
          <p:cNvSpPr txBox="1">
            <a:spLocks noGrp="1"/>
          </p:cNvSpPr>
          <p:nvPr>
            <p:ph type="body" idx="1"/>
          </p:nvPr>
        </p:nvSpPr>
        <p:spPr>
          <a:xfrm>
            <a:off x="2175934" y="1200150"/>
            <a:ext cx="6790266" cy="4455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079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rgbClr val="17375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795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7375E"/>
              </a:buClr>
              <a:buSzPts val="2800"/>
              <a:buFont typeface="Arial"/>
              <a:buNone/>
            </a:pPr>
            <a:endParaRPr sz="2800" dirty="0">
              <a:solidFill>
                <a:srgbClr val="17375E"/>
              </a:solidFill>
            </a:endParaRPr>
          </a:p>
          <a:p>
            <a:pPr marL="34290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pen Sans"/>
              <a:buNone/>
            </a:pPr>
            <a:endParaRPr sz="2400" dirty="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pen Sans"/>
              <a:buNone/>
            </a:pPr>
            <a:endParaRPr sz="2400" dirty="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pen Sans"/>
              <a:buNone/>
            </a:pPr>
            <a:endParaRPr sz="2400" dirty="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79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32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79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32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Google Shape;323;p17"/>
          <p:cNvSpPr txBox="1">
            <a:spLocks noGrp="1"/>
          </p:cNvSpPr>
          <p:nvPr>
            <p:ph type="title"/>
          </p:nvPr>
        </p:nvSpPr>
        <p:spPr>
          <a:xfrm>
            <a:off x="307975" y="55562"/>
            <a:ext cx="8378825" cy="828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4000"/>
              <a:buNone/>
            </a:pPr>
            <a:r>
              <a:rPr lang="en-US" sz="4000" dirty="0" err="1" smtClean="0">
                <a:solidFill>
                  <a:schemeClr val="bg2"/>
                </a:solidFill>
              </a:rPr>
              <a:t>Característiques</a:t>
            </a:r>
            <a:r>
              <a:rPr lang="en-US" sz="4000" dirty="0" smtClean="0">
                <a:solidFill>
                  <a:schemeClr val="bg2"/>
                </a:solidFill>
              </a:rPr>
              <a:t> 3r </a:t>
            </a:r>
            <a:r>
              <a:rPr lang="en-US" sz="4000" dirty="0" err="1" smtClean="0">
                <a:solidFill>
                  <a:schemeClr val="bg2"/>
                </a:solidFill>
              </a:rPr>
              <a:t>d’ESO</a:t>
            </a:r>
            <a:endParaRPr sz="4000" dirty="0">
              <a:solidFill>
                <a:schemeClr val="bg2"/>
              </a:solidFill>
            </a:endParaRPr>
          </a:p>
        </p:txBody>
      </p:sp>
      <p:sp>
        <p:nvSpPr>
          <p:cNvPr id="324" name="Google Shape;324;p17"/>
          <p:cNvSpPr/>
          <p:nvPr/>
        </p:nvSpPr>
        <p:spPr>
          <a:xfrm>
            <a:off x="323850" y="1329267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1" i="0" u="none" strike="noStrike" cap="none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Presentació</a:t>
            </a:r>
            <a:r>
              <a:rPr lang="en-US" sz="1800" b="1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i="0" u="none" strike="noStrike" cap="none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dels</a:t>
            </a:r>
            <a:r>
              <a:rPr lang="en-US" sz="1800" b="1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Tutors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p17"/>
          <p:cNvSpPr/>
          <p:nvPr/>
        </p:nvSpPr>
        <p:spPr>
          <a:xfrm>
            <a:off x="307975" y="2148948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</a:pPr>
            <a:r>
              <a:rPr lang="en-US" sz="16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Projectes</a:t>
            </a:r>
            <a:r>
              <a:rPr lang="en-US" sz="16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del Centre</a:t>
            </a:r>
          </a:p>
        </p:txBody>
      </p:sp>
      <p:sp>
        <p:nvSpPr>
          <p:cNvPr id="326" name="Google Shape;326;p17"/>
          <p:cNvSpPr/>
          <p:nvPr/>
        </p:nvSpPr>
        <p:spPr>
          <a:xfrm>
            <a:off x="323850" y="3010960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</a:pPr>
            <a:r>
              <a:rPr lang="en-US" sz="1600" b="1" dirty="0" err="1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Característiques</a:t>
            </a:r>
            <a:r>
              <a:rPr lang="en-US" sz="1600" b="1" dirty="0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 i curriculum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</a:pPr>
            <a:r>
              <a:rPr lang="en-US" sz="1600" b="1" dirty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3</a:t>
            </a:r>
            <a:r>
              <a:rPr lang="en-US" sz="1600" b="1" dirty="0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r </a:t>
            </a:r>
            <a:r>
              <a:rPr lang="en-US" sz="1600" b="1" dirty="0" err="1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d’ESO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p17"/>
          <p:cNvSpPr/>
          <p:nvPr/>
        </p:nvSpPr>
        <p:spPr>
          <a:xfrm>
            <a:off x="323850" y="3872972"/>
            <a:ext cx="1728787" cy="751782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6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Horari</a:t>
            </a:r>
            <a:r>
              <a:rPr lang="en-US" sz="16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,  </a:t>
            </a:r>
            <a:r>
              <a:rPr lang="en-US" sz="16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Calendari</a:t>
            </a:r>
            <a:r>
              <a:rPr lang="en-US" sz="16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i</a:t>
            </a:r>
            <a:r>
              <a:rPr lang="en-US" sz="16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Assistència</a:t>
            </a:r>
            <a:r>
              <a:rPr lang="en-US" sz="1600" b="1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600" b="1" i="0" u="none" strike="noStrike" cap="none" dirty="0">
              <a:solidFill>
                <a:srgbClr val="000000"/>
              </a:solidFill>
              <a:sym typeface="Arial"/>
            </a:endParaRPr>
          </a:p>
        </p:txBody>
      </p:sp>
      <p:sp>
        <p:nvSpPr>
          <p:cNvPr id="328" name="Google Shape;328;p17"/>
          <p:cNvSpPr/>
          <p:nvPr/>
        </p:nvSpPr>
        <p:spPr>
          <a:xfrm>
            <a:off x="323850" y="4769218"/>
            <a:ext cx="1728787" cy="787520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Altres</a:t>
            </a:r>
            <a:r>
              <a:rPr lang="en-US" sz="18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Informacions</a:t>
            </a:r>
            <a:r>
              <a:rPr lang="en-US" sz="1800" b="1" i="0" u="none" strike="noStrike" cap="none" dirty="0" err="1" smtClean="0">
                <a:solidFill>
                  <a:srgbClr val="FFCCCC"/>
                </a:solidFill>
                <a:latin typeface="Calibri"/>
                <a:ea typeface="Calibri"/>
                <a:cs typeface="Calibri"/>
                <a:sym typeface="Calibri"/>
              </a:rPr>
              <a:t>ut</a:t>
            </a:r>
            <a:endParaRPr sz="1400" b="1" i="0" u="none" strike="noStrike" cap="none" dirty="0">
              <a:solidFill>
                <a:srgbClr val="FFCCCC"/>
              </a:solidFill>
              <a:sym typeface="Arial"/>
            </a:endParaRPr>
          </a:p>
        </p:txBody>
      </p:sp>
      <p:pic>
        <p:nvPicPr>
          <p:cNvPr id="329" name="Google Shape;329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85112" y="55562"/>
            <a:ext cx="1008062" cy="83661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2286000" y="833418"/>
            <a:ext cx="6607174" cy="8822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7675" lvl="1" algn="just">
              <a:spcBef>
                <a:spcPts val="440"/>
              </a:spcBef>
              <a:buClr>
                <a:srgbClr val="17375E"/>
              </a:buClr>
              <a:buSzPts val="2200"/>
            </a:pPr>
            <a:endParaRPr lang="en-US" sz="28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47675" lvl="1" algn="just">
              <a:spcBef>
                <a:spcPts val="440"/>
              </a:spcBef>
              <a:buClr>
                <a:srgbClr val="17375E"/>
              </a:buClr>
              <a:buSzPts val="2200"/>
            </a:pPr>
            <a:endParaRPr lang="en-US"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AutoShape 2" descr="Departament d'Automoció de l'Institut Montilivi (@automontilivi) / Twit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2286000" y="853936"/>
            <a:ext cx="6400800" cy="8822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00" lvl="1">
              <a:buClr>
                <a:srgbClr val="17375E"/>
              </a:buClr>
              <a:buSzPts val="2000"/>
            </a:pPr>
            <a:endParaRPr lang="en-US" sz="2400" dirty="0" smtClean="0">
              <a:solidFill>
                <a:srgbClr val="17375E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pPr marL="360000" lvl="1" indent="-342900">
              <a:spcBef>
                <a:spcPts val="400"/>
              </a:spcBef>
              <a:buClr>
                <a:srgbClr val="17375E"/>
              </a:buClr>
              <a:buSzPts val="2000"/>
              <a:buFont typeface="Noto Sans Symbols"/>
              <a:buChar char="▪"/>
            </a:pPr>
            <a:r>
              <a:rPr lang="en-US" sz="2400" dirty="0" err="1" smtClean="0">
                <a:solidFill>
                  <a:srgbClr val="17375E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Optatives</a:t>
            </a:r>
            <a:r>
              <a:rPr lang="en-US" sz="2400" dirty="0" smtClean="0">
                <a:solidFill>
                  <a:srgbClr val="17375E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: 2h </a:t>
            </a:r>
            <a:r>
              <a:rPr lang="en-US" sz="2400" dirty="0" err="1" smtClean="0">
                <a:solidFill>
                  <a:srgbClr val="17375E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setmanals</a:t>
            </a:r>
            <a:r>
              <a:rPr lang="en-US" sz="2400" dirty="0" smtClean="0">
                <a:solidFill>
                  <a:srgbClr val="17375E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endParaRPr lang="en-US" sz="2400" dirty="0"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graphicFrame>
        <p:nvGraphicFramePr>
          <p:cNvPr id="7" name="Tau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6655138"/>
              </p:ext>
            </p:extLst>
          </p:nvPr>
        </p:nvGraphicFramePr>
        <p:xfrm>
          <a:off x="2573825" y="1736229"/>
          <a:ext cx="6216162" cy="3878954"/>
        </p:xfrm>
        <a:graphic>
          <a:graphicData uri="http://schemas.openxmlformats.org/drawingml/2006/table">
            <a:tbl>
              <a:tblPr firstRow="1" bandRow="1">
                <a:tableStyleId>{824DEE2A-C76A-4276-AC4E-3B3CF7B53833}</a:tableStyleId>
              </a:tblPr>
              <a:tblGrid>
                <a:gridCol w="3108081">
                  <a:extLst>
                    <a:ext uri="{9D8B030D-6E8A-4147-A177-3AD203B41FA5}">
                      <a16:colId xmlns:a16="http://schemas.microsoft.com/office/drawing/2014/main" val="641299630"/>
                    </a:ext>
                  </a:extLst>
                </a:gridCol>
                <a:gridCol w="3108081">
                  <a:extLst>
                    <a:ext uri="{9D8B030D-6E8A-4147-A177-3AD203B41FA5}">
                      <a16:colId xmlns:a16="http://schemas.microsoft.com/office/drawing/2014/main" val="2557650773"/>
                    </a:ext>
                  </a:extLst>
                </a:gridCol>
              </a:tblGrid>
              <a:tr h="455532">
                <a:tc>
                  <a:txBody>
                    <a:bodyPr/>
                    <a:lstStyle/>
                    <a:p>
                      <a:pPr algn="ctr"/>
                      <a:r>
                        <a:rPr lang="ca-ES" sz="1800" noProof="0" dirty="0" smtClean="0"/>
                        <a:t>1r Quadrimestre</a:t>
                      </a:r>
                      <a:endParaRPr lang="ca-ES" sz="18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a-ES" sz="1800" noProof="0" dirty="0" smtClean="0"/>
                        <a:t>2n Quadrimestre</a:t>
                      </a:r>
                      <a:endParaRPr lang="ca-ES" sz="1800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6073009"/>
                  </a:ext>
                </a:extLst>
              </a:tr>
              <a:tr h="401970">
                <a:tc>
                  <a:txBody>
                    <a:bodyPr/>
                    <a:lstStyle/>
                    <a:p>
                      <a:r>
                        <a:rPr lang="ca-ES" sz="1800" noProof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Juguem amb la Llengua</a:t>
                      </a:r>
                      <a:endParaRPr lang="ca-ES" sz="1800" noProof="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a-ES" sz="1800" noProof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Juguem amb la Llengua</a:t>
                      </a:r>
                      <a:endParaRPr lang="ca-ES" sz="1800" noProof="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8615388"/>
                  </a:ext>
                </a:extLst>
              </a:tr>
              <a:tr h="364802">
                <a:tc>
                  <a:txBody>
                    <a:bodyPr/>
                    <a:lstStyle/>
                    <a:p>
                      <a:r>
                        <a:rPr lang="ca-ES" sz="1800" noProof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Emprenedoria</a:t>
                      </a:r>
                      <a:endParaRPr lang="ca-ES" sz="1800" noProof="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a-ES" sz="1800" noProof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Emprenedoria</a:t>
                      </a:r>
                      <a:endParaRPr lang="ca-ES" sz="1800" noProof="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6958815"/>
                  </a:ext>
                </a:extLst>
              </a:tr>
              <a:tr h="364802">
                <a:tc>
                  <a:txBody>
                    <a:bodyPr/>
                    <a:lstStyle/>
                    <a:p>
                      <a:r>
                        <a:rPr lang="ca-ES" sz="1800" noProof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Projectes Creatius</a:t>
                      </a:r>
                      <a:endParaRPr lang="ca-ES" sz="1800" noProof="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a-ES" sz="1800" noProof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Projectes Creatius</a:t>
                      </a:r>
                      <a:endParaRPr lang="ca-ES" sz="1800" noProof="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0619311"/>
                  </a:ext>
                </a:extLst>
              </a:tr>
              <a:tr h="364802">
                <a:tc>
                  <a:txBody>
                    <a:bodyPr/>
                    <a:lstStyle/>
                    <a:p>
                      <a:r>
                        <a:rPr lang="ca-ES" sz="1800" noProof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Estratègia i Problemes</a:t>
                      </a:r>
                      <a:endParaRPr lang="ca-ES" sz="1800" noProof="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a-ES" sz="1800" noProof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Estratègia i Problemes</a:t>
                      </a:r>
                      <a:endParaRPr lang="ca-ES" sz="1800" noProof="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5012524"/>
                  </a:ext>
                </a:extLst>
              </a:tr>
              <a:tr h="364802">
                <a:tc>
                  <a:txBody>
                    <a:bodyPr/>
                    <a:lstStyle/>
                    <a:p>
                      <a:r>
                        <a:rPr lang="ca-ES" sz="1800" noProof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Concursos Matemàtics</a:t>
                      </a:r>
                      <a:endParaRPr lang="ca-ES" sz="1800" noProof="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a-ES" sz="1800" noProof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Concursos Matemàtics</a:t>
                      </a:r>
                      <a:endParaRPr lang="ca-ES" sz="1800" noProof="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7984207"/>
                  </a:ext>
                </a:extLst>
              </a:tr>
              <a:tr h="364802">
                <a:tc>
                  <a:txBody>
                    <a:bodyPr/>
                    <a:lstStyle/>
                    <a:p>
                      <a:r>
                        <a:rPr lang="ca-ES" sz="1800" noProof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Preparem la UAP’24</a:t>
                      </a:r>
                      <a:endParaRPr lang="ca-ES" sz="1800" noProof="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a-ES" sz="1800" noProof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Música,</a:t>
                      </a:r>
                      <a:r>
                        <a:rPr lang="ca-ES" sz="1800" baseline="0" noProof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 Càmera i Acció</a:t>
                      </a:r>
                      <a:endParaRPr lang="ca-ES" sz="1800" noProof="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1"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9074845"/>
                  </a:ext>
                </a:extLst>
              </a:tr>
              <a:tr h="364802">
                <a:tc>
                  <a:txBody>
                    <a:bodyPr/>
                    <a:lstStyle/>
                    <a:p>
                      <a:r>
                        <a:rPr lang="ca-ES" sz="1800" noProof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Els Misteris del Món antic</a:t>
                      </a:r>
                      <a:endParaRPr lang="ca-ES" sz="1800" noProof="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a-ES" sz="1800" noProof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Els Misteris del Món antic</a:t>
                      </a:r>
                      <a:endParaRPr lang="ca-ES" sz="1800" noProof="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6147386"/>
                  </a:ext>
                </a:extLst>
              </a:tr>
              <a:tr h="371360">
                <a:tc gridSpan="2">
                  <a:txBody>
                    <a:bodyPr/>
                    <a:lstStyle/>
                    <a:p>
                      <a:pPr algn="ctr"/>
                      <a:r>
                        <a:rPr lang="ca-ES" sz="1800" noProof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Segona llengua estrangera: Anglès</a:t>
                      </a:r>
                      <a:endParaRPr lang="ca-ES" sz="1800" noProof="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3355172"/>
                  </a:ext>
                </a:extLst>
              </a:tr>
              <a:tr h="455532">
                <a:tc gridSpan="2">
                  <a:txBody>
                    <a:bodyPr/>
                    <a:lstStyle/>
                    <a:p>
                      <a:pPr algn="ctr"/>
                      <a:r>
                        <a:rPr lang="ca-ES" sz="1800" noProof="0" dirty="0" smtClean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Segona llengua estrangera: Francès</a:t>
                      </a:r>
                      <a:endParaRPr lang="ca-ES" sz="1800" noProof="0" dirty="0">
                        <a:solidFill>
                          <a:schemeClr val="bg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  <a:alpha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74451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34084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17"/>
          <p:cNvSpPr txBox="1">
            <a:spLocks noGrp="1"/>
          </p:cNvSpPr>
          <p:nvPr>
            <p:ph type="body" idx="1"/>
          </p:nvPr>
        </p:nvSpPr>
        <p:spPr>
          <a:xfrm>
            <a:off x="2175934" y="1200150"/>
            <a:ext cx="6790266" cy="4455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079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rgbClr val="17375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795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7375E"/>
              </a:buClr>
              <a:buSzPts val="2800"/>
              <a:buFont typeface="Arial"/>
              <a:buNone/>
            </a:pPr>
            <a:endParaRPr lang="ca-ES" sz="2800" dirty="0" smtClean="0">
              <a:solidFill>
                <a:srgbClr val="17375E"/>
              </a:solidFill>
            </a:endParaRPr>
          </a:p>
          <a:p>
            <a:pPr marL="10795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7375E"/>
              </a:buClr>
              <a:buSzPts val="2800"/>
              <a:buFont typeface="Arial"/>
              <a:buNone/>
            </a:pPr>
            <a:endParaRPr lang="ca-ES" sz="2800" dirty="0">
              <a:solidFill>
                <a:srgbClr val="17375E"/>
              </a:solidFill>
            </a:endParaRPr>
          </a:p>
          <a:p>
            <a:pPr marL="10795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7375E"/>
              </a:buClr>
              <a:buSzPts val="2800"/>
              <a:buFont typeface="Arial"/>
              <a:buNone/>
            </a:pPr>
            <a:endParaRPr lang="ca-ES" sz="2800" dirty="0" smtClean="0">
              <a:solidFill>
                <a:srgbClr val="17375E"/>
              </a:solidFill>
            </a:endParaRPr>
          </a:p>
          <a:p>
            <a:pPr marL="10795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7375E"/>
              </a:buClr>
              <a:buSzPts val="2800"/>
              <a:buFont typeface="Arial"/>
              <a:buNone/>
            </a:pPr>
            <a:endParaRPr lang="ca-ES" sz="2800" dirty="0">
              <a:solidFill>
                <a:srgbClr val="17375E"/>
              </a:solidFill>
            </a:endParaRPr>
          </a:p>
          <a:p>
            <a:pPr marL="10795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7375E"/>
              </a:buClr>
              <a:buSzPts val="2800"/>
              <a:buFont typeface="Arial"/>
              <a:buNone/>
            </a:pPr>
            <a:endParaRPr sz="2800" dirty="0">
              <a:solidFill>
                <a:srgbClr val="17375E"/>
              </a:solidFill>
            </a:endParaRPr>
          </a:p>
          <a:p>
            <a:pPr marL="34290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pen Sans"/>
              <a:buNone/>
            </a:pPr>
            <a:endParaRPr sz="2400" dirty="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pen Sans"/>
              <a:buNone/>
            </a:pPr>
            <a:endParaRPr sz="2400" dirty="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Open Sans"/>
              <a:buNone/>
            </a:pPr>
            <a:endParaRPr sz="2400" dirty="0">
              <a:solidFill>
                <a:srgbClr val="17375E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079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32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79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32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Google Shape;323;p17"/>
          <p:cNvSpPr txBox="1">
            <a:spLocks noGrp="1"/>
          </p:cNvSpPr>
          <p:nvPr>
            <p:ph type="title"/>
          </p:nvPr>
        </p:nvSpPr>
        <p:spPr>
          <a:xfrm>
            <a:off x="307975" y="55562"/>
            <a:ext cx="8378825" cy="828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4000"/>
              <a:buNone/>
            </a:pPr>
            <a:r>
              <a:rPr lang="en-US" sz="4000" dirty="0" err="1" smtClean="0">
                <a:solidFill>
                  <a:schemeClr val="bg2"/>
                </a:solidFill>
              </a:rPr>
              <a:t>Característiques</a:t>
            </a:r>
            <a:r>
              <a:rPr lang="en-US" sz="4000" dirty="0" smtClean="0">
                <a:solidFill>
                  <a:schemeClr val="bg2"/>
                </a:solidFill>
              </a:rPr>
              <a:t> 3r </a:t>
            </a:r>
            <a:r>
              <a:rPr lang="en-US" sz="4000" dirty="0" err="1" smtClean="0">
                <a:solidFill>
                  <a:schemeClr val="bg2"/>
                </a:solidFill>
              </a:rPr>
              <a:t>d’ESO</a:t>
            </a:r>
            <a:endParaRPr sz="4000" dirty="0">
              <a:solidFill>
                <a:schemeClr val="bg2"/>
              </a:solidFill>
            </a:endParaRPr>
          </a:p>
        </p:txBody>
      </p:sp>
      <p:sp>
        <p:nvSpPr>
          <p:cNvPr id="324" name="Google Shape;324;p17"/>
          <p:cNvSpPr/>
          <p:nvPr/>
        </p:nvSpPr>
        <p:spPr>
          <a:xfrm>
            <a:off x="323850" y="1329267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1" i="0" u="none" strike="noStrike" cap="none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Presentació</a:t>
            </a:r>
            <a:r>
              <a:rPr lang="en-US" sz="1800" b="1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i="0" u="none" strike="noStrike" cap="none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dels</a:t>
            </a:r>
            <a:r>
              <a:rPr lang="en-US" sz="1800" b="1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Tutors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p17"/>
          <p:cNvSpPr/>
          <p:nvPr/>
        </p:nvSpPr>
        <p:spPr>
          <a:xfrm>
            <a:off x="307975" y="2148948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</a:pPr>
            <a:r>
              <a:rPr lang="en-US" sz="16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Projectes</a:t>
            </a:r>
            <a:r>
              <a:rPr lang="en-US" sz="16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del Centre</a:t>
            </a:r>
          </a:p>
        </p:txBody>
      </p:sp>
      <p:sp>
        <p:nvSpPr>
          <p:cNvPr id="326" name="Google Shape;326;p17"/>
          <p:cNvSpPr/>
          <p:nvPr/>
        </p:nvSpPr>
        <p:spPr>
          <a:xfrm>
            <a:off x="323850" y="3010960"/>
            <a:ext cx="1728787" cy="717548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</a:pPr>
            <a:r>
              <a:rPr lang="en-US" sz="1600" b="1" dirty="0" err="1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Característiques</a:t>
            </a:r>
            <a:r>
              <a:rPr lang="en-US" sz="1600" b="1" dirty="0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 i curriculum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Calibri"/>
              <a:buNone/>
            </a:pPr>
            <a:r>
              <a:rPr lang="en-US" sz="1600" b="1" dirty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3</a:t>
            </a:r>
            <a:r>
              <a:rPr lang="en-US" sz="1600" b="1" dirty="0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r </a:t>
            </a:r>
            <a:r>
              <a:rPr lang="en-US" sz="1600" b="1" dirty="0" err="1" smtClean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d’ESO</a:t>
            </a:r>
            <a:endParaRPr sz="14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p17"/>
          <p:cNvSpPr/>
          <p:nvPr/>
        </p:nvSpPr>
        <p:spPr>
          <a:xfrm>
            <a:off x="323850" y="3872972"/>
            <a:ext cx="1728787" cy="751782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6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Horari</a:t>
            </a:r>
            <a:r>
              <a:rPr lang="en-US" sz="16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,  </a:t>
            </a:r>
            <a:r>
              <a:rPr lang="en-US" sz="16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Calendari</a:t>
            </a:r>
            <a:r>
              <a:rPr lang="en-US" sz="1600" b="1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i</a:t>
            </a:r>
            <a:r>
              <a:rPr lang="en-US" sz="16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Assistència</a:t>
            </a:r>
            <a:r>
              <a:rPr lang="en-US" sz="1600" b="1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600" b="1" i="0" u="none" strike="noStrike" cap="none" dirty="0">
              <a:solidFill>
                <a:srgbClr val="000000"/>
              </a:solidFill>
              <a:sym typeface="Arial"/>
            </a:endParaRPr>
          </a:p>
        </p:txBody>
      </p:sp>
      <p:sp>
        <p:nvSpPr>
          <p:cNvPr id="328" name="Google Shape;328;p17"/>
          <p:cNvSpPr/>
          <p:nvPr/>
        </p:nvSpPr>
        <p:spPr>
          <a:xfrm>
            <a:off x="323850" y="4769218"/>
            <a:ext cx="1728787" cy="787520"/>
          </a:xfrm>
          <a:prstGeom prst="roundRect">
            <a:avLst>
              <a:gd name="adj" fmla="val 16667"/>
            </a:avLst>
          </a:prstGeom>
          <a:solidFill>
            <a:srgbClr val="FFCCCC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alibri"/>
              <a:buNone/>
            </a:pPr>
            <a:r>
              <a:rPr lang="en-US" sz="18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Altres</a:t>
            </a:r>
            <a:r>
              <a:rPr lang="en-US" sz="1800" b="1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Informacions</a:t>
            </a:r>
            <a:r>
              <a:rPr lang="en-US" sz="1800" b="1" i="0" u="none" strike="noStrike" cap="none" dirty="0" err="1" smtClean="0">
                <a:solidFill>
                  <a:srgbClr val="FFCCCC"/>
                </a:solidFill>
                <a:latin typeface="Calibri"/>
                <a:ea typeface="Calibri"/>
                <a:cs typeface="Calibri"/>
                <a:sym typeface="Calibri"/>
              </a:rPr>
              <a:t>ut</a:t>
            </a:r>
            <a:endParaRPr sz="1400" b="1" i="0" u="none" strike="noStrike" cap="none" dirty="0">
              <a:solidFill>
                <a:srgbClr val="FFCCCC"/>
              </a:solidFill>
              <a:sym typeface="Arial"/>
            </a:endParaRPr>
          </a:p>
        </p:txBody>
      </p:sp>
      <p:pic>
        <p:nvPicPr>
          <p:cNvPr id="329" name="Google Shape;329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85112" y="55562"/>
            <a:ext cx="1008062" cy="83661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2286000" y="833418"/>
            <a:ext cx="6607174" cy="8822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7675" lvl="1" algn="just">
              <a:spcBef>
                <a:spcPts val="440"/>
              </a:spcBef>
              <a:buClr>
                <a:srgbClr val="17375E"/>
              </a:buClr>
              <a:buSzPts val="2200"/>
            </a:pPr>
            <a:endParaRPr lang="en-US" sz="28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47675" lvl="1" algn="just">
              <a:spcBef>
                <a:spcPts val="440"/>
              </a:spcBef>
              <a:buClr>
                <a:srgbClr val="17375E"/>
              </a:buClr>
              <a:buSzPts val="2200"/>
            </a:pPr>
            <a:endParaRPr lang="en-US"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AutoShape 2" descr="Departament d'Automoció de l'Institut Montilivi (@automontilivi) / Twitt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2286000" y="853936"/>
            <a:ext cx="64008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00" lvl="1" indent="-342900">
              <a:buClr>
                <a:srgbClr val="17375E"/>
              </a:buClr>
              <a:buSzPts val="2000"/>
              <a:buFont typeface="Noto Sans Symbols"/>
              <a:buChar char="▪"/>
            </a:pPr>
            <a:endParaRPr lang="en-US" sz="2400" dirty="0" smtClean="0">
              <a:solidFill>
                <a:srgbClr val="17375E"/>
              </a:solidFill>
            </a:endParaRPr>
          </a:p>
          <a:p>
            <a:pPr marL="360000" lvl="1" indent="-342900">
              <a:buClr>
                <a:srgbClr val="17375E"/>
              </a:buClr>
              <a:buSzPts val="2000"/>
              <a:buFont typeface="Noto Sans Symbols"/>
              <a:buChar char="▪"/>
            </a:pPr>
            <a:endParaRPr lang="en-US" sz="2400" dirty="0" smtClean="0">
              <a:solidFill>
                <a:srgbClr val="17375E"/>
              </a:solidFill>
            </a:endParaRPr>
          </a:p>
          <a:p>
            <a:pPr marL="360000" lvl="1" indent="-342900">
              <a:buClr>
                <a:srgbClr val="17375E"/>
              </a:buClr>
              <a:buSzPts val="2000"/>
              <a:buFont typeface="Noto Sans Symbols"/>
              <a:buChar char="▪"/>
            </a:pPr>
            <a:r>
              <a:rPr lang="ca-ES" sz="2400" dirty="0" smtClean="0">
                <a:solidFill>
                  <a:srgbClr val="17375E"/>
                </a:solidFill>
              </a:rPr>
              <a:t>Treballs per projectes (2h setmanals):</a:t>
            </a:r>
          </a:p>
          <a:p>
            <a:pPr marL="17100" lvl="1">
              <a:buClr>
                <a:srgbClr val="17375E"/>
              </a:buClr>
              <a:buSzPts val="2000"/>
            </a:pPr>
            <a:r>
              <a:rPr lang="ca-ES" sz="2400" dirty="0" smtClean="0">
                <a:solidFill>
                  <a:srgbClr val="17375E"/>
                </a:solidFill>
              </a:rPr>
              <a:t>    1h de Socials i 1h d’anglès o francès</a:t>
            </a:r>
            <a:endParaRPr lang="ca-ES" sz="2400" dirty="0">
              <a:solidFill>
                <a:srgbClr val="17375E"/>
              </a:solidFill>
            </a:endParaRPr>
          </a:p>
          <a:p>
            <a:pPr marL="17100" lvl="1">
              <a:buClr>
                <a:srgbClr val="17375E"/>
              </a:buClr>
              <a:buSzPts val="2000"/>
            </a:pPr>
            <a:endParaRPr lang="ca-ES" sz="2400" dirty="0" smtClean="0">
              <a:solidFill>
                <a:srgbClr val="17375E"/>
              </a:solidFill>
            </a:endParaRPr>
          </a:p>
          <a:p>
            <a:pPr marL="720000" lvl="1" indent="-342900">
              <a:buClr>
                <a:srgbClr val="17375E"/>
              </a:buClr>
              <a:buSzPts val="2000"/>
              <a:buFont typeface="Courier New" panose="02070309020205020404" pitchFamily="49" charset="0"/>
              <a:buChar char="o"/>
            </a:pPr>
            <a:r>
              <a:rPr lang="ca-ES" sz="2400" dirty="0" smtClean="0">
                <a:solidFill>
                  <a:srgbClr val="17375E"/>
                </a:solidFill>
              </a:rPr>
              <a:t>Projecte anual: Revista Digital / El tema és Europa</a:t>
            </a:r>
          </a:p>
          <a:p>
            <a:pPr marL="720000" lvl="1" indent="-342900">
              <a:buClr>
                <a:srgbClr val="17375E"/>
              </a:buClr>
              <a:buSzPts val="2000"/>
              <a:buFont typeface="Courier New" panose="02070309020205020404" pitchFamily="49" charset="0"/>
              <a:buChar char="o"/>
            </a:pPr>
            <a:r>
              <a:rPr lang="ca-ES" sz="2400" dirty="0" smtClean="0">
                <a:solidFill>
                  <a:srgbClr val="17375E"/>
                </a:solidFill>
              </a:rPr>
              <a:t>Treball cooperatiu en grup</a:t>
            </a:r>
          </a:p>
          <a:p>
            <a:pPr marL="720000" lvl="1" indent="-342900">
              <a:buClr>
                <a:srgbClr val="17375E"/>
              </a:buClr>
              <a:buSzPts val="2000"/>
              <a:buFont typeface="Courier New" panose="02070309020205020404" pitchFamily="49" charset="0"/>
              <a:buChar char="o"/>
            </a:pPr>
            <a:r>
              <a:rPr lang="ca-ES" sz="2400" dirty="0" smtClean="0">
                <a:solidFill>
                  <a:srgbClr val="17375E"/>
                </a:solidFill>
              </a:rPr>
              <a:t>Potenciar la creativitat i l’autonomia dels alumnes</a:t>
            </a:r>
          </a:p>
          <a:p>
            <a:pPr marL="720000" lvl="1" indent="-342900">
              <a:buClr>
                <a:srgbClr val="17375E"/>
              </a:buClr>
              <a:buSzPts val="2000"/>
              <a:buFont typeface="Courier New" panose="02070309020205020404" pitchFamily="49" charset="0"/>
              <a:buChar char="o"/>
            </a:pPr>
            <a:r>
              <a:rPr lang="ca-ES" sz="2400" dirty="0" smtClean="0">
                <a:solidFill>
                  <a:srgbClr val="17375E"/>
                </a:solidFill>
              </a:rPr>
              <a:t>Descoberta, investigació i recerca</a:t>
            </a:r>
          </a:p>
          <a:p>
            <a:pPr marL="720000" lvl="1" indent="-342900">
              <a:buClr>
                <a:srgbClr val="17375E"/>
              </a:buClr>
              <a:buSzPts val="2000"/>
              <a:buFont typeface="Courier New" panose="02070309020205020404" pitchFamily="49" charset="0"/>
              <a:buChar char="o"/>
            </a:pPr>
            <a:r>
              <a:rPr lang="ca-ES" sz="2400" dirty="0" smtClean="0">
                <a:solidFill>
                  <a:srgbClr val="17375E"/>
                </a:solidFill>
              </a:rPr>
              <a:t>Utilització d’eines digitals</a:t>
            </a:r>
          </a:p>
        </p:txBody>
      </p:sp>
    </p:spTree>
    <p:extLst>
      <p:ext uri="{BB962C8B-B14F-4D97-AF65-F5344CB8AC3E}">
        <p14:creationId xmlns:p14="http://schemas.microsoft.com/office/powerpoint/2010/main" val="3971655543"/>
      </p:ext>
    </p:extLst>
  </p:cSld>
  <p:clrMapOvr>
    <a:masterClrMapping/>
  </p:clrMapOvr>
</p:sld>
</file>

<file path=ppt/theme/theme1.xml><?xml version="1.0" encoding="utf-8"?>
<a:theme xmlns:a="http://schemas.openxmlformats.org/drawingml/2006/main" name="1_Plantilla Power 2015 (1)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lantilla Power 2015 (1)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553</TotalTime>
  <Words>1826</Words>
  <Application>Microsoft Office PowerPoint</Application>
  <PresentationFormat>Presentació en pantalla (4:3)</PresentationFormat>
  <Paragraphs>583</Paragraphs>
  <Slides>31</Slides>
  <Notes>31</Notes>
  <HiddenSlides>0</HiddenSlides>
  <MMClips>0</MMClips>
  <ScaleCrop>false</ScaleCrop>
  <HeadingPairs>
    <vt:vector size="6" baseType="variant">
      <vt:variant>
        <vt:lpstr>Tipus de lletra utilitzats</vt:lpstr>
      </vt:variant>
      <vt:variant>
        <vt:i4>7</vt:i4>
      </vt:variant>
      <vt:variant>
        <vt:lpstr>Tema</vt:lpstr>
      </vt:variant>
      <vt:variant>
        <vt:i4>2</vt:i4>
      </vt:variant>
      <vt:variant>
        <vt:lpstr>Títols de les diapositives</vt:lpstr>
      </vt:variant>
      <vt:variant>
        <vt:i4>31</vt:i4>
      </vt:variant>
    </vt:vector>
  </HeadingPairs>
  <TitlesOfParts>
    <vt:vector size="40" baseType="lpstr">
      <vt:lpstr>Arial</vt:lpstr>
      <vt:lpstr>Calibri</vt:lpstr>
      <vt:lpstr>Courier New</vt:lpstr>
      <vt:lpstr>Noto Sans Symbols</vt:lpstr>
      <vt:lpstr>Open Sans</vt:lpstr>
      <vt:lpstr>Times New Roman</vt:lpstr>
      <vt:lpstr>Wingdings</vt:lpstr>
      <vt:lpstr>1_Plantilla Power 2015 (1)</vt:lpstr>
      <vt:lpstr>Plantilla Power 2015 (1)</vt:lpstr>
      <vt:lpstr>INS Montilivi  Reunió de famílies 3r ESO</vt:lpstr>
      <vt:lpstr>Índex</vt:lpstr>
      <vt:lpstr>Presentació dels Tutors/es</vt:lpstr>
      <vt:lpstr>Projectes del Centre</vt:lpstr>
      <vt:lpstr>Projectes del Centre</vt:lpstr>
      <vt:lpstr>Projectes del Centre</vt:lpstr>
      <vt:lpstr>Característiques 3r d’ESO</vt:lpstr>
      <vt:lpstr>Característiques 3r d’ESO</vt:lpstr>
      <vt:lpstr>Característiques 3r d’ESO</vt:lpstr>
      <vt:lpstr>Currículum 3r ESO</vt:lpstr>
      <vt:lpstr>Horari</vt:lpstr>
      <vt:lpstr>Calendari</vt:lpstr>
      <vt:lpstr>Calendari</vt:lpstr>
      <vt:lpstr>Control de faltes d’assistència i altres incidències</vt:lpstr>
      <vt:lpstr>Control de faltes d’assistència i altres incidències</vt:lpstr>
      <vt:lpstr>Control de faltes d’assistència i altres incidències</vt:lpstr>
      <vt:lpstr>Control de faltes d’assistència i altres incidències</vt:lpstr>
      <vt:lpstr>Altres informacions</vt:lpstr>
      <vt:lpstr>Altres informacions</vt:lpstr>
      <vt:lpstr>Altres informacions</vt:lpstr>
      <vt:lpstr>Presentació dels Tutors/es</vt:lpstr>
      <vt:lpstr>Presentació del PowerPoint</vt:lpstr>
      <vt:lpstr>Presentació dels tutors Reunió de famílies 3r ESO</vt:lpstr>
      <vt:lpstr>Comunicació família i centre</vt:lpstr>
      <vt:lpstr>Primer dia de classe</vt:lpstr>
      <vt:lpstr>Primer dia de classe</vt:lpstr>
      <vt:lpstr>Pla Salut i Escola</vt:lpstr>
      <vt:lpstr>Sortides, Tallers i Xerrades</vt:lpstr>
      <vt:lpstr>Sortides, Tallers i Xerrades</vt:lpstr>
      <vt:lpstr>Aspectes molt importants</vt:lpstr>
      <vt:lpstr>Presentació del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 Montilivi  Reunió de famílies 1r ESO</dc:title>
  <dc:creator>usuari</dc:creator>
  <cp:lastModifiedBy>Maribel Vilanova i Garcia</cp:lastModifiedBy>
  <cp:revision>55</cp:revision>
  <dcterms:modified xsi:type="dcterms:W3CDTF">2023-09-26T12:17:06Z</dcterms:modified>
</cp:coreProperties>
</file>