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35"/>
  </p:notesMasterIdLst>
  <p:sldIdLst>
    <p:sldId id="256" r:id="rId3"/>
    <p:sldId id="257" r:id="rId4"/>
    <p:sldId id="275" r:id="rId5"/>
    <p:sldId id="284" r:id="rId6"/>
    <p:sldId id="286" r:id="rId7"/>
    <p:sldId id="287" r:id="rId8"/>
    <p:sldId id="290" r:id="rId9"/>
    <p:sldId id="311" r:id="rId10"/>
    <p:sldId id="308" r:id="rId11"/>
    <p:sldId id="316" r:id="rId12"/>
    <p:sldId id="312" r:id="rId13"/>
    <p:sldId id="291" r:id="rId14"/>
    <p:sldId id="295" r:id="rId15"/>
    <p:sldId id="294" r:id="rId16"/>
    <p:sldId id="293" r:id="rId17"/>
    <p:sldId id="310" r:id="rId18"/>
    <p:sldId id="304" r:id="rId19"/>
    <p:sldId id="302" r:id="rId20"/>
    <p:sldId id="297" r:id="rId21"/>
    <p:sldId id="298" r:id="rId22"/>
    <p:sldId id="305" r:id="rId23"/>
    <p:sldId id="309" r:id="rId24"/>
    <p:sldId id="283" r:id="rId25"/>
    <p:sldId id="306" r:id="rId26"/>
    <p:sldId id="276" r:id="rId27"/>
    <p:sldId id="277" r:id="rId28"/>
    <p:sldId id="313" r:id="rId29"/>
    <p:sldId id="279" r:id="rId30"/>
    <p:sldId id="314" r:id="rId31"/>
    <p:sldId id="315" r:id="rId32"/>
    <p:sldId id="280" r:id="rId33"/>
    <p:sldId id="301" r:id="rId34"/>
  </p:sldIdLst>
  <p:sldSz cx="9144000" cy="6858000" type="screen4x3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h94RJ11kwn8R/KEw0/0O+Pi/En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4DEE2A-C76A-4276-AC4E-3B3CF7B53833}">
  <a:tblStyle styleId="{824DEE2A-C76A-4276-AC4E-3B3CF7B5383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6D6E1-726D-4851-8AB0-EB6B70DC37D5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7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:notes"/>
          <p:cNvSpPr txBox="1"/>
          <p:nvPr/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9372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60453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3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053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8291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2622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88528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3160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3716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0381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59393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9737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24015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3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:notes"/>
          <p:cNvSpPr txBox="1"/>
          <p:nvPr/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17964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8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9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9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806782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1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1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8011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1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581963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940c4382f2_1_0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g940c4382f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3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509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3700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33844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0113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652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8793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4614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3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>
            <a:spLocks noGrp="1"/>
          </p:cNvSpPr>
          <p:nvPr>
            <p:ph type="title"/>
          </p:nvPr>
        </p:nvSpPr>
        <p:spPr>
          <a:xfrm>
            <a:off x="457200" y="202630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1"/>
          </p:nvPr>
        </p:nvSpPr>
        <p:spPr>
          <a:xfrm>
            <a:off x="457200" y="1484784"/>
            <a:ext cx="8229600" cy="464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4"/>
          <p:cNvCxnSpPr/>
          <p:nvPr/>
        </p:nvCxnSpPr>
        <p:spPr>
          <a:xfrm>
            <a:off x="0" y="98107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6862"/>
              </a:srgbClr>
            </a:outerShdw>
          </a:effectLst>
        </p:spPr>
      </p:cxnSp>
      <p:sp>
        <p:nvSpPr>
          <p:cNvPr id="11" name="Google Shape;11;p24"/>
          <p:cNvSpPr txBox="1"/>
          <p:nvPr/>
        </p:nvSpPr>
        <p:spPr>
          <a:xfrm>
            <a:off x="0" y="5805487"/>
            <a:ext cx="9144000" cy="10525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4" descr="Logo Montilivi 2015 blan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3662" y="5949950"/>
            <a:ext cx="2520950" cy="79216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" name="Google Shape;24;p26"/>
          <p:cNvCxnSpPr/>
          <p:nvPr/>
        </p:nvCxnSpPr>
        <p:spPr>
          <a:xfrm>
            <a:off x="0" y="98107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6862"/>
              </a:srgbClr>
            </a:outerShdw>
          </a:effectLst>
        </p:spPr>
      </p:cxnSp>
      <p:sp>
        <p:nvSpPr>
          <p:cNvPr id="25" name="Google Shape;25;p26"/>
          <p:cNvSpPr txBox="1"/>
          <p:nvPr/>
        </p:nvSpPr>
        <p:spPr>
          <a:xfrm>
            <a:off x="0" y="5805487"/>
            <a:ext cx="9144000" cy="10525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6" descr="Logo Montilivi 2015 blanc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443662" y="5949950"/>
            <a:ext cx="2520950" cy="7921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isoler@institutmontilivi.ca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755650" y="314166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Montilivi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Reunió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famílies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4t</a:t>
            </a:r>
            <a:r>
              <a:rPr lang="en-US" sz="54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endParaRPr sz="5400" b="1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403350" y="4652962"/>
            <a:ext cx="6400800" cy="98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Arial"/>
              <a:buNone/>
            </a:pPr>
            <a:r>
              <a:rPr lang="en-US" dirty="0" err="1"/>
              <a:t>setembre</a:t>
            </a:r>
            <a:r>
              <a:rPr lang="en-US" dirty="0"/>
              <a:t> </a:t>
            </a:r>
            <a:r>
              <a:rPr lang="en-US" sz="3200" b="0" i="0" u="none" strike="noStrike" cap="none" dirty="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en-US" dirty="0"/>
              <a:t>3</a:t>
            </a:r>
            <a:endParaRPr sz="32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" descr="http://www2.institutmontilivi.cat:8888/contenidor/28/images/institu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4304" y="1343146"/>
            <a:ext cx="4722812" cy="1671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rgbClr val="17375E"/>
                </a:solidFill>
              </a:rPr>
              <a:t>Competències</a:t>
            </a:r>
            <a:r>
              <a:rPr lang="en-US" sz="4000" dirty="0" smtClean="0">
                <a:solidFill>
                  <a:srgbClr val="17375E"/>
                </a:solidFill>
              </a:rPr>
              <a:t> Transversals</a:t>
            </a:r>
            <a:endParaRPr sz="4000" dirty="0">
              <a:solidFill>
                <a:srgbClr val="17375E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4t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lang="en-US" sz="1800" b="1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utors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1" indent="-342900">
              <a:buClr>
                <a:srgbClr val="17375E"/>
              </a:buClr>
              <a:buSzPts val="2000"/>
              <a:buFont typeface="Noto Sans Symbols"/>
              <a:buChar char="▪"/>
            </a:pPr>
            <a:endParaRPr lang="en-US" sz="2400" dirty="0" smtClean="0">
              <a:solidFill>
                <a:srgbClr val="17375E"/>
              </a:solidFill>
            </a:endParaRPr>
          </a:p>
          <a:p>
            <a:pPr marL="360000" lvl="1" indent="-342900">
              <a:buClr>
                <a:srgbClr val="17375E"/>
              </a:buClr>
              <a:buSzPts val="2000"/>
              <a:buFont typeface="Noto Sans Symbols"/>
              <a:buChar char="▪"/>
            </a:pPr>
            <a:r>
              <a:rPr lang="ca-ES" sz="2400" dirty="0" smtClean="0">
                <a:solidFill>
                  <a:srgbClr val="17375E"/>
                </a:solidFill>
              </a:rPr>
              <a:t>S’avaluen diferenciadament a 2n i 4t d’ESO</a:t>
            </a:r>
          </a:p>
          <a:p>
            <a:pPr marL="360000" lvl="1" indent="-342900">
              <a:buClr>
                <a:srgbClr val="17375E"/>
              </a:buClr>
              <a:buSzPts val="2000"/>
              <a:buFont typeface="Noto Sans Symbols"/>
              <a:buChar char="▪"/>
            </a:pPr>
            <a:r>
              <a:rPr lang="ca-ES" sz="2400" dirty="0" smtClean="0">
                <a:solidFill>
                  <a:srgbClr val="17375E"/>
                </a:solidFill>
              </a:rPr>
              <a:t>A 1r i 3r d’ESO es fa a cada assignatura</a:t>
            </a:r>
          </a:p>
          <a:p>
            <a:pPr marL="360000" lvl="1" indent="-342900">
              <a:buClr>
                <a:srgbClr val="17375E"/>
              </a:buClr>
              <a:buSzPts val="2000"/>
              <a:buFont typeface="Noto Sans Symbols"/>
              <a:buChar char="▪"/>
            </a:pPr>
            <a:r>
              <a:rPr lang="ca-ES" sz="2400" dirty="0" smtClean="0">
                <a:solidFill>
                  <a:srgbClr val="17375E"/>
                </a:solidFill>
              </a:rPr>
              <a:t>S’avaluen quatre competències transversals:</a:t>
            </a:r>
          </a:p>
          <a:p>
            <a:pPr marL="17100" lvl="3" indent="-720000">
              <a:buClr>
                <a:srgbClr val="17375E"/>
              </a:buClr>
              <a:buSzPts val="2000"/>
            </a:pPr>
            <a:r>
              <a:rPr lang="ca-ES" sz="2400" dirty="0" smtClean="0">
                <a:solidFill>
                  <a:srgbClr val="17375E"/>
                </a:solidFill>
              </a:rPr>
              <a:t>		- </a:t>
            </a:r>
            <a:r>
              <a:rPr lang="ca-ES" sz="2000" dirty="0" smtClean="0">
                <a:solidFill>
                  <a:srgbClr val="17375E"/>
                </a:solidFill>
              </a:rPr>
              <a:t>Competència Personal, social i d’aprendre a  	aprendre</a:t>
            </a:r>
          </a:p>
          <a:p>
            <a:pPr marL="17100" lvl="3" indent="-720000">
              <a:buClr>
                <a:srgbClr val="17375E"/>
              </a:buClr>
              <a:buSzPts val="2000"/>
            </a:pPr>
            <a:r>
              <a:rPr lang="ca-ES" sz="2000" dirty="0" smtClean="0">
                <a:solidFill>
                  <a:srgbClr val="17375E"/>
                </a:solidFill>
              </a:rPr>
              <a:t>		- Competència Digital</a:t>
            </a:r>
          </a:p>
          <a:p>
            <a:pPr marL="17100" lvl="3" indent="-720000">
              <a:buClr>
                <a:srgbClr val="17375E"/>
              </a:buClr>
              <a:buSzPts val="2000"/>
            </a:pPr>
            <a:r>
              <a:rPr lang="ca-ES" sz="2000" dirty="0" smtClean="0">
                <a:solidFill>
                  <a:srgbClr val="17375E"/>
                </a:solidFill>
              </a:rPr>
              <a:t>		</a:t>
            </a:r>
            <a:r>
              <a:rPr lang="ca-ES" sz="2000" dirty="0" smtClean="0">
                <a:solidFill>
                  <a:schemeClr val="accent2"/>
                </a:solidFill>
              </a:rPr>
              <a:t>- Competència Ciutadana</a:t>
            </a:r>
          </a:p>
          <a:p>
            <a:pPr marL="17100" lvl="3" indent="-720000">
              <a:buClr>
                <a:srgbClr val="17375E"/>
              </a:buClr>
              <a:buSzPts val="2000"/>
            </a:pPr>
            <a:r>
              <a:rPr lang="ca-ES" sz="2000" dirty="0" smtClean="0">
                <a:solidFill>
                  <a:schemeClr val="accent2"/>
                </a:solidFill>
              </a:rPr>
              <a:t>		- Competència Emprenedora</a:t>
            </a:r>
          </a:p>
          <a:p>
            <a:pPr marL="360000" lvl="1" indent="-342900">
              <a:buClr>
                <a:srgbClr val="17375E"/>
              </a:buClr>
              <a:buSzPts val="2000"/>
              <a:buFont typeface="Noto Sans Symbols"/>
              <a:buChar char="▪"/>
            </a:pPr>
            <a:r>
              <a:rPr lang="ca-ES" sz="2400" dirty="0">
                <a:solidFill>
                  <a:srgbClr val="17375E"/>
                </a:solidFill>
              </a:rPr>
              <a:t>Document informatiu a la pàgina web, informació famílies</a:t>
            </a:r>
          </a:p>
        </p:txBody>
      </p:sp>
    </p:spTree>
    <p:extLst>
      <p:ext uri="{BB962C8B-B14F-4D97-AF65-F5344CB8AC3E}">
        <p14:creationId xmlns:p14="http://schemas.microsoft.com/office/powerpoint/2010/main" val="1729019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chemeClr val="bg2"/>
                </a:solidFill>
              </a:rPr>
              <a:t>Currículum</a:t>
            </a:r>
            <a:r>
              <a:rPr lang="en-US" sz="4000" dirty="0" smtClean="0">
                <a:solidFill>
                  <a:schemeClr val="bg2"/>
                </a:solidFill>
              </a:rPr>
              <a:t> 4t </a:t>
            </a:r>
            <a:r>
              <a:rPr lang="en-US" sz="4000" dirty="0" err="1" smtClean="0">
                <a:solidFill>
                  <a:schemeClr val="bg2"/>
                </a:solidFill>
              </a:rPr>
              <a:t>d’ESO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4t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5" name="Ta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346875"/>
              </p:ext>
            </p:extLst>
          </p:nvPr>
        </p:nvGraphicFramePr>
        <p:xfrm>
          <a:off x="2365131" y="1348561"/>
          <a:ext cx="6119446" cy="4158760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9FC3FF"/>
                    </a:gs>
                    <a:gs pos="35000">
                      <a:srgbClr val="BDD5FF"/>
                    </a:gs>
                    <a:gs pos="100000">
                      <a:srgbClr val="E4EEFF"/>
                    </a:gs>
                  </a:gsLst>
                  <a:lin ang="16200000" scaled="0"/>
                </a:gradFill>
                <a:tableStyleId>{824DEE2A-C76A-4276-AC4E-3B3CF7B53833}</a:tableStyleId>
              </a:tblPr>
              <a:tblGrid>
                <a:gridCol w="4185138">
                  <a:extLst>
                    <a:ext uri="{9D8B030D-6E8A-4147-A177-3AD203B41FA5}">
                      <a16:colId xmlns:a16="http://schemas.microsoft.com/office/drawing/2014/main" val="1874734070"/>
                    </a:ext>
                  </a:extLst>
                </a:gridCol>
                <a:gridCol w="1934308">
                  <a:extLst>
                    <a:ext uri="{9D8B030D-6E8A-4147-A177-3AD203B41FA5}">
                      <a16:colId xmlns:a16="http://schemas.microsoft.com/office/drawing/2014/main" val="3941095184"/>
                    </a:ext>
                  </a:extLst>
                </a:gridCol>
              </a:tblGrid>
              <a:tr h="491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24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Matèries</a:t>
                      </a:r>
                      <a:endParaRPr sz="24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24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9346467"/>
                  </a:ext>
                </a:extLst>
              </a:tr>
              <a:tr h="3667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6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Llengua</a:t>
                      </a: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catalana</a:t>
                      </a: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lang="en-US" sz="16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</a:t>
                      </a:r>
                      <a:r>
                        <a:rPr lang="en-US" sz="16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085571"/>
                  </a:ext>
                </a:extLst>
              </a:tr>
              <a:tr h="3667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6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Llengua</a:t>
                      </a: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castellana</a:t>
                      </a: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lang="en-US" sz="16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</a:t>
                      </a:r>
                      <a:r>
                        <a:rPr lang="en-US" sz="16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512963"/>
                  </a:ext>
                </a:extLst>
              </a:tr>
              <a:tr h="3667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6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Llengua</a:t>
                      </a: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estrangera</a:t>
                      </a: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-US" sz="16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Anglès</a:t>
                      </a: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/ </a:t>
                      </a:r>
                      <a:r>
                        <a:rPr lang="en-US" sz="16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Francès</a:t>
                      </a: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lang="en-US" sz="16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n-US" sz="1600" b="0" i="0" u="none" strike="noStrike" cap="none" baseline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strike="noStrike" cap="none" baseline="0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432713"/>
                  </a:ext>
                </a:extLst>
              </a:tr>
              <a:tr h="3667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6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Matemàtiques</a:t>
                      </a: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lang="en-US" sz="16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</a:t>
                      </a:r>
                      <a:r>
                        <a:rPr lang="en-US" sz="16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915804"/>
                  </a:ext>
                </a:extLst>
              </a:tr>
              <a:tr h="3667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6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Ciències</a:t>
                      </a: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Socials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3 </a:t>
                      </a:r>
                      <a:r>
                        <a:rPr lang="en-US" sz="16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673897"/>
                  </a:ext>
                </a:extLst>
              </a:tr>
              <a:tr h="3667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6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Educació</a:t>
                      </a: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Física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2 </a:t>
                      </a:r>
                      <a:r>
                        <a:rPr lang="en-US" sz="16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128073"/>
                  </a:ext>
                </a:extLst>
              </a:tr>
              <a:tr h="3667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6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Activitats</a:t>
                      </a:r>
                      <a:r>
                        <a:rPr lang="en-US" sz="1600" b="0" i="0" u="none" strike="noStrike" cap="none" baseline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strike="noStrike" cap="none" baseline="0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Cíviques</a:t>
                      </a:r>
                      <a:r>
                        <a:rPr lang="en-US" sz="1600" b="0" i="0" u="none" strike="noStrike" cap="none" baseline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 </a:t>
                      </a:r>
                      <a:r>
                        <a:rPr lang="en-US" sz="1600" b="0" i="0" u="none" strike="noStrike" cap="none" baseline="0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Culturals</a:t>
                      </a:r>
                      <a:r>
                        <a:rPr lang="en-US" sz="1600" b="0" i="0" u="none" strike="noStrike" cap="none" baseline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 </a:t>
                      </a:r>
                      <a:r>
                        <a:rPr lang="en-US" sz="16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Religió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*1h </a:t>
                      </a:r>
                      <a:r>
                        <a:rPr lang="en-US" sz="16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projectes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305447"/>
                  </a:ext>
                </a:extLst>
              </a:tr>
              <a:tr h="366746">
                <a:tc>
                  <a:txBody>
                    <a:bodyPr/>
                    <a:lstStyle/>
                    <a:p>
                      <a:pPr marL="2160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-US" sz="16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Optatives</a:t>
                      </a:r>
                      <a:r>
                        <a:rPr lang="en-US" sz="16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(3)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lang="en-US" sz="16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 </a:t>
                      </a:r>
                      <a:r>
                        <a:rPr lang="en-US" sz="16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876900"/>
                  </a:ext>
                </a:extLst>
              </a:tr>
              <a:tr h="366746">
                <a:tc>
                  <a:txBody>
                    <a:bodyPr/>
                    <a:lstStyle/>
                    <a:p>
                      <a:pPr marL="2160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6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 Projecte de Recerca (Servei Comunitari)</a:t>
                      </a:r>
                      <a:endParaRPr sz="1600" b="0" i="0" u="none" strike="noStrike" cap="none" dirty="0">
                        <a:solidFill>
                          <a:srgbClr val="17375E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6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        *1h</a:t>
                      </a:r>
                      <a:r>
                        <a:rPr lang="ca-ES" sz="1600" b="0" i="0" u="none" strike="noStrike" cap="none" baseline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projectes</a:t>
                      </a:r>
                      <a:endParaRPr sz="1600" b="0" i="0" u="none" strike="noStrike" cap="none" dirty="0">
                        <a:solidFill>
                          <a:srgbClr val="17375E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379580"/>
                  </a:ext>
                </a:extLst>
              </a:tr>
              <a:tr h="3667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6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Tutoria</a:t>
                      </a: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1 hora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9228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768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endParaRPr lang="en-US" sz="2400" dirty="0" smtClean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r>
              <a:rPr lang="en-US" sz="2400" dirty="0" err="1" smtClean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Aules</a:t>
            </a:r>
            <a:r>
              <a:rPr lang="en-US" sz="2400" dirty="0" smtClean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obertes</a:t>
            </a:r>
            <a:r>
              <a:rPr lang="en-US" sz="2400" dirty="0" smtClean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 des de les 7.55h</a:t>
            </a:r>
            <a:endParaRPr lang="en-US" sz="2400" dirty="0"/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chemeClr val="bg2"/>
                </a:solidFill>
              </a:rPr>
              <a:t>Horari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4t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r>
              <a:rPr lang="pt-BR" sz="2400" dirty="0" smtClean="0">
                <a:solidFill>
                  <a:srgbClr val="17375E"/>
                </a:solidFill>
              </a:rPr>
              <a:t>De </a:t>
            </a:r>
            <a:r>
              <a:rPr lang="pt-BR" sz="2400" dirty="0" err="1">
                <a:solidFill>
                  <a:srgbClr val="17375E"/>
                </a:solidFill>
              </a:rPr>
              <a:t>dilluns</a:t>
            </a:r>
            <a:r>
              <a:rPr lang="pt-BR" sz="2400" dirty="0">
                <a:solidFill>
                  <a:srgbClr val="17375E"/>
                </a:solidFill>
              </a:rPr>
              <a:t> a </a:t>
            </a:r>
            <a:r>
              <a:rPr lang="pt-BR" sz="2400" dirty="0" err="1">
                <a:solidFill>
                  <a:srgbClr val="17375E"/>
                </a:solidFill>
              </a:rPr>
              <a:t>divendres</a:t>
            </a:r>
            <a:endParaRPr lang="pt-BR" sz="2400" dirty="0">
              <a:solidFill>
                <a:srgbClr val="17375E"/>
              </a:solidFill>
            </a:endParaRPr>
          </a:p>
          <a:p>
            <a:pPr marL="540000" lvl="1" indent="-203200">
              <a:spcBef>
                <a:spcPts val="560"/>
              </a:spcBef>
              <a:buClr>
                <a:srgbClr val="17375E"/>
              </a:buClr>
              <a:buSzPts val="3200"/>
              <a:buFont typeface="Arial"/>
              <a:buChar char="•"/>
            </a:pPr>
            <a:r>
              <a:rPr lang="pt-BR" sz="2400" dirty="0">
                <a:solidFill>
                  <a:srgbClr val="17375E"/>
                </a:solidFill>
              </a:rPr>
              <a:t> De 8 a 11 h: classe</a:t>
            </a:r>
            <a:endParaRPr lang="pt-BR" sz="2400" dirty="0"/>
          </a:p>
          <a:p>
            <a:pPr marL="540000" lvl="1" indent="-203200">
              <a:spcBef>
                <a:spcPts val="560"/>
              </a:spcBef>
              <a:buClr>
                <a:srgbClr val="17375E"/>
              </a:buClr>
              <a:buSzPts val="3200"/>
              <a:buFont typeface="Arial"/>
              <a:buChar char="•"/>
            </a:pPr>
            <a:r>
              <a:rPr lang="pt-BR" sz="2400" dirty="0">
                <a:solidFill>
                  <a:srgbClr val="17375E"/>
                </a:solidFill>
              </a:rPr>
              <a:t> D’11 a 11.30 h: </a:t>
            </a:r>
            <a:r>
              <a:rPr lang="pt-BR" sz="2400" dirty="0" err="1">
                <a:solidFill>
                  <a:srgbClr val="17375E"/>
                </a:solidFill>
              </a:rPr>
              <a:t>esbarjo</a:t>
            </a:r>
            <a:endParaRPr lang="pt-BR" sz="2400" dirty="0"/>
          </a:p>
          <a:p>
            <a:pPr marL="540000" lvl="1" indent="-203200">
              <a:spcBef>
                <a:spcPts val="560"/>
              </a:spcBef>
              <a:buClr>
                <a:srgbClr val="17375E"/>
              </a:buClr>
              <a:buSzPts val="3200"/>
              <a:buFont typeface="Arial"/>
              <a:buChar char="•"/>
            </a:pPr>
            <a:r>
              <a:rPr lang="pt-BR" sz="2400" dirty="0">
                <a:solidFill>
                  <a:srgbClr val="17375E"/>
                </a:solidFill>
              </a:rPr>
              <a:t> D’11.30 a 14.30 h: classe</a:t>
            </a:r>
            <a:endParaRPr lang="pt-BR" sz="2400" dirty="0"/>
          </a:p>
        </p:txBody>
      </p:sp>
      <p:pic>
        <p:nvPicPr>
          <p:cNvPr id="14" name="Picture 2" descr="Un institut de Girona i un de Figueres, finalistes en la 3a Mostra ImpulsFP  CaixaBank Dualitza - El Gerió Digi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85" y="4176347"/>
            <a:ext cx="3411415" cy="154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976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2148947"/>
            <a:ext cx="6790266" cy="262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endParaRPr lang="en-US" sz="2400" dirty="0" smtClean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chemeClr val="bg2"/>
                </a:solidFill>
              </a:rPr>
              <a:t>Calendari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4t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>
              <a:solidFill>
                <a:srgbClr val="17375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9" y="1503484"/>
            <a:ext cx="6497515" cy="3745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endParaRPr lang="es-ES" sz="2400" u="sng" dirty="0" smtClean="0">
              <a:solidFill>
                <a:srgbClr val="17375E"/>
              </a:solidFill>
            </a:endParaRPr>
          </a:p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r>
              <a:rPr lang="es-ES" sz="2400" u="sng" dirty="0" smtClean="0">
                <a:solidFill>
                  <a:srgbClr val="17375E"/>
                </a:solidFill>
              </a:rPr>
              <a:t>Per </a:t>
            </a:r>
            <a:r>
              <a:rPr lang="es-ES" sz="2400" u="sng" dirty="0" err="1">
                <a:solidFill>
                  <a:srgbClr val="17375E"/>
                </a:solidFill>
              </a:rPr>
              <a:t>Fires</a:t>
            </a:r>
            <a:r>
              <a:rPr lang="es-ES" sz="2400" dirty="0">
                <a:solidFill>
                  <a:srgbClr val="17375E"/>
                </a:solidFill>
              </a:rPr>
              <a:t>: </a:t>
            </a:r>
            <a:r>
              <a:rPr lang="es-ES" sz="2400" dirty="0" err="1">
                <a:solidFill>
                  <a:srgbClr val="17375E"/>
                </a:solidFill>
              </a:rPr>
              <a:t>butlleta</a:t>
            </a:r>
            <a:r>
              <a:rPr lang="es-ES" sz="2400" dirty="0">
                <a:solidFill>
                  <a:srgbClr val="17375E"/>
                </a:solidFill>
              </a:rPr>
              <a:t> </a:t>
            </a:r>
            <a:r>
              <a:rPr lang="es-ES" sz="2400" dirty="0" err="1">
                <a:solidFill>
                  <a:srgbClr val="17375E"/>
                </a:solidFill>
              </a:rPr>
              <a:t>d’avaluació</a:t>
            </a:r>
            <a:r>
              <a:rPr lang="es-ES" sz="2400" dirty="0">
                <a:solidFill>
                  <a:srgbClr val="17375E"/>
                </a:solidFill>
              </a:rPr>
              <a:t> actitudinal</a:t>
            </a:r>
            <a:endParaRPr lang="es-ES" sz="2400" dirty="0"/>
          </a:p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r>
              <a:rPr lang="es-ES" sz="2400" u="sng" dirty="0" err="1">
                <a:solidFill>
                  <a:srgbClr val="17375E"/>
                </a:solidFill>
              </a:rPr>
              <a:t>Abans</a:t>
            </a:r>
            <a:r>
              <a:rPr lang="es-ES" sz="2400" u="sng" dirty="0">
                <a:solidFill>
                  <a:srgbClr val="17375E"/>
                </a:solidFill>
              </a:rPr>
              <a:t> de Nadal</a:t>
            </a:r>
            <a:r>
              <a:rPr lang="es-ES" sz="2400" dirty="0">
                <a:solidFill>
                  <a:srgbClr val="17375E"/>
                </a:solidFill>
              </a:rPr>
              <a:t>: </a:t>
            </a:r>
            <a:r>
              <a:rPr lang="es-ES" sz="2400" dirty="0" err="1">
                <a:solidFill>
                  <a:srgbClr val="17375E"/>
                </a:solidFill>
              </a:rPr>
              <a:t>lliurament</a:t>
            </a:r>
            <a:r>
              <a:rPr lang="es-ES" sz="2400" dirty="0">
                <a:solidFill>
                  <a:srgbClr val="17375E"/>
                </a:solidFill>
              </a:rPr>
              <a:t> de la </a:t>
            </a:r>
            <a:r>
              <a:rPr lang="es-ES" sz="2400" dirty="0" err="1">
                <a:solidFill>
                  <a:srgbClr val="17375E"/>
                </a:solidFill>
              </a:rPr>
              <a:t>butlleta</a:t>
            </a:r>
            <a:r>
              <a:rPr lang="es-ES" sz="2400" dirty="0">
                <a:solidFill>
                  <a:srgbClr val="17375E"/>
                </a:solidFill>
              </a:rPr>
              <a:t> de notes de la 1a </a:t>
            </a:r>
            <a:r>
              <a:rPr lang="es-ES" sz="2400" dirty="0" err="1">
                <a:solidFill>
                  <a:srgbClr val="17375E"/>
                </a:solidFill>
              </a:rPr>
              <a:t>Avaluació</a:t>
            </a:r>
            <a:endParaRPr lang="es-ES" sz="2400" dirty="0"/>
          </a:p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r>
              <a:rPr lang="es-ES" sz="2400" u="sng" dirty="0" err="1">
                <a:solidFill>
                  <a:srgbClr val="17375E"/>
                </a:solidFill>
              </a:rPr>
              <a:t>Abans</a:t>
            </a:r>
            <a:r>
              <a:rPr lang="es-ES" sz="2400" u="sng" dirty="0">
                <a:solidFill>
                  <a:srgbClr val="17375E"/>
                </a:solidFill>
              </a:rPr>
              <a:t> de </a:t>
            </a:r>
            <a:r>
              <a:rPr lang="es-ES" sz="2400" u="sng" dirty="0" err="1">
                <a:solidFill>
                  <a:srgbClr val="17375E"/>
                </a:solidFill>
              </a:rPr>
              <a:t>Setmana</a:t>
            </a:r>
            <a:r>
              <a:rPr lang="es-ES" sz="2400" u="sng" dirty="0">
                <a:solidFill>
                  <a:srgbClr val="17375E"/>
                </a:solidFill>
              </a:rPr>
              <a:t> Santa</a:t>
            </a:r>
            <a:r>
              <a:rPr lang="es-ES" sz="2400" dirty="0">
                <a:solidFill>
                  <a:srgbClr val="17375E"/>
                </a:solidFill>
              </a:rPr>
              <a:t>: </a:t>
            </a:r>
            <a:r>
              <a:rPr lang="es-ES" sz="2400" dirty="0" err="1">
                <a:solidFill>
                  <a:srgbClr val="17375E"/>
                </a:solidFill>
              </a:rPr>
              <a:t>lliurament</a:t>
            </a:r>
            <a:r>
              <a:rPr lang="es-ES" sz="2400" dirty="0">
                <a:solidFill>
                  <a:srgbClr val="17375E"/>
                </a:solidFill>
              </a:rPr>
              <a:t> de la </a:t>
            </a:r>
            <a:r>
              <a:rPr lang="es-ES" sz="2400" dirty="0" err="1">
                <a:solidFill>
                  <a:srgbClr val="17375E"/>
                </a:solidFill>
              </a:rPr>
              <a:t>butlleta</a:t>
            </a:r>
            <a:r>
              <a:rPr lang="es-ES" sz="2400" dirty="0">
                <a:solidFill>
                  <a:srgbClr val="17375E"/>
                </a:solidFill>
              </a:rPr>
              <a:t> de notes de la 2a </a:t>
            </a:r>
            <a:r>
              <a:rPr lang="es-ES" sz="2400" dirty="0" err="1">
                <a:solidFill>
                  <a:srgbClr val="17375E"/>
                </a:solidFill>
              </a:rPr>
              <a:t>Avaluació</a:t>
            </a:r>
            <a:endParaRPr lang="es-ES" sz="2400" dirty="0"/>
          </a:p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r>
              <a:rPr lang="es-ES" sz="2400" u="sng" dirty="0" err="1" smtClean="0">
                <a:solidFill>
                  <a:srgbClr val="17375E"/>
                </a:solidFill>
              </a:rPr>
              <a:t>Acabament</a:t>
            </a:r>
            <a:r>
              <a:rPr lang="es-ES" sz="2400" u="sng" dirty="0" smtClean="0">
                <a:solidFill>
                  <a:srgbClr val="17375E"/>
                </a:solidFill>
              </a:rPr>
              <a:t> de </a:t>
            </a:r>
            <a:r>
              <a:rPr lang="es-ES" sz="2400" u="sng" dirty="0" err="1" smtClean="0">
                <a:solidFill>
                  <a:srgbClr val="17375E"/>
                </a:solidFill>
              </a:rPr>
              <a:t>curs</a:t>
            </a:r>
            <a:r>
              <a:rPr lang="es-ES" sz="2400" u="sng" dirty="0" smtClean="0">
                <a:solidFill>
                  <a:srgbClr val="17375E"/>
                </a:solidFill>
              </a:rPr>
              <a:t>: </a:t>
            </a:r>
            <a:r>
              <a:rPr lang="es-ES" sz="2400" dirty="0">
                <a:solidFill>
                  <a:srgbClr val="17375E"/>
                </a:solidFill>
              </a:rPr>
              <a:t>informe orientador de final de </a:t>
            </a:r>
            <a:r>
              <a:rPr lang="es-ES" sz="2400" dirty="0" err="1" smtClean="0">
                <a:solidFill>
                  <a:srgbClr val="17375E"/>
                </a:solidFill>
              </a:rPr>
              <a:t>curs</a:t>
            </a:r>
            <a:r>
              <a:rPr lang="es-ES" sz="2400" dirty="0">
                <a:solidFill>
                  <a:srgbClr val="17375E"/>
                </a:solidFill>
              </a:rPr>
              <a:t> </a:t>
            </a:r>
            <a:r>
              <a:rPr lang="es-ES" sz="2400" dirty="0" smtClean="0">
                <a:solidFill>
                  <a:srgbClr val="17375E"/>
                </a:solidFill>
              </a:rPr>
              <a:t>i </a:t>
            </a:r>
            <a:r>
              <a:rPr lang="es-ES" sz="2400" dirty="0" err="1">
                <a:solidFill>
                  <a:srgbClr val="17375E"/>
                </a:solidFill>
              </a:rPr>
              <a:t>butlleta</a:t>
            </a:r>
            <a:r>
              <a:rPr lang="es-ES" sz="2400" dirty="0">
                <a:solidFill>
                  <a:srgbClr val="17375E"/>
                </a:solidFill>
              </a:rPr>
              <a:t>  </a:t>
            </a:r>
            <a:r>
              <a:rPr lang="es-ES" sz="2400" dirty="0" err="1" smtClean="0">
                <a:solidFill>
                  <a:srgbClr val="17375E"/>
                </a:solidFill>
              </a:rPr>
              <a:t>d’avaluació</a:t>
            </a:r>
            <a:r>
              <a:rPr lang="es-ES" sz="2400" dirty="0" smtClean="0">
                <a:solidFill>
                  <a:srgbClr val="17375E"/>
                </a:solidFill>
              </a:rPr>
              <a:t> final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015260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2148947"/>
            <a:ext cx="6790266" cy="262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endParaRPr lang="en-US" sz="2400" dirty="0" smtClean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chemeClr val="bg2"/>
                </a:solidFill>
              </a:rPr>
              <a:t>Calendari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4t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>
              <a:buClr>
                <a:srgbClr val="17375E"/>
              </a:buClr>
              <a:buSzPts val="2400"/>
            </a:pPr>
            <a:endParaRPr lang="en-US" sz="2400" dirty="0">
              <a:solidFill>
                <a:srgbClr val="17375E"/>
              </a:solidFill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>
              <a:solidFill>
                <a:srgbClr val="17375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9" y="1503484"/>
            <a:ext cx="6497515" cy="3745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r>
              <a:rPr lang="es-ES" sz="2400" dirty="0" err="1" smtClean="0">
                <a:solidFill>
                  <a:srgbClr val="002060"/>
                </a:solidFill>
              </a:rPr>
              <a:t>Activitats</a:t>
            </a:r>
            <a:r>
              <a:rPr lang="es-ES" sz="2400" dirty="0" smtClean="0">
                <a:solidFill>
                  <a:srgbClr val="002060"/>
                </a:solidFill>
              </a:rPr>
              <a:t> </a:t>
            </a:r>
            <a:r>
              <a:rPr lang="es-ES" sz="2400" dirty="0" err="1" smtClean="0">
                <a:solidFill>
                  <a:srgbClr val="002060"/>
                </a:solidFill>
              </a:rPr>
              <a:t>solidàries</a:t>
            </a:r>
            <a:r>
              <a:rPr lang="es-ES" sz="2400" dirty="0" smtClean="0">
                <a:solidFill>
                  <a:srgbClr val="002060"/>
                </a:solidFill>
              </a:rPr>
              <a:t> que </a:t>
            </a:r>
            <a:r>
              <a:rPr lang="es-ES" sz="2400" dirty="0" err="1" smtClean="0">
                <a:solidFill>
                  <a:srgbClr val="002060"/>
                </a:solidFill>
              </a:rPr>
              <a:t>acostumem</a:t>
            </a:r>
            <a:r>
              <a:rPr lang="es-ES" sz="2400" dirty="0" smtClean="0">
                <a:solidFill>
                  <a:srgbClr val="002060"/>
                </a:solidFill>
              </a:rPr>
              <a:t> a </a:t>
            </a:r>
            <a:r>
              <a:rPr lang="es-ES" sz="2400" dirty="0" err="1" smtClean="0">
                <a:solidFill>
                  <a:srgbClr val="002060"/>
                </a:solidFill>
              </a:rPr>
              <a:t>dur</a:t>
            </a:r>
            <a:r>
              <a:rPr lang="es-ES" sz="2400" dirty="0" smtClean="0">
                <a:solidFill>
                  <a:srgbClr val="002060"/>
                </a:solidFill>
              </a:rPr>
              <a:t> a </a:t>
            </a:r>
            <a:r>
              <a:rPr lang="es-ES" sz="2400" dirty="0" err="1" smtClean="0">
                <a:solidFill>
                  <a:srgbClr val="002060"/>
                </a:solidFill>
              </a:rPr>
              <a:t>terme</a:t>
            </a:r>
            <a:r>
              <a:rPr lang="es-ES" sz="2400" dirty="0" smtClean="0">
                <a:solidFill>
                  <a:srgbClr val="002060"/>
                </a:solidFill>
              </a:rPr>
              <a:t>:</a:t>
            </a:r>
          </a:p>
          <a:p>
            <a:pPr marL="756000" lvl="6" indent="-342900">
              <a:buClr>
                <a:srgbClr val="17375E"/>
              </a:buClr>
              <a:buSzPts val="2400"/>
              <a:buFont typeface="Courier New" panose="02070309020205020404" pitchFamily="49" charset="0"/>
              <a:buChar char="o"/>
            </a:pPr>
            <a:r>
              <a:rPr lang="es-ES" sz="2000" dirty="0" smtClean="0">
                <a:solidFill>
                  <a:srgbClr val="002060"/>
                </a:solidFill>
              </a:rPr>
              <a:t>Octubre: </a:t>
            </a:r>
            <a:r>
              <a:rPr lang="es-ES" sz="2000" dirty="0" err="1" smtClean="0">
                <a:solidFill>
                  <a:srgbClr val="002060"/>
                </a:solidFill>
              </a:rPr>
              <a:t>Recollida</a:t>
            </a:r>
            <a:r>
              <a:rPr lang="es-ES" sz="2000" dirty="0" smtClean="0">
                <a:solidFill>
                  <a:srgbClr val="002060"/>
                </a:solidFill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</a:rPr>
              <a:t>d’aliments</a:t>
            </a:r>
            <a:r>
              <a:rPr lang="es-ES" sz="2000" dirty="0" smtClean="0">
                <a:solidFill>
                  <a:srgbClr val="002060"/>
                </a:solidFill>
              </a:rPr>
              <a:t> </a:t>
            </a:r>
            <a:r>
              <a:rPr lang="es-ES" sz="2000" dirty="0">
                <a:solidFill>
                  <a:srgbClr val="002060"/>
                </a:solidFill>
              </a:rPr>
              <a:t>(</a:t>
            </a:r>
            <a:r>
              <a:rPr lang="es-ES" sz="2000" dirty="0" err="1" smtClean="0">
                <a:solidFill>
                  <a:srgbClr val="002060"/>
                </a:solidFill>
              </a:rPr>
              <a:t>Càrites</a:t>
            </a:r>
            <a:r>
              <a:rPr lang="es-ES" sz="2000" dirty="0" smtClean="0">
                <a:solidFill>
                  <a:srgbClr val="002060"/>
                </a:solidFill>
              </a:rPr>
              <a:t> / </a:t>
            </a:r>
            <a:r>
              <a:rPr lang="es-ES" sz="2000" dirty="0" err="1" smtClean="0">
                <a:solidFill>
                  <a:srgbClr val="002060"/>
                </a:solidFill>
              </a:rPr>
              <a:t>Germanetes</a:t>
            </a:r>
            <a:r>
              <a:rPr lang="es-ES" sz="2000" dirty="0" smtClean="0">
                <a:solidFill>
                  <a:srgbClr val="002060"/>
                </a:solidFill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</a:rPr>
              <a:t>dels</a:t>
            </a:r>
            <a:r>
              <a:rPr lang="es-ES" sz="2000" dirty="0" smtClean="0">
                <a:solidFill>
                  <a:srgbClr val="002060"/>
                </a:solidFill>
              </a:rPr>
              <a:t> Pobres)</a:t>
            </a:r>
          </a:p>
          <a:p>
            <a:pPr marL="756000" lvl="6" indent="-342900">
              <a:buClr>
                <a:srgbClr val="17375E"/>
              </a:buClr>
              <a:buSzPts val="2400"/>
              <a:buFont typeface="Courier New" panose="02070309020205020404" pitchFamily="49" charset="0"/>
              <a:buChar char="o"/>
            </a:pPr>
            <a:r>
              <a:rPr lang="es-ES" sz="2000" dirty="0" err="1" smtClean="0">
                <a:solidFill>
                  <a:srgbClr val="002060"/>
                </a:solidFill>
              </a:rPr>
              <a:t>Novembre</a:t>
            </a:r>
            <a:r>
              <a:rPr lang="es-ES" sz="2000" dirty="0" smtClean="0">
                <a:solidFill>
                  <a:srgbClr val="002060"/>
                </a:solidFill>
              </a:rPr>
              <a:t>: “Cursa </a:t>
            </a:r>
            <a:r>
              <a:rPr lang="es-ES" sz="2000" dirty="0" err="1" smtClean="0">
                <a:solidFill>
                  <a:srgbClr val="002060"/>
                </a:solidFill>
              </a:rPr>
              <a:t>solidària</a:t>
            </a:r>
            <a:r>
              <a:rPr lang="es-ES" sz="2000" dirty="0" smtClean="0">
                <a:solidFill>
                  <a:srgbClr val="002060"/>
                </a:solidFill>
              </a:rPr>
              <a:t>”</a:t>
            </a:r>
          </a:p>
          <a:p>
            <a:pPr marL="756000" lvl="6" indent="-342900">
              <a:buClr>
                <a:srgbClr val="17375E"/>
              </a:buClr>
              <a:buSzPts val="2400"/>
              <a:buFont typeface="Courier New" panose="02070309020205020404" pitchFamily="49" charset="0"/>
              <a:buChar char="o"/>
            </a:pPr>
            <a:r>
              <a:rPr lang="es-ES" sz="2000" dirty="0" smtClean="0">
                <a:solidFill>
                  <a:srgbClr val="002060"/>
                </a:solidFill>
              </a:rPr>
              <a:t>18-20 </a:t>
            </a:r>
            <a:r>
              <a:rPr lang="es-ES" sz="2000" dirty="0" smtClean="0">
                <a:solidFill>
                  <a:srgbClr val="002060"/>
                </a:solidFill>
              </a:rPr>
              <a:t>de Desembre: </a:t>
            </a:r>
            <a:r>
              <a:rPr lang="es-ES" sz="2000" dirty="0">
                <a:solidFill>
                  <a:srgbClr val="002060"/>
                </a:solidFill>
              </a:rPr>
              <a:t>N</a:t>
            </a:r>
            <a:r>
              <a:rPr lang="es-ES" sz="2000" dirty="0" smtClean="0">
                <a:solidFill>
                  <a:srgbClr val="002060"/>
                </a:solidFill>
              </a:rPr>
              <a:t>adal </a:t>
            </a:r>
            <a:r>
              <a:rPr lang="es-ES" sz="2000" dirty="0" err="1" smtClean="0">
                <a:solidFill>
                  <a:srgbClr val="002060"/>
                </a:solidFill>
              </a:rPr>
              <a:t>Solidari</a:t>
            </a:r>
            <a:r>
              <a:rPr lang="es-ES" sz="2000" dirty="0" smtClean="0">
                <a:solidFill>
                  <a:srgbClr val="002060"/>
                </a:solidFill>
              </a:rPr>
              <a:t> i </a:t>
            </a:r>
            <a:r>
              <a:rPr lang="es-ES" sz="2000" dirty="0" err="1" smtClean="0">
                <a:solidFill>
                  <a:srgbClr val="002060"/>
                </a:solidFill>
              </a:rPr>
              <a:t>xocolatada</a:t>
            </a:r>
            <a:endParaRPr lang="es-ES" sz="2000" dirty="0" smtClean="0">
              <a:solidFill>
                <a:srgbClr val="002060"/>
              </a:solidFill>
            </a:endParaRPr>
          </a:p>
          <a:p>
            <a:pPr marL="756000" lvl="6" indent="-342900">
              <a:buClr>
                <a:srgbClr val="17375E"/>
              </a:buClr>
              <a:buSzPts val="2400"/>
              <a:buFont typeface="Courier New" panose="02070309020205020404" pitchFamily="49" charset="0"/>
              <a:buChar char="o"/>
            </a:pPr>
            <a:r>
              <a:rPr lang="es-ES" sz="2000" dirty="0" err="1" smtClean="0">
                <a:solidFill>
                  <a:srgbClr val="002060"/>
                </a:solidFill>
              </a:rPr>
              <a:t>Gener-Febrer</a:t>
            </a:r>
            <a:r>
              <a:rPr lang="es-ES" sz="2000" dirty="0" smtClean="0">
                <a:solidFill>
                  <a:srgbClr val="002060"/>
                </a:solidFill>
              </a:rPr>
              <a:t>: Cantata per la PAU, UAP </a:t>
            </a:r>
            <a:r>
              <a:rPr lang="es-ES" sz="2000" dirty="0" smtClean="0">
                <a:solidFill>
                  <a:srgbClr val="002060"/>
                </a:solidFill>
              </a:rPr>
              <a:t>24</a:t>
            </a:r>
            <a:endParaRPr lang="es-ES" sz="2000" dirty="0" smtClean="0">
              <a:solidFill>
                <a:srgbClr val="002060"/>
              </a:solidFill>
            </a:endParaRPr>
          </a:p>
          <a:p>
            <a:pPr marL="107950" lvl="3">
              <a:buClr>
                <a:srgbClr val="17375E"/>
              </a:buClr>
              <a:buSzPts val="2400"/>
            </a:pPr>
            <a:endParaRPr lang="es-ES" sz="2000" dirty="0">
              <a:solidFill>
                <a:srgbClr val="002060"/>
              </a:solidFill>
            </a:endParaRPr>
          </a:p>
          <a:p>
            <a:pPr marL="107950" lvl="3">
              <a:buClr>
                <a:srgbClr val="17375E"/>
              </a:buClr>
              <a:buSzPts val="2400"/>
            </a:pPr>
            <a:r>
              <a:rPr lang="es-ES" sz="2200" dirty="0" err="1" smtClean="0">
                <a:solidFill>
                  <a:srgbClr val="002060"/>
                </a:solidFill>
              </a:rPr>
              <a:t>Altres</a:t>
            </a:r>
            <a:r>
              <a:rPr lang="es-ES" sz="2200" dirty="0" smtClean="0">
                <a:solidFill>
                  <a:srgbClr val="002060"/>
                </a:solidFill>
              </a:rPr>
              <a:t>: </a:t>
            </a:r>
          </a:p>
          <a:p>
            <a:pPr marL="756000" lvl="3" indent="-342900">
              <a:buClr>
                <a:srgbClr val="17375E"/>
              </a:buClr>
              <a:buSzPts val="2400"/>
              <a:buFont typeface="Courier New" panose="02070309020205020404" pitchFamily="49" charset="0"/>
              <a:buChar char="o"/>
            </a:pPr>
            <a:r>
              <a:rPr lang="es-ES" sz="2200" dirty="0" smtClean="0">
                <a:solidFill>
                  <a:srgbClr val="002060"/>
                </a:solidFill>
              </a:rPr>
              <a:t>Abril: </a:t>
            </a:r>
            <a:r>
              <a:rPr lang="es-ES" sz="2200" dirty="0" err="1" smtClean="0">
                <a:solidFill>
                  <a:srgbClr val="002060"/>
                </a:solidFill>
              </a:rPr>
              <a:t>Setmana</a:t>
            </a:r>
            <a:r>
              <a:rPr lang="es-ES" sz="2200" dirty="0" smtClean="0">
                <a:solidFill>
                  <a:srgbClr val="002060"/>
                </a:solidFill>
              </a:rPr>
              <a:t> cultural i </a:t>
            </a:r>
            <a:r>
              <a:rPr lang="es-ES" sz="2200" dirty="0" err="1" smtClean="0">
                <a:solidFill>
                  <a:srgbClr val="002060"/>
                </a:solidFill>
              </a:rPr>
              <a:t>Concurs</a:t>
            </a:r>
            <a:r>
              <a:rPr lang="es-ES" sz="2200" dirty="0" smtClean="0">
                <a:solidFill>
                  <a:srgbClr val="002060"/>
                </a:solidFill>
              </a:rPr>
              <a:t> de </a:t>
            </a:r>
            <a:r>
              <a:rPr lang="es-ES" sz="2200" dirty="0" err="1" smtClean="0">
                <a:solidFill>
                  <a:srgbClr val="002060"/>
                </a:solidFill>
              </a:rPr>
              <a:t>Sant</a:t>
            </a:r>
            <a:r>
              <a:rPr lang="es-ES" sz="2200" dirty="0" smtClean="0">
                <a:solidFill>
                  <a:srgbClr val="002060"/>
                </a:solidFill>
              </a:rPr>
              <a:t> Jordi</a:t>
            </a:r>
          </a:p>
          <a:p>
            <a:pPr marL="756000" lvl="3" indent="-342900">
              <a:buClr>
                <a:srgbClr val="17375E"/>
              </a:buClr>
              <a:buSzPts val="2400"/>
              <a:buFont typeface="Courier New" panose="02070309020205020404" pitchFamily="49" charset="0"/>
              <a:buChar char="o"/>
            </a:pPr>
            <a:r>
              <a:rPr lang="es-ES" sz="2200" dirty="0" err="1" smtClean="0">
                <a:solidFill>
                  <a:srgbClr val="002060"/>
                </a:solidFill>
              </a:rPr>
              <a:t>Viatge</a:t>
            </a:r>
            <a:r>
              <a:rPr lang="es-ES" sz="2200" dirty="0" smtClean="0">
                <a:solidFill>
                  <a:srgbClr val="002060"/>
                </a:solidFill>
              </a:rPr>
              <a:t> de final de </a:t>
            </a:r>
            <a:r>
              <a:rPr lang="es-ES" sz="2200" dirty="0" err="1" smtClean="0">
                <a:solidFill>
                  <a:srgbClr val="002060"/>
                </a:solidFill>
              </a:rPr>
              <a:t>curs</a:t>
            </a:r>
            <a:endParaRPr lang="es-E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39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2148947"/>
            <a:ext cx="6790266" cy="262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endParaRPr lang="en-US" sz="2400" dirty="0" smtClean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17375E"/>
              </a:buClr>
              <a:buSzPts val="4000"/>
            </a:pPr>
            <a:r>
              <a:rPr lang="en-US" sz="3200" dirty="0">
                <a:solidFill>
                  <a:schemeClr val="bg2"/>
                </a:solidFill>
              </a:rPr>
              <a:t>Control de </a:t>
            </a:r>
            <a:r>
              <a:rPr lang="en-US" sz="3200" dirty="0" err="1">
                <a:solidFill>
                  <a:schemeClr val="bg2"/>
                </a:solidFill>
              </a:rPr>
              <a:t>faltes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d’assistència</a:t>
            </a:r>
            <a:r>
              <a:rPr lang="en-US" sz="3200" dirty="0">
                <a:solidFill>
                  <a:schemeClr val="bg2"/>
                </a:solidFill>
              </a:rPr>
              <a:t> i </a:t>
            </a:r>
            <a:r>
              <a:rPr lang="en-US" sz="3200" dirty="0" err="1">
                <a:solidFill>
                  <a:schemeClr val="bg2"/>
                </a:solidFill>
              </a:rPr>
              <a:t>altres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incidències</a:t>
            </a:r>
            <a:endParaRPr sz="32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4t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>
              <a:solidFill>
                <a:srgbClr val="17375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9" y="1503484"/>
            <a:ext cx="6497515" cy="3745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endParaRPr lang="es-E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0" y="1529698"/>
            <a:ext cx="6497514" cy="4027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buSzPts val="2400"/>
              <a:buFont typeface="Open Sans"/>
              <a:buChar char="•"/>
            </a:pPr>
            <a:r>
              <a:rPr lang="en-US" sz="2200" dirty="0">
                <a:solidFill>
                  <a:srgbClr val="17375E"/>
                </a:solidFill>
              </a:rPr>
              <a:t>Des de </a:t>
            </a:r>
            <a:r>
              <a:rPr lang="en-US" sz="2200" dirty="0" err="1">
                <a:solidFill>
                  <a:srgbClr val="17375E"/>
                </a:solidFill>
              </a:rPr>
              <a:t>començament</a:t>
            </a:r>
            <a:r>
              <a:rPr lang="en-US" sz="2200" dirty="0">
                <a:solidFill>
                  <a:srgbClr val="17375E"/>
                </a:solidFill>
              </a:rPr>
              <a:t> de curs, </a:t>
            </a:r>
            <a:r>
              <a:rPr lang="en-US" sz="2200" dirty="0" err="1">
                <a:solidFill>
                  <a:srgbClr val="17375E"/>
                </a:solidFill>
              </a:rPr>
              <a:t>es</a:t>
            </a:r>
            <a:r>
              <a:rPr lang="en-US" sz="2200" dirty="0">
                <a:solidFill>
                  <a:srgbClr val="17375E"/>
                </a:solidFill>
              </a:rPr>
              <a:t> </a:t>
            </a:r>
            <a:r>
              <a:rPr lang="en-US" sz="2200" dirty="0" err="1">
                <a:solidFill>
                  <a:srgbClr val="17375E"/>
                </a:solidFill>
              </a:rPr>
              <a:t>controla</a:t>
            </a:r>
            <a:r>
              <a:rPr lang="en-US" sz="2200" dirty="0">
                <a:solidFill>
                  <a:srgbClr val="17375E"/>
                </a:solidFill>
              </a:rPr>
              <a:t> </a:t>
            </a:r>
            <a:r>
              <a:rPr lang="en-US" sz="2200" dirty="0" err="1">
                <a:solidFill>
                  <a:srgbClr val="17375E"/>
                </a:solidFill>
              </a:rPr>
              <a:t>l’assistència</a:t>
            </a:r>
            <a:r>
              <a:rPr lang="en-US" sz="2200" dirty="0">
                <a:solidFill>
                  <a:srgbClr val="17375E"/>
                </a:solidFill>
              </a:rPr>
              <a:t> i </a:t>
            </a:r>
            <a:r>
              <a:rPr lang="en-US" sz="2200" dirty="0" err="1">
                <a:solidFill>
                  <a:srgbClr val="17375E"/>
                </a:solidFill>
              </a:rPr>
              <a:t>altres</a:t>
            </a:r>
            <a:r>
              <a:rPr lang="en-US" sz="2200" dirty="0">
                <a:solidFill>
                  <a:srgbClr val="17375E"/>
                </a:solidFill>
              </a:rPr>
              <a:t> </a:t>
            </a:r>
            <a:r>
              <a:rPr lang="en-US" sz="2200" dirty="0" err="1">
                <a:solidFill>
                  <a:srgbClr val="17375E"/>
                </a:solidFill>
              </a:rPr>
              <a:t>incidències</a:t>
            </a:r>
            <a:r>
              <a:rPr lang="en-US" sz="2200" dirty="0">
                <a:solidFill>
                  <a:srgbClr val="17375E"/>
                </a:solidFill>
              </a:rPr>
              <a:t> </a:t>
            </a:r>
            <a:r>
              <a:rPr lang="en-US" sz="2200" dirty="0" err="1">
                <a:solidFill>
                  <a:srgbClr val="17375E"/>
                </a:solidFill>
              </a:rPr>
              <a:t>dels</a:t>
            </a:r>
            <a:r>
              <a:rPr lang="en-US" sz="2200" dirty="0">
                <a:solidFill>
                  <a:srgbClr val="17375E"/>
                </a:solidFill>
              </a:rPr>
              <a:t> </a:t>
            </a:r>
            <a:r>
              <a:rPr lang="en-US" sz="2200" dirty="0" err="1">
                <a:solidFill>
                  <a:srgbClr val="17375E"/>
                </a:solidFill>
              </a:rPr>
              <a:t>alumnes</a:t>
            </a:r>
            <a:r>
              <a:rPr lang="en-US" sz="2200" dirty="0">
                <a:solidFill>
                  <a:srgbClr val="17375E"/>
                </a:solidFill>
              </a:rPr>
              <a:t>. </a:t>
            </a:r>
            <a:endParaRPr lang="en-US" sz="2200" dirty="0"/>
          </a:p>
          <a:p>
            <a:pPr marL="342900" lvl="0" indent="-342900">
              <a:buSzPts val="2400"/>
              <a:buFont typeface="Open Sans"/>
              <a:buChar char="•"/>
            </a:pPr>
            <a:r>
              <a:rPr lang="en-US" sz="2200" dirty="0">
                <a:solidFill>
                  <a:srgbClr val="17375E"/>
                </a:solidFill>
              </a:rPr>
              <a:t>Les </a:t>
            </a:r>
            <a:r>
              <a:rPr lang="en-US" sz="2200" dirty="0" err="1">
                <a:solidFill>
                  <a:srgbClr val="17375E"/>
                </a:solidFill>
              </a:rPr>
              <a:t>famílies</a:t>
            </a:r>
            <a:r>
              <a:rPr lang="en-US" sz="2200" dirty="0">
                <a:solidFill>
                  <a:srgbClr val="17375E"/>
                </a:solidFill>
              </a:rPr>
              <a:t> </a:t>
            </a:r>
            <a:r>
              <a:rPr lang="en-US" sz="2200" dirty="0" err="1">
                <a:solidFill>
                  <a:srgbClr val="17375E"/>
                </a:solidFill>
              </a:rPr>
              <a:t>podran</a:t>
            </a:r>
            <a:r>
              <a:rPr lang="en-US" sz="2200" dirty="0">
                <a:solidFill>
                  <a:srgbClr val="17375E"/>
                </a:solidFill>
              </a:rPr>
              <a:t> </a:t>
            </a:r>
            <a:r>
              <a:rPr lang="en-US" sz="2200" dirty="0" err="1">
                <a:solidFill>
                  <a:srgbClr val="17375E"/>
                </a:solidFill>
              </a:rPr>
              <a:t>consultar</a:t>
            </a:r>
            <a:r>
              <a:rPr lang="en-US" sz="2200" dirty="0">
                <a:solidFill>
                  <a:srgbClr val="17375E"/>
                </a:solidFill>
              </a:rPr>
              <a:t> a la </a:t>
            </a:r>
            <a:r>
              <a:rPr lang="en-US" sz="2200" dirty="0" err="1">
                <a:solidFill>
                  <a:srgbClr val="17375E"/>
                </a:solidFill>
              </a:rPr>
              <a:t>pàgina</a:t>
            </a:r>
            <a:r>
              <a:rPr lang="en-US" sz="2200" dirty="0">
                <a:solidFill>
                  <a:srgbClr val="17375E"/>
                </a:solidFill>
              </a:rPr>
              <a:t> web les </a:t>
            </a:r>
            <a:r>
              <a:rPr lang="en-US" sz="2200" dirty="0" err="1">
                <a:solidFill>
                  <a:srgbClr val="17375E"/>
                </a:solidFill>
              </a:rPr>
              <a:t>possibles</a:t>
            </a:r>
            <a:r>
              <a:rPr lang="en-US" sz="2200" dirty="0">
                <a:solidFill>
                  <a:srgbClr val="17375E"/>
                </a:solidFill>
              </a:rPr>
              <a:t> </a:t>
            </a:r>
            <a:r>
              <a:rPr lang="en-US" sz="2200" dirty="0" err="1">
                <a:solidFill>
                  <a:srgbClr val="17375E"/>
                </a:solidFill>
              </a:rPr>
              <a:t>faltes</a:t>
            </a:r>
            <a:r>
              <a:rPr lang="en-US" sz="2200" dirty="0">
                <a:solidFill>
                  <a:srgbClr val="17375E"/>
                </a:solidFill>
              </a:rPr>
              <a:t> i/o </a:t>
            </a:r>
            <a:r>
              <a:rPr lang="en-US" sz="2200" dirty="0" err="1">
                <a:solidFill>
                  <a:srgbClr val="17375E"/>
                </a:solidFill>
              </a:rPr>
              <a:t>incidències</a:t>
            </a:r>
            <a:r>
              <a:rPr lang="en-US" sz="2200" dirty="0">
                <a:solidFill>
                  <a:srgbClr val="17375E"/>
                </a:solidFill>
              </a:rPr>
              <a:t> </a:t>
            </a:r>
            <a:r>
              <a:rPr lang="en-US" sz="2200" dirty="0" err="1">
                <a:solidFill>
                  <a:srgbClr val="17375E"/>
                </a:solidFill>
              </a:rPr>
              <a:t>dels</a:t>
            </a:r>
            <a:r>
              <a:rPr lang="en-US" sz="2200" dirty="0">
                <a:solidFill>
                  <a:srgbClr val="17375E"/>
                </a:solidFill>
              </a:rPr>
              <a:t> </a:t>
            </a:r>
            <a:r>
              <a:rPr lang="en-US" sz="2200" dirty="0" err="1">
                <a:solidFill>
                  <a:srgbClr val="17375E"/>
                </a:solidFill>
              </a:rPr>
              <a:t>seus</a:t>
            </a:r>
            <a:r>
              <a:rPr lang="en-US" sz="2200" dirty="0">
                <a:solidFill>
                  <a:srgbClr val="17375E"/>
                </a:solidFill>
              </a:rPr>
              <a:t> fills/</a:t>
            </a:r>
            <a:r>
              <a:rPr lang="en-US" sz="2200" dirty="0" err="1">
                <a:solidFill>
                  <a:srgbClr val="17375E"/>
                </a:solidFill>
              </a:rPr>
              <a:t>es</a:t>
            </a:r>
            <a:r>
              <a:rPr lang="en-US" sz="2200" dirty="0">
                <a:solidFill>
                  <a:srgbClr val="17375E"/>
                </a:solidFill>
              </a:rPr>
              <a:t>.</a:t>
            </a:r>
            <a:endParaRPr lang="en-US" sz="2200" dirty="0"/>
          </a:p>
          <a:p>
            <a:pPr marL="342900" lvl="0" indent="-342900">
              <a:buSzPts val="2400"/>
              <a:buFont typeface="Open Sans"/>
              <a:buChar char="•"/>
            </a:pPr>
            <a:r>
              <a:rPr lang="ca-ES" sz="2200" dirty="0">
                <a:solidFill>
                  <a:srgbClr val="17375E"/>
                </a:solidFill>
              </a:rPr>
              <a:t>Es continua controlant l’assistència a classe des de consergeria, trucades telefòniques. </a:t>
            </a:r>
            <a:endParaRPr lang="ca-ES" sz="2200" dirty="0"/>
          </a:p>
          <a:p>
            <a:pPr marL="342900" lvl="0" indent="-342900">
              <a:buSzPts val="2400"/>
              <a:buFont typeface="Open Sans"/>
              <a:buChar char="•"/>
            </a:pPr>
            <a:r>
              <a:rPr lang="en-US" sz="2200" dirty="0" smtClean="0">
                <a:solidFill>
                  <a:srgbClr val="17375E"/>
                </a:solidFill>
              </a:rPr>
              <a:t>Cal </a:t>
            </a:r>
            <a:r>
              <a:rPr lang="en-US" sz="2200" dirty="0">
                <a:solidFill>
                  <a:srgbClr val="17375E"/>
                </a:solidFill>
              </a:rPr>
              <a:t>que </a:t>
            </a:r>
            <a:r>
              <a:rPr lang="en-US" sz="2200" dirty="0" err="1">
                <a:solidFill>
                  <a:srgbClr val="17375E"/>
                </a:solidFill>
              </a:rPr>
              <a:t>els</a:t>
            </a:r>
            <a:r>
              <a:rPr lang="en-US" sz="2200" dirty="0">
                <a:solidFill>
                  <a:srgbClr val="17375E"/>
                </a:solidFill>
              </a:rPr>
              <a:t> pares </a:t>
            </a:r>
            <a:r>
              <a:rPr lang="en-US" sz="2200" dirty="0" err="1">
                <a:solidFill>
                  <a:srgbClr val="17375E"/>
                </a:solidFill>
              </a:rPr>
              <a:t>avisin</a:t>
            </a:r>
            <a:r>
              <a:rPr lang="en-US" sz="2200" dirty="0">
                <a:solidFill>
                  <a:srgbClr val="17375E"/>
                </a:solidFill>
              </a:rPr>
              <a:t> </a:t>
            </a:r>
            <a:r>
              <a:rPr lang="en-US" sz="2200" dirty="0" err="1">
                <a:solidFill>
                  <a:srgbClr val="17375E"/>
                </a:solidFill>
              </a:rPr>
              <a:t>quan</a:t>
            </a:r>
            <a:r>
              <a:rPr lang="en-US" sz="2200" dirty="0">
                <a:solidFill>
                  <a:srgbClr val="17375E"/>
                </a:solidFill>
              </a:rPr>
              <a:t> un </a:t>
            </a:r>
            <a:r>
              <a:rPr lang="en-US" sz="2200" dirty="0" err="1">
                <a:solidFill>
                  <a:srgbClr val="17375E"/>
                </a:solidFill>
              </a:rPr>
              <a:t>alumne</a:t>
            </a:r>
            <a:r>
              <a:rPr lang="en-US" sz="2200" dirty="0">
                <a:solidFill>
                  <a:srgbClr val="17375E"/>
                </a:solidFill>
              </a:rPr>
              <a:t> </a:t>
            </a:r>
            <a:r>
              <a:rPr lang="en-US" sz="2200" dirty="0" err="1">
                <a:solidFill>
                  <a:srgbClr val="17375E"/>
                </a:solidFill>
              </a:rPr>
              <a:t>falta</a:t>
            </a:r>
            <a:r>
              <a:rPr lang="en-US" sz="2200" dirty="0">
                <a:solidFill>
                  <a:srgbClr val="17375E"/>
                </a:solidFill>
              </a:rPr>
              <a:t> a </a:t>
            </a:r>
            <a:r>
              <a:rPr lang="en-US" sz="2200" dirty="0" err="1">
                <a:solidFill>
                  <a:srgbClr val="17375E"/>
                </a:solidFill>
              </a:rPr>
              <a:t>classe</a:t>
            </a:r>
            <a:r>
              <a:rPr lang="en-US" sz="2200" dirty="0">
                <a:solidFill>
                  <a:srgbClr val="17375E"/>
                </a:solidFill>
              </a:rPr>
              <a:t>, i </a:t>
            </a:r>
            <a:r>
              <a:rPr lang="en-US" sz="2200" dirty="0" err="1">
                <a:solidFill>
                  <a:srgbClr val="17375E"/>
                </a:solidFill>
              </a:rPr>
              <a:t>posteriorment</a:t>
            </a:r>
            <a:r>
              <a:rPr lang="en-US" sz="2200" dirty="0">
                <a:solidFill>
                  <a:srgbClr val="17375E"/>
                </a:solidFill>
              </a:rPr>
              <a:t> ho </a:t>
            </a:r>
            <a:r>
              <a:rPr lang="en-US" sz="2200" dirty="0" err="1">
                <a:solidFill>
                  <a:srgbClr val="17375E"/>
                </a:solidFill>
              </a:rPr>
              <a:t>justifiquin</a:t>
            </a:r>
            <a:r>
              <a:rPr lang="en-US" sz="2200" dirty="0">
                <a:solidFill>
                  <a:srgbClr val="17375E"/>
                </a:solidFill>
              </a:rPr>
              <a:t> al tutor/a per </a:t>
            </a:r>
            <a:r>
              <a:rPr lang="en-US" sz="2200" dirty="0" err="1">
                <a:solidFill>
                  <a:srgbClr val="17375E"/>
                </a:solidFill>
              </a:rPr>
              <a:t>escrit</a:t>
            </a:r>
            <a:r>
              <a:rPr lang="en-US" sz="2200" dirty="0">
                <a:solidFill>
                  <a:srgbClr val="17375E"/>
                </a:solidFill>
              </a:rPr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86100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2148947"/>
            <a:ext cx="6790266" cy="262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endParaRPr lang="en-US" sz="2400" dirty="0" smtClean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17375E"/>
              </a:buClr>
              <a:buSzPts val="4000"/>
            </a:pPr>
            <a:r>
              <a:rPr lang="en-US" sz="3200" dirty="0">
                <a:solidFill>
                  <a:schemeClr val="bg2"/>
                </a:solidFill>
              </a:rPr>
              <a:t>Control de </a:t>
            </a:r>
            <a:r>
              <a:rPr lang="en-US" sz="3200" dirty="0" err="1">
                <a:solidFill>
                  <a:schemeClr val="bg2"/>
                </a:solidFill>
              </a:rPr>
              <a:t>faltes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d’assistència</a:t>
            </a:r>
            <a:r>
              <a:rPr lang="en-US" sz="3200" dirty="0">
                <a:solidFill>
                  <a:schemeClr val="bg2"/>
                </a:solidFill>
              </a:rPr>
              <a:t> i </a:t>
            </a:r>
            <a:r>
              <a:rPr lang="en-US" sz="3200" dirty="0" err="1">
                <a:solidFill>
                  <a:schemeClr val="bg2"/>
                </a:solidFill>
              </a:rPr>
              <a:t>altres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incidències</a:t>
            </a:r>
            <a:endParaRPr sz="32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3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r>
              <a:rPr lang="ca-ES" sz="2400" dirty="0" smtClean="0">
                <a:solidFill>
                  <a:srgbClr val="17375E"/>
                </a:solidFill>
              </a:rPr>
              <a:t>Model justificació d'absències</a:t>
            </a:r>
            <a:endParaRPr lang="ca-ES" sz="2400" dirty="0">
              <a:solidFill>
                <a:srgbClr val="17375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9" y="1503484"/>
            <a:ext cx="6497515" cy="3745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endParaRPr lang="es-E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0" y="1529698"/>
            <a:ext cx="6497514" cy="402704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SzPts val="2400"/>
            </a:pPr>
            <a:endParaRPr lang="en-US" sz="2200" dirty="0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400" y="1778216"/>
            <a:ext cx="5436000" cy="353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46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2148947"/>
            <a:ext cx="6790266" cy="262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endParaRPr lang="en-US" sz="2400" dirty="0" smtClean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17375E"/>
              </a:buClr>
              <a:buSzPts val="4000"/>
            </a:pPr>
            <a:r>
              <a:rPr lang="en-US" sz="3200" dirty="0">
                <a:solidFill>
                  <a:schemeClr val="bg2"/>
                </a:solidFill>
              </a:rPr>
              <a:t>Control de </a:t>
            </a:r>
            <a:r>
              <a:rPr lang="en-US" sz="3200" dirty="0" err="1">
                <a:solidFill>
                  <a:schemeClr val="bg2"/>
                </a:solidFill>
              </a:rPr>
              <a:t>faltes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d’assistència</a:t>
            </a:r>
            <a:r>
              <a:rPr lang="en-US" sz="3200" dirty="0">
                <a:solidFill>
                  <a:schemeClr val="bg2"/>
                </a:solidFill>
              </a:rPr>
              <a:t> i </a:t>
            </a:r>
            <a:r>
              <a:rPr lang="en-US" sz="3200" dirty="0" err="1">
                <a:solidFill>
                  <a:schemeClr val="bg2"/>
                </a:solidFill>
              </a:rPr>
              <a:t>altres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incidències</a:t>
            </a:r>
            <a:endParaRPr sz="32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4t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4267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lvl="0">
              <a:buSzPts val="1100"/>
            </a:pPr>
            <a:r>
              <a:rPr lang="en-US" sz="2000" dirty="0">
                <a:solidFill>
                  <a:srgbClr val="17375E"/>
                </a:solidFill>
              </a:rPr>
              <a:t>A </a:t>
            </a:r>
            <a:r>
              <a:rPr lang="en-US" sz="2000" dirty="0" err="1">
                <a:solidFill>
                  <a:srgbClr val="17375E"/>
                </a:solidFill>
              </a:rPr>
              <a:t>efectes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acadèmics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únicament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tindran</a:t>
            </a:r>
            <a:r>
              <a:rPr lang="en-US" sz="2000" dirty="0">
                <a:solidFill>
                  <a:srgbClr val="17375E"/>
                </a:solidFill>
              </a:rPr>
              <a:t> la </a:t>
            </a:r>
            <a:r>
              <a:rPr lang="en-US" sz="2000" dirty="0" err="1">
                <a:solidFill>
                  <a:srgbClr val="17375E"/>
                </a:solidFill>
              </a:rPr>
              <a:t>consideració</a:t>
            </a:r>
            <a:r>
              <a:rPr lang="en-US" sz="2000" dirty="0">
                <a:solidFill>
                  <a:srgbClr val="17375E"/>
                </a:solidFill>
              </a:rPr>
              <a:t> de </a:t>
            </a:r>
            <a:r>
              <a:rPr lang="en-US" sz="2000" dirty="0" err="1">
                <a:solidFill>
                  <a:srgbClr val="17375E"/>
                </a:solidFill>
              </a:rPr>
              <a:t>faltes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justificades</a:t>
            </a:r>
            <a:r>
              <a:rPr lang="en-US" sz="2000" dirty="0">
                <a:solidFill>
                  <a:srgbClr val="17375E"/>
                </a:solidFill>
              </a:rPr>
              <a:t> les </a:t>
            </a:r>
            <a:r>
              <a:rPr lang="en-US" sz="2000" dirty="0" err="1">
                <a:solidFill>
                  <a:srgbClr val="17375E"/>
                </a:solidFill>
              </a:rPr>
              <a:t>següents</a:t>
            </a:r>
            <a:r>
              <a:rPr lang="en-US" sz="2000" dirty="0">
                <a:solidFill>
                  <a:srgbClr val="17375E"/>
                </a:solidFill>
              </a:rPr>
              <a:t>:</a:t>
            </a:r>
            <a:endParaRPr lang="en-US" sz="2000" dirty="0"/>
          </a:p>
          <a:p>
            <a:pPr marL="57150" lvl="0">
              <a:buSzPts val="1100"/>
            </a:pPr>
            <a:r>
              <a:rPr lang="en-US" sz="2000" dirty="0">
                <a:solidFill>
                  <a:srgbClr val="17375E"/>
                </a:solidFill>
              </a:rPr>
              <a:t> - </a:t>
            </a:r>
            <a:r>
              <a:rPr lang="en-US" sz="2000" dirty="0" err="1">
                <a:solidFill>
                  <a:srgbClr val="17375E"/>
                </a:solidFill>
              </a:rPr>
              <a:t>Malaltia</a:t>
            </a:r>
            <a:r>
              <a:rPr lang="en-US" sz="2000" dirty="0">
                <a:solidFill>
                  <a:srgbClr val="17375E"/>
                </a:solidFill>
              </a:rPr>
              <a:t> i </a:t>
            </a:r>
            <a:r>
              <a:rPr lang="en-US" sz="2000" dirty="0" err="1">
                <a:solidFill>
                  <a:srgbClr val="17375E"/>
                </a:solidFill>
              </a:rPr>
              <a:t>visita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mèdica</a:t>
            </a:r>
            <a:r>
              <a:rPr lang="en-US" sz="2000" dirty="0">
                <a:solidFill>
                  <a:srgbClr val="17375E"/>
                </a:solidFill>
              </a:rPr>
              <a:t>, </a:t>
            </a:r>
            <a:r>
              <a:rPr lang="en-US" sz="2000" dirty="0" err="1">
                <a:solidFill>
                  <a:srgbClr val="17375E"/>
                </a:solidFill>
              </a:rPr>
              <a:t>degudament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documentada</a:t>
            </a:r>
            <a:r>
              <a:rPr lang="en-US" sz="2000" dirty="0">
                <a:solidFill>
                  <a:srgbClr val="17375E"/>
                </a:solidFill>
              </a:rPr>
              <a:t>.</a:t>
            </a:r>
            <a:endParaRPr lang="en-US" sz="2000" dirty="0"/>
          </a:p>
          <a:p>
            <a:pPr marL="57150" lvl="0">
              <a:buSzPts val="1100"/>
            </a:pPr>
            <a:r>
              <a:rPr lang="en-US" sz="2000" dirty="0">
                <a:solidFill>
                  <a:srgbClr val="17375E"/>
                </a:solidFill>
              </a:rPr>
              <a:t> - </a:t>
            </a:r>
            <a:r>
              <a:rPr lang="en-US" sz="2000" dirty="0" err="1">
                <a:solidFill>
                  <a:srgbClr val="17375E"/>
                </a:solidFill>
              </a:rPr>
              <a:t>Força</a:t>
            </a:r>
            <a:r>
              <a:rPr lang="en-US" sz="2000" dirty="0">
                <a:solidFill>
                  <a:srgbClr val="17375E"/>
                </a:solidFill>
              </a:rPr>
              <a:t> major (</a:t>
            </a:r>
            <a:r>
              <a:rPr lang="en-US" sz="2000" dirty="0" err="1">
                <a:solidFill>
                  <a:srgbClr val="17375E"/>
                </a:solidFill>
              </a:rPr>
              <a:t>avaries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en</a:t>
            </a:r>
            <a:r>
              <a:rPr lang="en-US" sz="2000" dirty="0">
                <a:solidFill>
                  <a:srgbClr val="17375E"/>
                </a:solidFill>
              </a:rPr>
              <a:t> el transport </a:t>
            </a:r>
            <a:r>
              <a:rPr lang="en-US" sz="2000" dirty="0" err="1">
                <a:solidFill>
                  <a:srgbClr val="17375E"/>
                </a:solidFill>
              </a:rPr>
              <a:t>públic</a:t>
            </a:r>
            <a:r>
              <a:rPr lang="en-US" sz="2000" dirty="0">
                <a:solidFill>
                  <a:srgbClr val="17375E"/>
                </a:solidFill>
              </a:rPr>
              <a:t> o </a:t>
            </a:r>
            <a:r>
              <a:rPr lang="en-US" sz="2000" dirty="0" err="1">
                <a:solidFill>
                  <a:srgbClr val="17375E"/>
                </a:solidFill>
              </a:rPr>
              <a:t>d’altres</a:t>
            </a:r>
            <a:r>
              <a:rPr lang="en-US" sz="2000" dirty="0">
                <a:solidFill>
                  <a:srgbClr val="17375E"/>
                </a:solidFill>
              </a:rPr>
              <a:t>).</a:t>
            </a:r>
            <a:endParaRPr lang="en-US" sz="2000" dirty="0"/>
          </a:p>
          <a:p>
            <a:pPr marL="57150" lvl="0">
              <a:buSzPts val="1100"/>
            </a:pPr>
            <a:r>
              <a:rPr lang="en-US" sz="2000" dirty="0">
                <a:solidFill>
                  <a:srgbClr val="17375E"/>
                </a:solidFill>
              </a:rPr>
              <a:t> - </a:t>
            </a:r>
            <a:r>
              <a:rPr lang="en-US" sz="2000" dirty="0" err="1">
                <a:solidFill>
                  <a:srgbClr val="17375E"/>
                </a:solidFill>
              </a:rPr>
              <a:t>Circumstàncies</a:t>
            </a:r>
            <a:r>
              <a:rPr lang="en-US" sz="2000" dirty="0">
                <a:solidFill>
                  <a:srgbClr val="17375E"/>
                </a:solidFill>
              </a:rPr>
              <a:t> personals i familiars que </a:t>
            </a:r>
            <a:r>
              <a:rPr lang="en-US" sz="2000" dirty="0" err="1">
                <a:solidFill>
                  <a:srgbClr val="17375E"/>
                </a:solidFill>
              </a:rPr>
              <a:t>facin</a:t>
            </a:r>
            <a:r>
              <a:rPr lang="en-US" sz="2000" dirty="0">
                <a:solidFill>
                  <a:srgbClr val="17375E"/>
                </a:solidFill>
              </a:rPr>
              <a:t> inexcusable la </a:t>
            </a:r>
            <a:r>
              <a:rPr lang="en-US" sz="2000" dirty="0" err="1">
                <a:solidFill>
                  <a:srgbClr val="17375E"/>
                </a:solidFill>
              </a:rPr>
              <a:t>presència</a:t>
            </a:r>
            <a:r>
              <a:rPr lang="en-US" sz="2000" dirty="0">
                <a:solidFill>
                  <a:srgbClr val="17375E"/>
                </a:solidFill>
              </a:rPr>
              <a:t> de </a:t>
            </a:r>
            <a:r>
              <a:rPr lang="en-US" sz="2000" dirty="0" err="1">
                <a:solidFill>
                  <a:srgbClr val="17375E"/>
                </a:solidFill>
              </a:rPr>
              <a:t>l’alumne</a:t>
            </a:r>
            <a:r>
              <a:rPr lang="en-US" sz="2000" dirty="0" smtClean="0">
                <a:solidFill>
                  <a:srgbClr val="17375E"/>
                </a:solidFill>
              </a:rPr>
              <a:t>.</a:t>
            </a:r>
          </a:p>
          <a:p>
            <a:pPr marL="57150" lvl="0">
              <a:buSzPts val="1100"/>
            </a:pPr>
            <a:endParaRPr lang="en-US" sz="2000" dirty="0">
              <a:solidFill>
                <a:srgbClr val="17375E"/>
              </a:solidFill>
            </a:endParaRPr>
          </a:p>
          <a:p>
            <a:pPr marL="57150" lvl="0" algn="just">
              <a:buSzPts val="1100"/>
            </a:pPr>
            <a:r>
              <a:rPr lang="en-US" sz="2000" dirty="0">
                <a:solidFill>
                  <a:srgbClr val="17375E"/>
                </a:solidFill>
              </a:rPr>
              <a:t>Cap </a:t>
            </a:r>
            <a:r>
              <a:rPr lang="en-US" sz="2000" dirty="0" err="1">
                <a:solidFill>
                  <a:srgbClr val="17375E"/>
                </a:solidFill>
              </a:rPr>
              <a:t>altra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circumstància</a:t>
            </a:r>
            <a:r>
              <a:rPr lang="en-US" sz="2000" dirty="0">
                <a:solidFill>
                  <a:srgbClr val="17375E"/>
                </a:solidFill>
              </a:rPr>
              <a:t> no </a:t>
            </a:r>
            <a:r>
              <a:rPr lang="en-US" sz="2000" dirty="0" err="1">
                <a:solidFill>
                  <a:srgbClr val="17375E"/>
                </a:solidFill>
              </a:rPr>
              <a:t>podrà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considerar</a:t>
            </a:r>
            <a:r>
              <a:rPr lang="en-US" sz="2000" dirty="0">
                <a:solidFill>
                  <a:srgbClr val="17375E"/>
                </a:solidFill>
              </a:rPr>
              <a:t>-se com a </a:t>
            </a:r>
            <a:r>
              <a:rPr lang="en-US" sz="2000" dirty="0" err="1">
                <a:solidFill>
                  <a:srgbClr val="17375E"/>
                </a:solidFill>
              </a:rPr>
              <a:t>falta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justificada</a:t>
            </a:r>
            <a:r>
              <a:rPr lang="en-US" sz="2000" dirty="0">
                <a:solidFill>
                  <a:srgbClr val="17375E"/>
                </a:solidFill>
              </a:rPr>
              <a:t>. </a:t>
            </a:r>
            <a:r>
              <a:rPr lang="en-US" sz="2000" dirty="0" err="1">
                <a:solidFill>
                  <a:srgbClr val="17375E"/>
                </a:solidFill>
              </a:rPr>
              <a:t>Així</a:t>
            </a:r>
            <a:r>
              <a:rPr lang="en-US" sz="2000" dirty="0">
                <a:solidFill>
                  <a:srgbClr val="17375E"/>
                </a:solidFill>
              </a:rPr>
              <a:t>, per </a:t>
            </a:r>
            <a:r>
              <a:rPr lang="en-US" sz="2000" dirty="0" err="1">
                <a:solidFill>
                  <a:srgbClr val="17375E"/>
                </a:solidFill>
              </a:rPr>
              <a:t>exemple</a:t>
            </a:r>
            <a:r>
              <a:rPr lang="en-US" sz="2000" dirty="0">
                <a:solidFill>
                  <a:srgbClr val="17375E"/>
                </a:solidFill>
              </a:rPr>
              <a:t>, no </a:t>
            </a:r>
            <a:r>
              <a:rPr lang="en-US" sz="2000" dirty="0" err="1">
                <a:solidFill>
                  <a:srgbClr val="17375E"/>
                </a:solidFill>
              </a:rPr>
              <a:t>seran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justificables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els</a:t>
            </a:r>
            <a:r>
              <a:rPr lang="en-US" sz="2000" dirty="0">
                <a:solidFill>
                  <a:srgbClr val="17375E"/>
                </a:solidFill>
              </a:rPr>
              <a:t> retards per </a:t>
            </a:r>
            <a:r>
              <a:rPr lang="en-US" sz="2000" dirty="0" err="1">
                <a:solidFill>
                  <a:srgbClr val="17375E"/>
                </a:solidFill>
              </a:rPr>
              <a:t>haver</a:t>
            </a:r>
            <a:r>
              <a:rPr lang="en-US" sz="2000" dirty="0">
                <a:solidFill>
                  <a:srgbClr val="17375E"/>
                </a:solidFill>
              </a:rPr>
              <a:t>-se </a:t>
            </a:r>
            <a:r>
              <a:rPr lang="en-US" sz="2000" dirty="0" err="1">
                <a:solidFill>
                  <a:srgbClr val="17375E"/>
                </a:solidFill>
              </a:rPr>
              <a:t>adormit</a:t>
            </a:r>
            <a:r>
              <a:rPr lang="en-US" sz="2000" dirty="0">
                <a:solidFill>
                  <a:srgbClr val="17375E"/>
                </a:solidFill>
              </a:rPr>
              <a:t> o la no </a:t>
            </a:r>
            <a:r>
              <a:rPr lang="en-US" sz="2000" dirty="0" err="1">
                <a:solidFill>
                  <a:srgbClr val="17375E"/>
                </a:solidFill>
              </a:rPr>
              <a:t>assistència</a:t>
            </a:r>
            <a:r>
              <a:rPr lang="en-US" sz="2000" dirty="0">
                <a:solidFill>
                  <a:srgbClr val="17375E"/>
                </a:solidFill>
              </a:rPr>
              <a:t> a </a:t>
            </a:r>
            <a:r>
              <a:rPr lang="en-US" sz="2000" dirty="0" err="1">
                <a:solidFill>
                  <a:srgbClr val="17375E"/>
                </a:solidFill>
              </a:rPr>
              <a:t>classe</a:t>
            </a:r>
            <a:r>
              <a:rPr lang="en-US" sz="2000" dirty="0">
                <a:solidFill>
                  <a:srgbClr val="17375E"/>
                </a:solidFill>
              </a:rPr>
              <a:t> per </a:t>
            </a:r>
            <a:r>
              <a:rPr lang="en-US" sz="2000" dirty="0" err="1">
                <a:solidFill>
                  <a:srgbClr val="17375E"/>
                </a:solidFill>
              </a:rPr>
              <a:t>quedar</a:t>
            </a:r>
            <a:r>
              <a:rPr lang="en-US" sz="2000" dirty="0">
                <a:solidFill>
                  <a:srgbClr val="17375E"/>
                </a:solidFill>
              </a:rPr>
              <a:t>-se a </a:t>
            </a:r>
            <a:r>
              <a:rPr lang="en-US" sz="2000" dirty="0" err="1">
                <a:solidFill>
                  <a:srgbClr val="17375E"/>
                </a:solidFill>
              </a:rPr>
              <a:t>estudiar</a:t>
            </a:r>
            <a:r>
              <a:rPr lang="en-US" sz="2000" dirty="0">
                <a:solidFill>
                  <a:srgbClr val="17375E"/>
                </a:solidFill>
              </a:rPr>
              <a:t> per a un </a:t>
            </a:r>
            <a:r>
              <a:rPr lang="en-US" sz="2000" dirty="0" err="1">
                <a:solidFill>
                  <a:srgbClr val="17375E"/>
                </a:solidFill>
              </a:rPr>
              <a:t>examen</a:t>
            </a:r>
            <a:r>
              <a:rPr lang="en-US" sz="2000" dirty="0">
                <a:solidFill>
                  <a:srgbClr val="17375E"/>
                </a:solidFill>
              </a:rPr>
              <a:t>.</a:t>
            </a: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>
              <a:solidFill>
                <a:srgbClr val="17375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9" y="1503484"/>
            <a:ext cx="6497515" cy="3745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endParaRPr lang="es-E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0" y="1529698"/>
            <a:ext cx="6497514" cy="4027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buSzPts val="2400"/>
              <a:buFont typeface="Open Sans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85746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2148947"/>
            <a:ext cx="6790266" cy="262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endParaRPr lang="en-US" sz="2400" dirty="0" smtClean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17375E"/>
              </a:buClr>
              <a:buSzPts val="4000"/>
            </a:pPr>
            <a:r>
              <a:rPr lang="en-US" sz="3200" dirty="0">
                <a:solidFill>
                  <a:srgbClr val="17375E"/>
                </a:solidFill>
              </a:rPr>
              <a:t>Control de </a:t>
            </a:r>
            <a:r>
              <a:rPr lang="en-US" sz="3200" dirty="0" err="1">
                <a:solidFill>
                  <a:srgbClr val="17375E"/>
                </a:solidFill>
              </a:rPr>
              <a:t>faltes</a:t>
            </a:r>
            <a:r>
              <a:rPr lang="en-US" sz="3200" dirty="0">
                <a:solidFill>
                  <a:srgbClr val="17375E"/>
                </a:solidFill>
              </a:rPr>
              <a:t> </a:t>
            </a:r>
            <a:r>
              <a:rPr lang="en-US" sz="3200" dirty="0" err="1">
                <a:solidFill>
                  <a:srgbClr val="17375E"/>
                </a:solidFill>
              </a:rPr>
              <a:t>d’assistència</a:t>
            </a:r>
            <a:r>
              <a:rPr lang="en-US" sz="3200" dirty="0">
                <a:solidFill>
                  <a:srgbClr val="17375E"/>
                </a:solidFill>
              </a:rPr>
              <a:t> i </a:t>
            </a:r>
            <a:r>
              <a:rPr lang="en-US" sz="3200" dirty="0" err="1">
                <a:solidFill>
                  <a:srgbClr val="17375E"/>
                </a:solidFill>
              </a:rPr>
              <a:t>altres</a:t>
            </a:r>
            <a:r>
              <a:rPr lang="en-US" sz="3200" dirty="0">
                <a:solidFill>
                  <a:srgbClr val="17375E"/>
                </a:solidFill>
              </a:rPr>
              <a:t> </a:t>
            </a:r>
            <a:r>
              <a:rPr lang="en-US" sz="3200" dirty="0" err="1">
                <a:solidFill>
                  <a:srgbClr val="17375E"/>
                </a:solidFill>
              </a:rPr>
              <a:t>incidències</a:t>
            </a:r>
            <a:endParaRPr sz="3200" dirty="0">
              <a:solidFill>
                <a:srgbClr val="17375E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4t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>
              <a:solidFill>
                <a:srgbClr val="17375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9" y="1503484"/>
            <a:ext cx="6497515" cy="3745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endParaRPr lang="es-E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0" y="1529698"/>
            <a:ext cx="6497514" cy="402704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SzPts val="2400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Documents a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signar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i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retornar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l’institut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342900" lvl="0" indent="-342900">
              <a:buSzPts val="2400"/>
              <a:buFont typeface="Open Sans"/>
              <a:buChar char="•"/>
            </a:pP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Prohibició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ús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telèfon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mòbil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dins el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recinte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escolar</a:t>
            </a:r>
          </a:p>
          <a:p>
            <a:pPr marL="342900" lvl="0" indent="-342900">
              <a:buSzPts val="2400"/>
              <a:buFont typeface="Open Sans"/>
              <a:buChar char="•"/>
            </a:pP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Actuació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cas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vaga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d’alumnes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i/o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vaga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de professors</a:t>
            </a:r>
          </a:p>
          <a:p>
            <a:pPr marL="540000" algn="just">
              <a:buSzPts val="2400"/>
            </a:pPr>
            <a:r>
              <a:rPr lang="ca-ES" sz="1800" dirty="0" smtClean="0">
                <a:solidFill>
                  <a:schemeClr val="accent1">
                    <a:lumMod val="50000"/>
                  </a:schemeClr>
                </a:solidFill>
              </a:rPr>
              <a:t>Els </a:t>
            </a:r>
            <a:r>
              <a:rPr lang="ca-ES" sz="1800" dirty="0">
                <a:solidFill>
                  <a:schemeClr val="accent1">
                    <a:lumMod val="50000"/>
                  </a:schemeClr>
                </a:solidFill>
              </a:rPr>
              <a:t>demanem que si decideixen que el seu fill/a assistirà a classe el dia que hi ha convocada vaga de professors, no vinguin a buscar-lo/la al centre abans que s’acabi l’horari lectiu, d’altra manera es fa molt difícil controlar l’assistència i permanència dels alumnes al centre</a:t>
            </a:r>
            <a:r>
              <a:rPr lang="ca-ES" sz="1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540000" algn="just">
              <a:buSzPts val="2400"/>
            </a:pPr>
            <a:r>
              <a:rPr lang="ca-ES" sz="1800" dirty="0" smtClean="0">
                <a:solidFill>
                  <a:schemeClr val="accent1">
                    <a:lumMod val="50000"/>
                  </a:schemeClr>
                </a:solidFill>
              </a:rPr>
              <a:t>Els alumnes no poden sortir del centre durant l’horari escolar sense permís.</a:t>
            </a:r>
            <a:endParaRPr lang="ca-ES" sz="18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SzPts val="2400"/>
            </a:pP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1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2148947"/>
            <a:ext cx="6790266" cy="262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endParaRPr lang="en-US" sz="2400" dirty="0" smtClean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17375E"/>
              </a:buClr>
              <a:buSzPts val="4000"/>
            </a:pPr>
            <a:r>
              <a:rPr lang="en-US" sz="3200" dirty="0" err="1" smtClean="0">
                <a:solidFill>
                  <a:schemeClr val="bg2"/>
                </a:solidFill>
              </a:rPr>
              <a:t>Altres</a:t>
            </a:r>
            <a:r>
              <a:rPr lang="en-US" sz="3200" dirty="0" smtClean="0">
                <a:solidFill>
                  <a:schemeClr val="bg2"/>
                </a:solidFill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</a:rPr>
              <a:t>informacions</a:t>
            </a:r>
            <a:endParaRPr sz="32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4t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>
              <a:solidFill>
                <a:srgbClr val="17375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9" y="1503484"/>
            <a:ext cx="6497515" cy="3745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endParaRPr lang="es-E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0" y="1529698"/>
            <a:ext cx="6497514" cy="4027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buSzPts val="2400"/>
              <a:buFont typeface="Open Sans"/>
              <a:buChar char="•"/>
            </a:pPr>
            <a:endParaRPr lang="en-US" sz="2200" dirty="0"/>
          </a:p>
        </p:txBody>
      </p:sp>
      <p:graphicFrame>
        <p:nvGraphicFramePr>
          <p:cNvPr id="5" name="Ta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042170"/>
              </p:ext>
            </p:extLst>
          </p:nvPr>
        </p:nvGraphicFramePr>
        <p:xfrm>
          <a:off x="2347546" y="1329267"/>
          <a:ext cx="6545628" cy="3988907"/>
        </p:xfrm>
        <a:graphic>
          <a:graphicData uri="http://schemas.openxmlformats.org/drawingml/2006/table">
            <a:tbl>
              <a:tblPr firstRow="1" bandRow="1">
                <a:noFill/>
                <a:tableStyleId>{824DEE2A-C76A-4276-AC4E-3B3CF7B53833}</a:tableStyleId>
              </a:tblPr>
              <a:tblGrid>
                <a:gridCol w="4045194">
                  <a:extLst>
                    <a:ext uri="{9D8B030D-6E8A-4147-A177-3AD203B41FA5}">
                      <a16:colId xmlns:a16="http://schemas.microsoft.com/office/drawing/2014/main" val="1262747096"/>
                    </a:ext>
                  </a:extLst>
                </a:gridCol>
                <a:gridCol w="2500434">
                  <a:extLst>
                    <a:ext uri="{9D8B030D-6E8A-4147-A177-3AD203B41FA5}">
                      <a16:colId xmlns:a16="http://schemas.microsoft.com/office/drawing/2014/main" val="871844101"/>
                    </a:ext>
                  </a:extLst>
                </a:gridCol>
              </a:tblGrid>
              <a:tr h="6390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2800" b="1" u="none" strike="noStrike" cap="none" dirty="0" err="1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Extraescolars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2000" b="1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inici</a:t>
                      </a:r>
                      <a:r>
                        <a:rPr lang="en-US" sz="20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</a:t>
                      </a:r>
                      <a:r>
                        <a:rPr lang="en-US" sz="2000" b="1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l’octubre</a:t>
                      </a:r>
                      <a:r>
                        <a:rPr lang="en-US" sz="20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2000" u="none" strike="noStrike" cap="none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28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(Pendent </a:t>
                      </a:r>
                      <a:r>
                        <a:rPr lang="en-US" sz="20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confirmació</a:t>
                      </a:r>
                      <a:r>
                        <a:rPr lang="en-US" sz="20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2000" u="none" strike="noStrike" cap="none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90056594"/>
                  </a:ext>
                </a:extLst>
              </a:tr>
              <a:tr h="5345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Anglès</a:t>
                      </a:r>
                      <a:r>
                        <a:rPr lang="en-US" sz="20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–</a:t>
                      </a:r>
                      <a:r>
                        <a:rPr lang="en-US" sz="2000" b="0" i="0" u="none" strike="noStrike" cap="none" baseline="0" dirty="0">
                          <a:solidFill>
                            <a:schemeClr val="dk1"/>
                          </a:solidFill>
                          <a:latin typeface="Arial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INTERLINGUA </a:t>
                      </a:r>
                      <a:r>
                        <a:rPr lang="en-US" sz="20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IDIOMES</a:t>
                      </a:r>
                      <a:endParaRPr sz="2000" u="none" strike="noStrike" cap="none" dirty="0"/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</a:t>
                      </a:r>
                      <a:r>
                        <a:rPr lang="en-US" sz="18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dimarts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 </a:t>
                      </a:r>
                      <a:r>
                        <a:rPr lang="en-US" sz="18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dijous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endParaRPr sz="18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       15</a:t>
                      </a:r>
                      <a:r>
                        <a:rPr lang="en-US" sz="180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.15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16</a:t>
                      </a:r>
                      <a:r>
                        <a:rPr lang="en-US" sz="180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.15 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</a:t>
                      </a:r>
                      <a:endParaRPr sz="1800" u="none" strike="noStrike" cap="none" dirty="0"/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822190"/>
                  </a:ext>
                </a:extLst>
              </a:tr>
              <a:tr h="47549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Anglès</a:t>
                      </a:r>
                      <a:r>
                        <a:rPr lang="en-US" sz="20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- </a:t>
                      </a:r>
                      <a:r>
                        <a:rPr lang="en-US" sz="2000" b="0" i="0" u="none" strike="noStrike" cap="none" baseline="0" dirty="0">
                          <a:solidFill>
                            <a:schemeClr val="dk1"/>
                          </a:solidFill>
                          <a:latin typeface="Arial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KENSINGTON </a:t>
                      </a:r>
                      <a:r>
                        <a:rPr lang="en-US" sz="20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SCHOOL</a:t>
                      </a:r>
                      <a:endParaRPr sz="2000" u="none" strike="noStrike" cap="none" dirty="0"/>
                    </a:p>
                  </a:txBody>
                  <a:tcPr marL="0" marR="0" marT="0" marB="0"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-US" sz="18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dimarts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 </a:t>
                      </a:r>
                      <a:r>
                        <a:rPr lang="en-US" sz="18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dijous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endParaRPr sz="18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 </a:t>
                      </a:r>
                      <a:r>
                        <a:rPr lang="en-US" sz="180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15.15 a 16.15 h</a:t>
                      </a:r>
                      <a:endParaRPr sz="1800" dirty="0"/>
                    </a:p>
                  </a:txBody>
                  <a:tcPr marL="0" marR="0" marT="0" marB="0">
                    <a:solidFill>
                      <a:srgbClr val="E7E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737669"/>
                  </a:ext>
                </a:extLst>
              </a:tr>
              <a:tr h="471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Agility </a:t>
                      </a:r>
                      <a:r>
                        <a:rPr lang="en-US" sz="20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</a:t>
                      </a:r>
                      <a:r>
                        <a:rPr lang="en-US" sz="20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ensinistrament</a:t>
                      </a:r>
                      <a:r>
                        <a:rPr lang="en-US" sz="20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</a:t>
                      </a:r>
                      <a:r>
                        <a:rPr lang="en-US" sz="20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gossos</a:t>
                      </a:r>
                      <a:endParaRPr sz="2000" b="0" i="0" u="none" strike="noStrike" cap="none" dirty="0">
                        <a:solidFill>
                          <a:srgbClr val="1737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dilluns</a:t>
                      </a:r>
                      <a:r>
                        <a:rPr lang="en-US" sz="18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endParaRPr sz="18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       15.</a:t>
                      </a:r>
                      <a:r>
                        <a:rPr lang="en-US" sz="1800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</a:t>
                      </a:r>
                      <a:r>
                        <a:rPr lang="en-US" sz="1800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en-US" sz="1800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h</a:t>
                      </a:r>
                      <a:endParaRPr sz="1800" b="0" i="0" u="none" strike="noStrike" cap="none" dirty="0">
                        <a:solidFill>
                          <a:srgbClr val="1737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127162"/>
                  </a:ext>
                </a:extLst>
              </a:tr>
              <a:tr h="58276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Mediació</a:t>
                      </a:r>
                      <a:r>
                        <a:rPr lang="en-US" sz="2000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(2n i 3r ESO)</a:t>
                      </a:r>
                      <a:endParaRPr sz="2000" b="0" i="0" u="none" strike="noStrike" cap="none" dirty="0">
                        <a:solidFill>
                          <a:srgbClr val="1737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dimecres</a:t>
                      </a:r>
                      <a:r>
                        <a:rPr lang="en-US" sz="180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d’octubre</a:t>
                      </a:r>
                      <a:r>
                        <a:rPr lang="en-US" sz="1800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(2h)</a:t>
                      </a:r>
                      <a:endParaRPr sz="1800" b="0" i="0" u="none" strike="noStrike" cap="none" dirty="0">
                        <a:solidFill>
                          <a:srgbClr val="1737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070063"/>
                  </a:ext>
                </a:extLst>
              </a:tr>
              <a:tr h="4495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Teatre institut</a:t>
                      </a:r>
                      <a:endParaRPr sz="2000" b="0" i="0" u="none" strike="noStrike" cap="none" dirty="0">
                        <a:solidFill>
                          <a:srgbClr val="1737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 determinar</a:t>
                      </a:r>
                      <a:endParaRPr sz="1800" b="0" i="0" u="none" strike="noStrike" cap="none" dirty="0">
                        <a:solidFill>
                          <a:srgbClr val="1737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103303"/>
                  </a:ext>
                </a:extLst>
              </a:tr>
              <a:tr h="22684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Club de lectura i club de matemàtiques</a:t>
                      </a:r>
                      <a:endParaRPr sz="2000" b="0" i="0" u="none" strike="noStrike" cap="none" dirty="0">
                        <a:solidFill>
                          <a:srgbClr val="1737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b="0" i="0" u="none" strike="noStrike" cap="none" baseline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ca-ES" sz="1800" b="0" i="0" u="none" strike="noStrike" cap="none" baseline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trobades mensuals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 dirty="0">
                        <a:solidFill>
                          <a:srgbClr val="1737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937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56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1476375" y="1557338"/>
            <a:ext cx="7127875" cy="338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en-US" dirty="0" smtClean="0">
              <a:solidFill>
                <a:srgbClr val="17375E"/>
              </a:solidFill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dirty="0" smtClean="0">
                <a:solidFill>
                  <a:srgbClr val="17375E"/>
                </a:solidFill>
              </a:rPr>
              <a:t>1. </a:t>
            </a:r>
            <a:r>
              <a:rPr lang="en-US" dirty="0" err="1" smtClean="0">
                <a:solidFill>
                  <a:srgbClr val="17375E"/>
                </a:solidFill>
              </a:rPr>
              <a:t>Presentació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dels</a:t>
            </a:r>
            <a:r>
              <a:rPr lang="en-US" dirty="0" smtClean="0">
                <a:solidFill>
                  <a:srgbClr val="17375E"/>
                </a:solidFill>
              </a:rPr>
              <a:t> Tutors</a:t>
            </a: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dirty="0">
                <a:solidFill>
                  <a:srgbClr val="17375E"/>
                </a:solidFill>
              </a:rPr>
              <a:t>2</a:t>
            </a:r>
            <a:r>
              <a:rPr lang="en-US" dirty="0" smtClean="0">
                <a:solidFill>
                  <a:srgbClr val="17375E"/>
                </a:solidFill>
              </a:rPr>
              <a:t>. </a:t>
            </a:r>
            <a:r>
              <a:rPr lang="en-US" dirty="0" err="1">
                <a:solidFill>
                  <a:srgbClr val="17375E"/>
                </a:solidFill>
              </a:rPr>
              <a:t>Projectes</a:t>
            </a:r>
            <a:r>
              <a:rPr lang="en-US" dirty="0">
                <a:solidFill>
                  <a:srgbClr val="17375E"/>
                </a:solidFill>
              </a:rPr>
              <a:t> del Centre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dirty="0">
                <a:solidFill>
                  <a:srgbClr val="17375E"/>
                </a:solidFill>
              </a:rPr>
              <a:t>3</a:t>
            </a:r>
            <a:r>
              <a:rPr lang="en-US" sz="2800" b="0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rgbClr val="17375E"/>
                </a:solidFill>
              </a:rPr>
              <a:t>Característiques</a:t>
            </a:r>
            <a:r>
              <a:rPr lang="en-US" dirty="0">
                <a:solidFill>
                  <a:srgbClr val="17375E"/>
                </a:solidFill>
              </a:rPr>
              <a:t> i </a:t>
            </a:r>
            <a:r>
              <a:rPr lang="en-US" dirty="0" err="1">
                <a:solidFill>
                  <a:srgbClr val="17375E"/>
                </a:solidFill>
              </a:rPr>
              <a:t>Currículum</a:t>
            </a:r>
            <a:r>
              <a:rPr lang="en-US" dirty="0">
                <a:solidFill>
                  <a:srgbClr val="17375E"/>
                </a:solidFill>
              </a:rPr>
              <a:t> </a:t>
            </a:r>
            <a:r>
              <a:rPr lang="en-US" dirty="0" smtClean="0">
                <a:solidFill>
                  <a:srgbClr val="17375E"/>
                </a:solidFill>
              </a:rPr>
              <a:t>4t </a:t>
            </a:r>
            <a:r>
              <a:rPr lang="en-US" dirty="0">
                <a:solidFill>
                  <a:srgbClr val="17375E"/>
                </a:solidFill>
              </a:rPr>
              <a:t>ESO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dirty="0">
                <a:solidFill>
                  <a:srgbClr val="17375E"/>
                </a:solidFill>
              </a:rPr>
              <a:t>4</a:t>
            </a:r>
            <a:r>
              <a:rPr lang="en-US" sz="2800" b="0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rgbClr val="17375E"/>
                </a:solidFill>
              </a:rPr>
              <a:t>Horari</a:t>
            </a:r>
            <a:r>
              <a:rPr lang="en-US" dirty="0">
                <a:solidFill>
                  <a:srgbClr val="17375E"/>
                </a:solidFill>
              </a:rPr>
              <a:t>, </a:t>
            </a:r>
            <a:r>
              <a:rPr lang="en-US" dirty="0" err="1">
                <a:solidFill>
                  <a:srgbClr val="17375E"/>
                </a:solidFill>
              </a:rPr>
              <a:t>calendari</a:t>
            </a:r>
            <a:r>
              <a:rPr lang="en-US" dirty="0">
                <a:solidFill>
                  <a:srgbClr val="17375E"/>
                </a:solidFill>
              </a:rPr>
              <a:t> i control </a:t>
            </a:r>
            <a:r>
              <a:rPr lang="en-US" dirty="0" err="1" smtClean="0">
                <a:solidFill>
                  <a:srgbClr val="17375E"/>
                </a:solidFill>
              </a:rPr>
              <a:t>d’assistència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dirty="0">
                <a:solidFill>
                  <a:srgbClr val="17375E"/>
                </a:solidFill>
              </a:rPr>
              <a:t>5</a:t>
            </a:r>
            <a:r>
              <a:rPr lang="en-US" sz="28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rgbClr val="17375E"/>
                </a:solidFill>
              </a:rPr>
              <a:t>A</a:t>
            </a:r>
            <a:r>
              <a:rPr lang="en-US" sz="2800" b="0" i="0" u="none" strike="noStrike" cap="none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ltres</a:t>
            </a:r>
            <a:r>
              <a:rPr lang="en-US" sz="2800" b="0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203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800"/>
              <a:buFont typeface="Calibri"/>
              <a:buNone/>
            </a:pPr>
            <a:r>
              <a:rPr lang="en-US"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Índex</a:t>
            </a:r>
            <a:endParaRPr sz="4800" b="1" i="0" u="none" strike="noStrike" cap="none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859151"/>
            <a:ext cx="6790266" cy="291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					- Preguntes freqüents</a:t>
            </a: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					- AMPA</a:t>
            </a: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					- Incidències </a:t>
            </a: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					- Enquestes famílies</a:t>
            </a:r>
            <a:endParaRPr sz="20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lang="ca-ES"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95300" indent="-342900">
              <a:spcBef>
                <a:spcPts val="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</a:rPr>
              <a:t>Comentari</a:t>
            </a:r>
          </a:p>
          <a:p>
            <a:pPr marL="495300" indent="-342900">
              <a:spcBef>
                <a:spcPts val="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</a:rPr>
              <a:t>Queixa</a:t>
            </a:r>
          </a:p>
          <a:p>
            <a:pPr marL="495300" indent="-342900">
              <a:spcBef>
                <a:spcPts val="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</a:rPr>
              <a:t>Suggeriment</a:t>
            </a:r>
          </a:p>
          <a:p>
            <a:pPr marL="495300" indent="-342900">
              <a:spcBef>
                <a:spcPts val="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</a:rPr>
              <a:t>Punt d’informació</a:t>
            </a: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17375E"/>
              </a:buClr>
              <a:buSzPts val="4000"/>
            </a:pPr>
            <a:r>
              <a:rPr lang="en-US" sz="3200" dirty="0" err="1" smtClean="0">
                <a:solidFill>
                  <a:schemeClr val="bg2"/>
                </a:solidFill>
              </a:rPr>
              <a:t>Altres</a:t>
            </a:r>
            <a:r>
              <a:rPr lang="en-US" sz="3200" dirty="0" smtClean="0">
                <a:solidFill>
                  <a:schemeClr val="bg2"/>
                </a:solidFill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</a:rPr>
              <a:t>informacions</a:t>
            </a:r>
            <a:endParaRPr sz="32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4t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>
              <a:solidFill>
                <a:srgbClr val="17375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9" y="1503484"/>
            <a:ext cx="6497515" cy="3745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endParaRPr lang="es-E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0" y="1329267"/>
            <a:ext cx="6497514" cy="422747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Clr>
                <a:srgbClr val="17375E"/>
              </a:buClr>
              <a:buSzPts val="2400"/>
            </a:pPr>
            <a:r>
              <a:rPr lang="en-US" sz="2000" dirty="0">
                <a:solidFill>
                  <a:srgbClr val="17375E"/>
                </a:solidFill>
              </a:rPr>
              <a:t>https://</a:t>
            </a:r>
            <a:r>
              <a:rPr lang="en-US" sz="2000" dirty="0" smtClean="0">
                <a:solidFill>
                  <a:srgbClr val="17375E"/>
                </a:solidFill>
              </a:rPr>
              <a:t>www.institutmontilivi.cat/</a:t>
            </a:r>
            <a:r>
              <a:rPr lang="en-US" sz="2000" dirty="0" err="1" smtClean="0">
                <a:solidFill>
                  <a:srgbClr val="17375E"/>
                </a:solidFill>
              </a:rPr>
              <a:t>informacio-famílies</a:t>
            </a:r>
            <a:r>
              <a:rPr lang="en-US" sz="2000" dirty="0" smtClean="0">
                <a:solidFill>
                  <a:srgbClr val="17375E"/>
                </a:solidFill>
              </a:rPr>
              <a:t>/</a:t>
            </a:r>
            <a:endParaRPr lang="en-US" sz="1200" dirty="0"/>
          </a:p>
        </p:txBody>
      </p:sp>
      <p:pic>
        <p:nvPicPr>
          <p:cNvPr id="16" name="Google Shape;40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1388" y="1880866"/>
            <a:ext cx="2956816" cy="122540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403;p22"/>
          <p:cNvSpPr/>
          <p:nvPr/>
        </p:nvSpPr>
        <p:spPr>
          <a:xfrm>
            <a:off x="5191571" y="2007955"/>
            <a:ext cx="313267" cy="143933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404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88959" y="3369734"/>
            <a:ext cx="4177241" cy="1813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2646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859151"/>
            <a:ext cx="6790266" cy="291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17375E"/>
              </a:buClr>
              <a:buSzPts val="4000"/>
            </a:pPr>
            <a:r>
              <a:rPr lang="en-US" sz="3200" dirty="0" err="1" smtClean="0">
                <a:solidFill>
                  <a:schemeClr val="bg2"/>
                </a:solidFill>
              </a:rPr>
              <a:t>Altres</a:t>
            </a:r>
            <a:r>
              <a:rPr lang="en-US" sz="3200" dirty="0" smtClean="0">
                <a:solidFill>
                  <a:schemeClr val="bg2"/>
                </a:solidFill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</a:rPr>
              <a:t>informacions</a:t>
            </a:r>
            <a:endParaRPr sz="32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4t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285999" y="1503484"/>
            <a:ext cx="6497515" cy="3745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endParaRPr lang="es-E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0" y="1329267"/>
            <a:ext cx="6497514" cy="422747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Clr>
                <a:srgbClr val="17375E"/>
              </a:buClr>
              <a:buSzPts val="2400"/>
            </a:pPr>
            <a:endParaRPr lang="en-US" sz="1200" dirty="0"/>
          </a:p>
        </p:txBody>
      </p:sp>
      <p:pic>
        <p:nvPicPr>
          <p:cNvPr id="20" name="Imat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95" y="1123182"/>
            <a:ext cx="6913384" cy="1896392"/>
          </a:xfrm>
          <a:prstGeom prst="rect">
            <a:avLst/>
          </a:prstGeom>
        </p:spPr>
      </p:pic>
      <p:pic>
        <p:nvPicPr>
          <p:cNvPr id="21" name="Google Shape;417;ge5f320215e_0_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8562" y="3068312"/>
            <a:ext cx="287655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19;ge5f320215e_0_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90167" y="4773861"/>
            <a:ext cx="1695450" cy="323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7296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2000" lvl="0" indent="0">
              <a:spcBef>
                <a:spcPts val="0"/>
              </a:spcBef>
              <a:buClr>
                <a:srgbClr val="17375E"/>
              </a:buClr>
              <a:buSzPts val="2800"/>
              <a:buNone/>
            </a:pPr>
            <a:endParaRPr lang="ca-ES" b="1" dirty="0">
              <a:solidFill>
                <a:srgbClr val="000000"/>
              </a:solidFill>
            </a:endParaRPr>
          </a:p>
          <a:p>
            <a:pPr marL="432000" lvl="0" indent="0">
              <a:spcBef>
                <a:spcPts val="0"/>
              </a:spcBef>
              <a:buClr>
                <a:srgbClr val="17375E"/>
              </a:buClr>
              <a:buSzPts val="2800"/>
              <a:buNone/>
            </a:pPr>
            <a:r>
              <a:rPr lang="ca-ES" b="1" dirty="0" smtClean="0">
                <a:solidFill>
                  <a:srgbClr val="17375E"/>
                </a:solidFill>
              </a:rPr>
              <a:t>Tutores</a:t>
            </a:r>
            <a:r>
              <a:rPr lang="ca-ES" b="1" dirty="0">
                <a:solidFill>
                  <a:srgbClr val="17375E"/>
                </a:solidFill>
              </a:rPr>
              <a:t>:</a:t>
            </a:r>
            <a:endParaRPr lang="ca-ES" b="1" dirty="0">
              <a:solidFill>
                <a:srgbClr val="000000"/>
              </a:solidFill>
            </a:endParaRPr>
          </a:p>
          <a:p>
            <a:pPr marL="576000" lvl="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endParaRPr lang="ca-ES" sz="400" dirty="0">
              <a:solidFill>
                <a:srgbClr val="17375E"/>
              </a:solidFill>
            </a:endParaRPr>
          </a:p>
          <a:p>
            <a:pPr marL="576000" lvl="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r>
              <a:rPr lang="ca-ES" sz="2800" dirty="0" smtClean="0">
                <a:solidFill>
                  <a:srgbClr val="17375E"/>
                </a:solidFill>
              </a:rPr>
              <a:t>4t </a:t>
            </a:r>
            <a:r>
              <a:rPr lang="ca-ES" sz="2800" dirty="0">
                <a:solidFill>
                  <a:srgbClr val="17375E"/>
                </a:solidFill>
              </a:rPr>
              <a:t>ES0 A	  </a:t>
            </a:r>
            <a:r>
              <a:rPr lang="ca-ES" sz="2800" dirty="0" smtClean="0">
                <a:solidFill>
                  <a:srgbClr val="17375E"/>
                </a:solidFill>
              </a:rPr>
              <a:t> </a:t>
            </a:r>
            <a:r>
              <a:rPr lang="ca-ES" sz="2800" dirty="0">
                <a:solidFill>
                  <a:srgbClr val="17375E"/>
                </a:solidFill>
              </a:rPr>
              <a:t>Maria </a:t>
            </a:r>
            <a:r>
              <a:rPr lang="ca-ES" sz="2800" dirty="0" smtClean="0">
                <a:solidFill>
                  <a:srgbClr val="17375E"/>
                </a:solidFill>
              </a:rPr>
              <a:t>Terrats	      Aula: 3.09</a:t>
            </a:r>
            <a:endParaRPr lang="ca-ES" sz="2800" dirty="0">
              <a:solidFill>
                <a:srgbClr val="17375E"/>
              </a:solidFill>
            </a:endParaRPr>
          </a:p>
          <a:p>
            <a:pPr marL="57600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r>
              <a:rPr lang="ca-ES" sz="2800" dirty="0">
                <a:solidFill>
                  <a:srgbClr val="17375E"/>
                </a:solidFill>
              </a:rPr>
              <a:t>4t ES0 B	   </a:t>
            </a:r>
            <a:r>
              <a:rPr lang="ca-ES" sz="2800" dirty="0" smtClean="0">
                <a:solidFill>
                  <a:srgbClr val="17375E"/>
                </a:solidFill>
              </a:rPr>
              <a:t>Ma</a:t>
            </a:r>
            <a:r>
              <a:rPr lang="ca-ES" sz="2800" dirty="0">
                <a:solidFill>
                  <a:srgbClr val="17375E"/>
                </a:solidFill>
              </a:rPr>
              <a:t>. José </a:t>
            </a:r>
            <a:r>
              <a:rPr lang="ca-ES" sz="2800" dirty="0" smtClean="0">
                <a:solidFill>
                  <a:srgbClr val="17375E"/>
                </a:solidFill>
              </a:rPr>
              <a:t>Estévez       Aula</a:t>
            </a:r>
            <a:r>
              <a:rPr lang="ca-ES" sz="2800" dirty="0">
                <a:solidFill>
                  <a:srgbClr val="17375E"/>
                </a:solidFill>
              </a:rPr>
              <a:t>: </a:t>
            </a:r>
            <a:r>
              <a:rPr lang="ca-ES" sz="2800" dirty="0" smtClean="0">
                <a:solidFill>
                  <a:srgbClr val="17375E"/>
                </a:solidFill>
              </a:rPr>
              <a:t>3.11</a:t>
            </a:r>
            <a:endParaRPr lang="ca-ES" sz="2800" dirty="0">
              <a:solidFill>
                <a:srgbClr val="17375E"/>
              </a:solidFill>
            </a:endParaRPr>
          </a:p>
          <a:p>
            <a:pPr marL="576000" lvl="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r>
              <a:rPr lang="ca-ES" sz="2800" dirty="0">
                <a:solidFill>
                  <a:srgbClr val="17375E"/>
                </a:solidFill>
              </a:rPr>
              <a:t>4t ES0 C	   </a:t>
            </a:r>
            <a:r>
              <a:rPr lang="ca-ES" sz="2800" dirty="0" smtClean="0">
                <a:solidFill>
                  <a:srgbClr val="17375E"/>
                </a:solidFill>
              </a:rPr>
              <a:t>Meritxell </a:t>
            </a:r>
            <a:r>
              <a:rPr lang="ca-ES" sz="2800" dirty="0" err="1" smtClean="0">
                <a:solidFill>
                  <a:srgbClr val="17375E"/>
                </a:solidFill>
              </a:rPr>
              <a:t>Daranas</a:t>
            </a:r>
            <a:r>
              <a:rPr lang="ca-ES" sz="2800" dirty="0" smtClean="0">
                <a:solidFill>
                  <a:srgbClr val="17375E"/>
                </a:solidFill>
              </a:rPr>
              <a:t>     Aula</a:t>
            </a:r>
            <a:r>
              <a:rPr lang="ca-ES" sz="2800" dirty="0">
                <a:solidFill>
                  <a:srgbClr val="17375E"/>
                </a:solidFill>
              </a:rPr>
              <a:t>: </a:t>
            </a:r>
            <a:r>
              <a:rPr lang="ca-ES" sz="2800" dirty="0" smtClean="0">
                <a:solidFill>
                  <a:srgbClr val="17375E"/>
                </a:solidFill>
              </a:rPr>
              <a:t>3.13</a:t>
            </a:r>
            <a:endParaRPr lang="ca-ES" sz="2800" dirty="0">
              <a:solidFill>
                <a:srgbClr val="17375E"/>
              </a:solidFill>
            </a:endParaRPr>
          </a:p>
          <a:p>
            <a:pPr marL="57600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r>
              <a:rPr lang="ca-ES" sz="2800" dirty="0" smtClean="0">
                <a:solidFill>
                  <a:srgbClr val="17375E"/>
                </a:solidFill>
              </a:rPr>
              <a:t>4t </a:t>
            </a:r>
            <a:r>
              <a:rPr lang="ca-ES" sz="2800" dirty="0">
                <a:solidFill>
                  <a:srgbClr val="17375E"/>
                </a:solidFill>
              </a:rPr>
              <a:t>ES0 D	   </a:t>
            </a:r>
            <a:r>
              <a:rPr lang="ca-ES" sz="2800" dirty="0" err="1" smtClean="0">
                <a:solidFill>
                  <a:srgbClr val="17375E"/>
                </a:solidFill>
              </a:rPr>
              <a:t>Bea</a:t>
            </a:r>
            <a:r>
              <a:rPr lang="ca-ES" sz="2800" dirty="0" smtClean="0">
                <a:solidFill>
                  <a:srgbClr val="17375E"/>
                </a:solidFill>
              </a:rPr>
              <a:t> </a:t>
            </a:r>
            <a:r>
              <a:rPr lang="ca-ES" sz="2800" dirty="0" err="1" smtClean="0">
                <a:solidFill>
                  <a:srgbClr val="17375E"/>
                </a:solidFill>
              </a:rPr>
              <a:t>Gomila</a:t>
            </a:r>
            <a:r>
              <a:rPr lang="ca-ES" sz="2800" dirty="0" smtClean="0">
                <a:solidFill>
                  <a:srgbClr val="17375E"/>
                </a:solidFill>
              </a:rPr>
              <a:t>	      Aula</a:t>
            </a:r>
            <a:r>
              <a:rPr lang="ca-ES" sz="2800" dirty="0">
                <a:solidFill>
                  <a:srgbClr val="17375E"/>
                </a:solidFill>
              </a:rPr>
              <a:t>: </a:t>
            </a:r>
            <a:r>
              <a:rPr lang="ca-ES" sz="2800" dirty="0" smtClean="0">
                <a:solidFill>
                  <a:srgbClr val="17375E"/>
                </a:solidFill>
              </a:rPr>
              <a:t>3.14</a:t>
            </a:r>
            <a:endParaRPr lang="ca-ES" sz="2800" dirty="0">
              <a:solidFill>
                <a:srgbClr val="17375E"/>
              </a:solidFill>
            </a:endParaRPr>
          </a:p>
          <a:p>
            <a:pPr marL="576000" lvl="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endParaRPr lang="ca-ES" sz="2800" dirty="0">
              <a:solidFill>
                <a:srgbClr val="17375E"/>
              </a:solidFill>
            </a:endParaRPr>
          </a:p>
          <a:p>
            <a:pPr marL="57600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endParaRPr lang="en-US" sz="2800" dirty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>
                <a:solidFill>
                  <a:schemeClr val="bg2"/>
                </a:solidFill>
              </a:rPr>
              <a:t>Presentació</a:t>
            </a:r>
            <a:r>
              <a:rPr lang="en-US" sz="4000" dirty="0">
                <a:solidFill>
                  <a:schemeClr val="bg2"/>
                </a:solidFill>
              </a:rPr>
              <a:t> </a:t>
            </a:r>
            <a:r>
              <a:rPr lang="en-US" sz="4000" dirty="0" err="1">
                <a:solidFill>
                  <a:schemeClr val="bg2"/>
                </a:solidFill>
              </a:rPr>
              <a:t>dels</a:t>
            </a:r>
            <a:r>
              <a:rPr lang="en-US" sz="4000" dirty="0">
                <a:solidFill>
                  <a:schemeClr val="bg2"/>
                </a:solidFill>
              </a:rPr>
              <a:t> Tutors/</a:t>
            </a:r>
            <a:r>
              <a:rPr lang="en-US" sz="4000" dirty="0" err="1">
                <a:solidFill>
                  <a:schemeClr val="bg2"/>
                </a:solidFill>
              </a:rPr>
              <a:t>es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4t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692652"/>
            <a:ext cx="1728787" cy="732201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1076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3"/>
          <p:cNvSpPr txBox="1"/>
          <p:nvPr/>
        </p:nvSpPr>
        <p:spPr>
          <a:xfrm>
            <a:off x="1185333" y="3573462"/>
            <a:ext cx="699346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Moltes gràcies per la seva assistència </a:t>
            </a: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5" name="Google Shape;42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1062" y="1484312"/>
            <a:ext cx="4829175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993042" y="211296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Presentació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dels</a:t>
            </a:r>
            <a:r>
              <a:rPr lang="en-US" dirty="0" smtClean="0">
                <a:solidFill>
                  <a:srgbClr val="FF0000"/>
                </a:solidFill>
              </a:rPr>
              <a:t> tutors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Reunió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famílies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4t</a:t>
            </a:r>
            <a:r>
              <a:rPr lang="en-US" sz="54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endParaRPr sz="5400" b="1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403350" y="4652962"/>
            <a:ext cx="6400800" cy="98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Arial"/>
              <a:buNone/>
            </a:pPr>
            <a:r>
              <a:rPr lang="en-US" dirty="0" err="1"/>
              <a:t>setembre</a:t>
            </a:r>
            <a:r>
              <a:rPr lang="en-US" dirty="0"/>
              <a:t> </a:t>
            </a:r>
            <a:r>
              <a:rPr lang="en-US" sz="3200" b="0" i="0" u="none" strike="noStrike" cap="none" dirty="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en-US" dirty="0"/>
              <a:t>3</a:t>
            </a:r>
            <a:endParaRPr sz="32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4541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8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Horari d’entrevista amb el tutor/a 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Contacte:</a:t>
            </a:r>
            <a:endParaRPr/>
          </a:p>
          <a:p>
            <a:pPr marL="720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0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 - Correu electrònic: </a:t>
            </a:r>
            <a:r>
              <a:rPr lang="en-US" sz="2400" u="sng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@institutmontilivi.cat</a:t>
            </a:r>
            <a:endParaRPr sz="24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0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 - Agenda de l’alumne</a:t>
            </a:r>
            <a:endParaRPr/>
          </a:p>
          <a:p>
            <a:pPr marL="720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 - Telèfon institut (972 209458)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8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>
                <a:solidFill>
                  <a:srgbClr val="17375E"/>
                </a:solidFill>
              </a:rPr>
              <a:t>Comunicació família i centre</a:t>
            </a:r>
            <a:endParaRPr sz="4000">
              <a:solidFill>
                <a:srgbClr val="17375E"/>
              </a:solidFill>
            </a:endParaRPr>
          </a:p>
        </p:txBody>
      </p:sp>
      <p:sp>
        <p:nvSpPr>
          <p:cNvPr id="336" name="Google Shape;336;p18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 de Centre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8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Característiques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 curriculum 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4t 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8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/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8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ca-ES" sz="1400" b="1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Altres Informacions</a:t>
            </a:r>
            <a:endParaRPr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8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9"/>
          <p:cNvSpPr txBox="1">
            <a:spLocks noGrp="1"/>
          </p:cNvSpPr>
          <p:nvPr>
            <p:ph type="body" idx="1"/>
          </p:nvPr>
        </p:nvSpPr>
        <p:spPr>
          <a:xfrm>
            <a:off x="2175934" y="773724"/>
            <a:ext cx="6790266" cy="4882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spcBef>
                <a:spcPts val="0"/>
              </a:spcBef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Rebuda dels alumnes a les </a:t>
            </a: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9.00h</a:t>
            </a: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, a l’entrada de l’institut per part </a:t>
            </a: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de les tutores</a:t>
            </a:r>
            <a:endParaRPr lang="ca-ES" sz="2000" dirty="0"/>
          </a:p>
          <a:p>
            <a:pPr marL="342900" lvl="0" indent="-342900">
              <a:spcBef>
                <a:spcPts val="0"/>
              </a:spcBef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Pugen a les aules </a:t>
            </a: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i son amb les seves tutores des de </a:t>
            </a: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9.00h </a:t>
            </a: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fins a les 11.00h.</a:t>
            </a:r>
            <a:endParaRPr lang="ca-ES" sz="2000" dirty="0"/>
          </a:p>
          <a:p>
            <a:pPr marL="342900" lvl="0" indent="-342900">
              <a:spcBef>
                <a:spcPts val="0"/>
              </a:spcBef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Material: </a:t>
            </a:r>
          </a:p>
          <a:p>
            <a:pPr marL="800100" lvl="1" indent="-342900" algn="just">
              <a:spcBef>
                <a:spcPts val="0"/>
              </a:spcBef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Guia de l’alumne (consulta)</a:t>
            </a:r>
          </a:p>
          <a:p>
            <a:pPr marL="800100" lvl="1" indent="-342900" algn="just">
              <a:spcBef>
                <a:spcPts val="0"/>
              </a:spcBef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Agenda i llibreta</a:t>
            </a:r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Documents a retornar a l’institut signats:</a:t>
            </a:r>
          </a:p>
          <a:p>
            <a:pPr marL="800100" lvl="1" indent="-342900" algn="just">
              <a:spcBef>
                <a:spcPts val="0"/>
              </a:spcBef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Carta de presentació </a:t>
            </a: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de la tutora</a:t>
            </a:r>
            <a:endParaRPr lang="ca-ES" sz="20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 algn="just">
              <a:spcBef>
                <a:spcPts val="0"/>
              </a:spcBef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Fitxa de l’alumne: telèfons de contacte, al·lèrgies, etc. Una còpia és per al tutor/a i l’altra per la secretaria del centre.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9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>
                <a:solidFill>
                  <a:srgbClr val="17375E"/>
                </a:solidFill>
              </a:rPr>
              <a:t>Primer dia de classe</a:t>
            </a:r>
            <a:endParaRPr sz="4000">
              <a:solidFill>
                <a:srgbClr val="17375E"/>
              </a:solidFill>
            </a:endParaRPr>
          </a:p>
        </p:txBody>
      </p:sp>
      <p:sp>
        <p:nvSpPr>
          <p:cNvPr id="348" name="Google Shape;348;p19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 de Centre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9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Característiques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 curriculum 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4t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9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/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9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1800"/>
            </a:pPr>
            <a:r>
              <a:rPr lang="ca-ES" b="1">
                <a:solidFill>
                  <a:schemeClr val="bg1"/>
                </a:solidFill>
              </a:rPr>
              <a:t>Altres Informacions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352" name="Google Shape;352;p19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9"/>
          <p:cNvSpPr txBox="1">
            <a:spLocks noGrp="1"/>
          </p:cNvSpPr>
          <p:nvPr>
            <p:ph type="body" idx="1"/>
          </p:nvPr>
        </p:nvSpPr>
        <p:spPr>
          <a:xfrm>
            <a:off x="2175934" y="773724"/>
            <a:ext cx="6790266" cy="4882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 algn="just">
              <a:spcBef>
                <a:spcPts val="0"/>
              </a:spcBef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Autoritzacions sortides: fora del municipi i/o  que comporten una despesa econòmica</a:t>
            </a:r>
            <a:endParaRPr lang="ca-ES" dirty="0">
              <a:solidFill>
                <a:srgbClr val="17375E"/>
              </a:solidFill>
            </a:endParaRPr>
          </a:p>
          <a:p>
            <a:pPr marL="800100" lvl="1" indent="-342900" algn="just">
              <a:spcBef>
                <a:spcPts val="0"/>
              </a:spcBef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</a:rPr>
              <a:t>Prohibició ús del telèfon mòbil dins el recinte escolar</a:t>
            </a:r>
          </a:p>
          <a:p>
            <a:pPr marL="800100" lvl="1" indent="-342900" algn="just">
              <a:spcBef>
                <a:spcPts val="0"/>
              </a:spcBef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</a:pPr>
            <a:endParaRPr lang="ca-ES" sz="2000" dirty="0">
              <a:solidFill>
                <a:srgbClr val="17375E"/>
              </a:solidFill>
              <a:latin typeface="Arial"/>
              <a:ea typeface="Arial"/>
              <a:cs typeface="Arial"/>
            </a:endParaRPr>
          </a:p>
          <a:p>
            <a:pPr marL="342900" lvl="0" indent="-342900">
              <a:spcBef>
                <a:spcPts val="0"/>
              </a:spcBef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Horari: desdoblaments de grup i assignatures </a:t>
            </a: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optatives</a:t>
            </a:r>
            <a:endParaRPr lang="ca-ES" sz="2000" dirty="0"/>
          </a:p>
          <a:p>
            <a:pPr marL="342900" lvl="0" indent="-342900">
              <a:spcBef>
                <a:spcPts val="0"/>
              </a:spcBef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Recordatori Normativa del Centre</a:t>
            </a:r>
            <a:endParaRPr lang="ca-ES"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spcBef>
                <a:spcPts val="0"/>
              </a:spcBef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ca-ES" sz="2000" dirty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Classe amb els professors corresponents d’11.30h a 14.30h.</a:t>
            </a:r>
            <a:endParaRPr lang="ca-ES" sz="2000" dirty="0"/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9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>
                <a:solidFill>
                  <a:srgbClr val="17375E"/>
                </a:solidFill>
              </a:rPr>
              <a:t>Primer dia de classe</a:t>
            </a:r>
            <a:endParaRPr sz="4000">
              <a:solidFill>
                <a:srgbClr val="17375E"/>
              </a:solidFill>
            </a:endParaRPr>
          </a:p>
        </p:txBody>
      </p:sp>
      <p:sp>
        <p:nvSpPr>
          <p:cNvPr id="348" name="Google Shape;348;p19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 de Centre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9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Característiques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 curriculum 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4t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9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/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9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1800"/>
            </a:pPr>
            <a:r>
              <a:rPr lang="ca-ES" b="1">
                <a:solidFill>
                  <a:schemeClr val="bg1"/>
                </a:solidFill>
              </a:rPr>
              <a:t>Altres Informacions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352" name="Google Shape;352;p19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516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1"/>
          <p:cNvSpPr txBox="1">
            <a:spLocks noGrp="1"/>
          </p:cNvSpPr>
          <p:nvPr>
            <p:ph type="body" idx="1"/>
          </p:nvPr>
        </p:nvSpPr>
        <p:spPr>
          <a:xfrm>
            <a:off x="2175934" y="892174"/>
            <a:ext cx="6790266" cy="4763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b="0" i="0" u="none" strike="noStrike" cap="none" dirty="0" smtClean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ca-ES" sz="2800" b="0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Previsió programa de Salut i orientació:</a:t>
            </a:r>
            <a:endParaRPr lang="en-US" sz="2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9100" lvl="0" indent="-342900">
              <a:lnSpc>
                <a:spcPct val="90000"/>
              </a:lnSpc>
              <a:spcBef>
                <a:spcPts val="56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Aprendre a </a:t>
            </a:r>
            <a:r>
              <a:rPr lang="en-US" sz="2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estimar</a:t>
            </a:r>
            <a:r>
              <a:rPr 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manera</a:t>
            </a:r>
            <a:r>
              <a:rPr 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positiva</a:t>
            </a:r>
            <a:endParaRPr lang="en-US" sz="20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9100" lvl="0" indent="-342900">
              <a:lnSpc>
                <a:spcPct val="90000"/>
              </a:lnSpc>
              <a:spcBef>
                <a:spcPts val="56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violència</a:t>
            </a:r>
            <a:r>
              <a:rPr 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masclista</a:t>
            </a:r>
            <a:r>
              <a:rPr 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Com </a:t>
            </a:r>
            <a:r>
              <a:rPr lang="en-US" sz="2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comença</a:t>
            </a:r>
            <a:r>
              <a:rPr 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tot?</a:t>
            </a:r>
          </a:p>
          <a:p>
            <a:pPr marL="419100" lvl="0" indent="-342900">
              <a:lnSpc>
                <a:spcPct val="90000"/>
              </a:lnSpc>
              <a:spcBef>
                <a:spcPts val="56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Orientació</a:t>
            </a:r>
            <a:r>
              <a:rPr 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acadèmica</a:t>
            </a:r>
            <a:r>
              <a:rPr 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2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vocacional</a:t>
            </a:r>
            <a:r>
              <a:rPr 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Expojove</a:t>
            </a:r>
            <a:r>
              <a:rPr 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UNPORTAL) </a:t>
            </a:r>
          </a:p>
          <a:p>
            <a:pPr marL="419100" lvl="0" indent="-342900">
              <a:lnSpc>
                <a:spcPct val="90000"/>
              </a:lnSpc>
              <a:spcBef>
                <a:spcPts val="56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Xerrades</a:t>
            </a:r>
            <a:r>
              <a:rPr 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Orientadora</a:t>
            </a:r>
            <a:r>
              <a:rPr 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estudis</a:t>
            </a:r>
            <a:r>
              <a:rPr 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postobligatoris</a:t>
            </a:r>
            <a:endParaRPr lang="en-US" sz="20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9100" lvl="0" indent="-342900">
              <a:lnSpc>
                <a:spcPct val="90000"/>
              </a:lnSpc>
              <a:spcBef>
                <a:spcPts val="56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DIPSALUT. </a:t>
            </a:r>
            <a:r>
              <a:rPr lang="en-US" sz="2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</a:t>
            </a:r>
            <a:r>
              <a:rPr 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ciutadana</a:t>
            </a:r>
            <a:endParaRPr lang="en-US" sz="20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9100" indent="-342900">
              <a:lnSpc>
                <a:spcPct val="90000"/>
              </a:lnSpc>
              <a:spcBef>
                <a:spcPts val="560"/>
              </a:spcBef>
              <a:buSzPts val="2400"/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Possibilitat d’atenció individualitzada al centre per infermer del CAP, cita prèvia</a:t>
            </a:r>
            <a:endParaRPr lang="it-IT" sz="2000" dirty="0"/>
          </a:p>
          <a:p>
            <a:pPr marL="419100" lvl="0" indent="-342900">
              <a:lnSpc>
                <a:spcPct val="90000"/>
              </a:lnSpc>
              <a:spcBef>
                <a:spcPts val="560"/>
              </a:spcBef>
              <a:buSzPts val="2400"/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2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1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>
                <a:solidFill>
                  <a:srgbClr val="17375E"/>
                </a:solidFill>
              </a:rPr>
              <a:t>Pla Salut i Escola</a:t>
            </a:r>
            <a:endParaRPr sz="4000">
              <a:solidFill>
                <a:srgbClr val="17375E"/>
              </a:solidFill>
            </a:endParaRPr>
          </a:p>
        </p:txBody>
      </p:sp>
      <p:sp>
        <p:nvSpPr>
          <p:cNvPr id="372" name="Google Shape;372;p21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 de Centre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1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Característiques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 curriculum 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4t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1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/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1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1800"/>
            </a:pPr>
            <a:r>
              <a:rPr lang="ca-ES" b="1">
                <a:solidFill>
                  <a:schemeClr val="bg1"/>
                </a:solidFill>
              </a:rPr>
              <a:t>Altres Informacions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376" name="Google Shape;376;p21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1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ca-ES" sz="2000" b="0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Previsió:</a:t>
            </a:r>
            <a:endParaRPr sz="20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1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chemeClr val="bg2"/>
                </a:solidFill>
              </a:rPr>
              <a:t>Sortides</a:t>
            </a:r>
            <a:r>
              <a:rPr lang="en-US" sz="4000" dirty="0" smtClean="0">
                <a:solidFill>
                  <a:schemeClr val="bg2"/>
                </a:solidFill>
              </a:rPr>
              <a:t>, </a:t>
            </a:r>
            <a:r>
              <a:rPr lang="en-US" sz="4000" dirty="0" err="1" smtClean="0">
                <a:solidFill>
                  <a:schemeClr val="bg2"/>
                </a:solidFill>
              </a:rPr>
              <a:t>Tallers</a:t>
            </a:r>
            <a:r>
              <a:rPr lang="en-US" sz="4000" dirty="0" smtClean="0">
                <a:solidFill>
                  <a:schemeClr val="bg2"/>
                </a:solidFill>
              </a:rPr>
              <a:t> i </a:t>
            </a:r>
            <a:r>
              <a:rPr lang="en-US" sz="4000" dirty="0" err="1" smtClean="0">
                <a:solidFill>
                  <a:schemeClr val="bg2"/>
                </a:solidFill>
              </a:rPr>
              <a:t>Xerrades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72" name="Google Shape;372;p21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 de Centre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1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Característiques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 curriculum 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4t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1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/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1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1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u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957368"/>
              </p:ext>
            </p:extLst>
          </p:nvPr>
        </p:nvGraphicFramePr>
        <p:xfrm>
          <a:off x="2427817" y="1777825"/>
          <a:ext cx="6286500" cy="2914828"/>
        </p:xfrm>
        <a:graphic>
          <a:graphicData uri="http://schemas.openxmlformats.org/drawingml/2006/table">
            <a:tbl>
              <a:tblPr>
                <a:tableStyleId>{824DEE2A-C76A-4276-AC4E-3B3CF7B53833}</a:tableStyleId>
              </a:tblPr>
              <a:tblGrid>
                <a:gridCol w="1793631">
                  <a:extLst>
                    <a:ext uri="{9D8B030D-6E8A-4147-A177-3AD203B41FA5}">
                      <a16:colId xmlns:a16="http://schemas.microsoft.com/office/drawing/2014/main" val="3112792438"/>
                    </a:ext>
                  </a:extLst>
                </a:gridCol>
                <a:gridCol w="2750852">
                  <a:extLst>
                    <a:ext uri="{9D8B030D-6E8A-4147-A177-3AD203B41FA5}">
                      <a16:colId xmlns:a16="http://schemas.microsoft.com/office/drawing/2014/main" val="4014464978"/>
                    </a:ext>
                  </a:extLst>
                </a:gridCol>
                <a:gridCol w="1742017">
                  <a:extLst>
                    <a:ext uri="{9D8B030D-6E8A-4147-A177-3AD203B41FA5}">
                      <a16:colId xmlns:a16="http://schemas.microsoft.com/office/drawing/2014/main" val="3570251724"/>
                    </a:ext>
                  </a:extLst>
                </a:gridCol>
              </a:tblGrid>
              <a:tr h="402346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solidFill>
                            <a:schemeClr val="bg2"/>
                          </a:solidFill>
                          <a:effectLst/>
                        </a:rPr>
                        <a:t>Àrea</a:t>
                      </a:r>
                      <a:endParaRPr lang="ca-ES" sz="20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solidFill>
                            <a:schemeClr val="bg2"/>
                          </a:solidFill>
                          <a:effectLst/>
                        </a:rPr>
                        <a:t>Sortida / Activitat</a:t>
                      </a:r>
                      <a:endParaRPr lang="ca-ES" sz="20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solidFill>
                            <a:schemeClr val="bg2"/>
                          </a:solidFill>
                          <a:effectLst/>
                        </a:rPr>
                        <a:t>Lloc</a:t>
                      </a:r>
                      <a:endParaRPr lang="ca-ES" sz="20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237604"/>
                  </a:ext>
                </a:extLst>
              </a:tr>
              <a:tr h="459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Castellà</a:t>
                      </a:r>
                      <a:endParaRPr lang="ca-ES" sz="20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2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Dia Mundial del Teatre</a:t>
                      </a:r>
                      <a:endParaRPr lang="ca-ES" sz="20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2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CaixaFòrum</a:t>
                      </a:r>
                      <a:endParaRPr lang="ca-ES" sz="20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365967"/>
                  </a:ext>
                </a:extLst>
              </a:tr>
              <a:tr h="4566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Castellà</a:t>
                      </a:r>
                      <a:endParaRPr lang="ca-ES" sz="20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2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Sortida a Teatre</a:t>
                      </a:r>
                      <a:endParaRPr lang="ca-ES" sz="20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2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Els Maristes</a:t>
                      </a:r>
                      <a:endParaRPr lang="ca-ES" sz="20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785864"/>
                  </a:ext>
                </a:extLst>
              </a:tr>
              <a:tr h="377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Català</a:t>
                      </a:r>
                      <a:endParaRPr lang="ca-ES" sz="20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2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Autors a les Aules</a:t>
                      </a:r>
                      <a:endParaRPr lang="ca-ES" sz="20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2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Institut</a:t>
                      </a:r>
                      <a:endParaRPr lang="ca-ES" sz="20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196579"/>
                  </a:ext>
                </a:extLst>
              </a:tr>
              <a:tr h="405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Ciències Socials</a:t>
                      </a:r>
                      <a:endParaRPr lang="ca-ES" sz="20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Museu del Ter i Colònia </a:t>
                      </a:r>
                      <a:r>
                        <a:rPr lang="ca-ES" sz="20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Borgonyà</a:t>
                      </a:r>
                      <a:endParaRPr lang="ca-ES" sz="20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Manlleu</a:t>
                      </a:r>
                      <a:endParaRPr lang="ca-ES" sz="20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472800"/>
                  </a:ext>
                </a:extLst>
              </a:tr>
              <a:tr h="352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L. Estrangeres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 Català</a:t>
                      </a:r>
                      <a:endParaRPr lang="ca-ES" sz="20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2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Palau de la Música + entrevistes</a:t>
                      </a:r>
                      <a:endParaRPr lang="ca-ES" sz="20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Barcelona</a:t>
                      </a:r>
                      <a:endParaRPr lang="ca-ES" sz="20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652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129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ca-ES" b="1" i="0" u="none" strike="noStrike" cap="none" dirty="0" smtClean="0">
                <a:solidFill>
                  <a:srgbClr val="17375E"/>
                </a:solidFill>
                <a:sym typeface="Calibri"/>
              </a:rPr>
              <a:t>Tutores:</a:t>
            </a:r>
            <a:endParaRPr lang="ca-ES" b="1" i="0" u="none" strike="noStrike" cap="none" dirty="0" smtClean="0">
              <a:solidFill>
                <a:srgbClr val="000000"/>
              </a:solidFill>
              <a:sym typeface="Calibri"/>
            </a:endParaRPr>
          </a:p>
          <a:p>
            <a:pPr marL="432000" marR="0" lvl="0" indent="0" algn="l" rtl="0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lang="ca-ES" sz="400" b="0" i="0" u="none" strike="noStrike" cap="none" dirty="0" smtClean="0">
              <a:solidFill>
                <a:srgbClr val="17375E"/>
              </a:solidFill>
              <a:sym typeface="Calibri"/>
            </a:endParaRPr>
          </a:p>
          <a:p>
            <a:pPr marL="5760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ca-ES" sz="2800" dirty="0" smtClean="0">
                <a:solidFill>
                  <a:srgbClr val="17375E"/>
                </a:solidFill>
              </a:rPr>
              <a:t>4t ES0 A	     Maria Terrats</a:t>
            </a:r>
          </a:p>
          <a:p>
            <a:pPr marL="5760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ca-ES" sz="2800" dirty="0" smtClean="0">
                <a:solidFill>
                  <a:srgbClr val="17375E"/>
                </a:solidFill>
              </a:rPr>
              <a:t>4t ES0 B	     Ma. José Estévez</a:t>
            </a:r>
          </a:p>
          <a:p>
            <a:pPr marL="5760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ca-ES" sz="2800" dirty="0" smtClean="0">
                <a:solidFill>
                  <a:srgbClr val="17375E"/>
                </a:solidFill>
              </a:rPr>
              <a:t>4t ES0 C	     Meritxell </a:t>
            </a:r>
            <a:r>
              <a:rPr lang="ca-ES" sz="2800" dirty="0" err="1" smtClean="0">
                <a:solidFill>
                  <a:srgbClr val="17375E"/>
                </a:solidFill>
              </a:rPr>
              <a:t>Daranas</a:t>
            </a:r>
            <a:endParaRPr lang="ca-ES" sz="2800" dirty="0" smtClean="0">
              <a:solidFill>
                <a:srgbClr val="17375E"/>
              </a:solidFill>
            </a:endParaRPr>
          </a:p>
          <a:p>
            <a:pPr marL="5760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ca-ES" sz="2800" dirty="0" smtClean="0">
                <a:solidFill>
                  <a:srgbClr val="17375E"/>
                </a:solidFill>
              </a:rPr>
              <a:t>4t ES0 D	     </a:t>
            </a:r>
            <a:r>
              <a:rPr lang="ca-ES" sz="2800" dirty="0" err="1" smtClean="0">
                <a:solidFill>
                  <a:srgbClr val="17375E"/>
                </a:solidFill>
              </a:rPr>
              <a:t>Bea</a:t>
            </a:r>
            <a:r>
              <a:rPr lang="ca-ES" sz="2800" dirty="0" smtClean="0">
                <a:solidFill>
                  <a:srgbClr val="17375E"/>
                </a:solidFill>
              </a:rPr>
              <a:t> </a:t>
            </a:r>
            <a:r>
              <a:rPr lang="ca-ES" sz="2800" dirty="0" err="1" smtClean="0">
                <a:solidFill>
                  <a:srgbClr val="17375E"/>
                </a:solidFill>
              </a:rPr>
              <a:t>Gomila</a:t>
            </a:r>
            <a:endParaRPr lang="ca-ES" sz="2800" dirty="0" smtClean="0">
              <a:solidFill>
                <a:srgbClr val="17375E"/>
              </a:solidFill>
            </a:endParaRPr>
          </a:p>
          <a:p>
            <a:pPr marL="5760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sz="2800" dirty="0" smtClean="0">
                <a:solidFill>
                  <a:srgbClr val="17375E"/>
                </a:solidFill>
              </a:rPr>
              <a:t>3r/4t PS      </a:t>
            </a:r>
            <a:r>
              <a:rPr lang="en-US" sz="2800" dirty="0" err="1" smtClean="0">
                <a:solidFill>
                  <a:srgbClr val="17375E"/>
                </a:solidFill>
              </a:rPr>
              <a:t>Merche</a:t>
            </a:r>
            <a:r>
              <a:rPr lang="en-US" sz="2800" dirty="0" smtClean="0">
                <a:solidFill>
                  <a:srgbClr val="17375E"/>
                </a:solidFill>
              </a:rPr>
              <a:t> </a:t>
            </a:r>
            <a:r>
              <a:rPr lang="en-US" sz="2800" dirty="0" err="1" smtClean="0">
                <a:solidFill>
                  <a:srgbClr val="17375E"/>
                </a:solidFill>
              </a:rPr>
              <a:t>Ginés</a:t>
            </a:r>
            <a:endParaRPr sz="2800" dirty="0">
              <a:solidFill>
                <a:srgbClr val="17375E"/>
              </a:solidFill>
            </a:endParaRPr>
          </a:p>
          <a:p>
            <a:pPr marL="57600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endParaRPr lang="en-US" sz="2800" dirty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>
                <a:solidFill>
                  <a:schemeClr val="bg2"/>
                </a:solidFill>
              </a:rPr>
              <a:t>Presentació</a:t>
            </a:r>
            <a:r>
              <a:rPr lang="en-US" sz="4000" dirty="0">
                <a:solidFill>
                  <a:schemeClr val="bg2"/>
                </a:solidFill>
              </a:rPr>
              <a:t> </a:t>
            </a:r>
            <a:r>
              <a:rPr lang="en-US" sz="4000" dirty="0" err="1">
                <a:solidFill>
                  <a:schemeClr val="bg2"/>
                </a:solidFill>
              </a:rPr>
              <a:t>dels</a:t>
            </a:r>
            <a:r>
              <a:rPr lang="en-US" sz="4000" dirty="0">
                <a:solidFill>
                  <a:schemeClr val="bg2"/>
                </a:solidFill>
              </a:rPr>
              <a:t> Tutors/</a:t>
            </a:r>
            <a:r>
              <a:rPr lang="en-US" sz="4000" dirty="0" err="1">
                <a:solidFill>
                  <a:schemeClr val="bg2"/>
                </a:solidFill>
              </a:rPr>
              <a:t>es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4t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692652"/>
            <a:ext cx="1728787" cy="732201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1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ca-ES" sz="2000" b="0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Previsió sortides que faran alguns alumnes:</a:t>
            </a:r>
            <a:endParaRPr sz="20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lang="ca-ES" sz="2800" dirty="0"/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lang="ca-ES" sz="2800" dirty="0"/>
          </a:p>
          <a:p>
            <a:pPr marL="450850" indent="-342900">
              <a:spcBef>
                <a:spcPts val="0"/>
              </a:spcBef>
              <a:buClr>
                <a:srgbClr val="17375E"/>
              </a:buClr>
            </a:pPr>
            <a:r>
              <a:rPr lang="ca-ES" sz="2000" b="0" i="0" u="none" strike="noStrike" cap="none" dirty="0" smtClean="0">
                <a:solidFill>
                  <a:schemeClr val="bg2"/>
                </a:solidFill>
                <a:sym typeface="Calibri"/>
              </a:rPr>
              <a:t>Circular informativa amb preus de cada activitat</a:t>
            </a:r>
          </a:p>
          <a:p>
            <a:pPr marL="450850" indent="-342900">
              <a:spcBef>
                <a:spcPts val="0"/>
              </a:spcBef>
              <a:buClr>
                <a:srgbClr val="17375E"/>
              </a:buClr>
            </a:pPr>
            <a:r>
              <a:rPr lang="ca-ES" sz="2000" b="0" i="0" u="none" strike="noStrike" cap="none" dirty="0" smtClean="0">
                <a:solidFill>
                  <a:schemeClr val="bg2"/>
                </a:solidFill>
                <a:sym typeface="Calibri"/>
              </a:rPr>
              <a:t>Dos pagaments: un a començament de curs i altre a final de curs</a:t>
            </a:r>
          </a:p>
          <a:p>
            <a:pPr marL="450850" indent="-342900">
              <a:spcBef>
                <a:spcPts val="0"/>
              </a:spcBef>
              <a:buClr>
                <a:srgbClr val="17375E"/>
              </a:buClr>
            </a:pPr>
            <a:r>
              <a:rPr lang="ca-ES" sz="2000" dirty="0" smtClean="0">
                <a:solidFill>
                  <a:schemeClr val="bg2"/>
                </a:solidFill>
              </a:rPr>
              <a:t>El pagament del viatge de final d’etapa es farà directament a l’agència de viatges que gestioni els vols/autobusos i activitats.</a:t>
            </a:r>
            <a:endParaRPr sz="2000" b="0" i="0" u="none" strike="noStrike" cap="none" dirty="0">
              <a:solidFill>
                <a:schemeClr val="bg2"/>
              </a:solidFill>
              <a:sym typeface="Calibri"/>
            </a:endParaRPr>
          </a:p>
        </p:txBody>
      </p:sp>
      <p:sp>
        <p:nvSpPr>
          <p:cNvPr id="371" name="Google Shape;371;p21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chemeClr val="bg2"/>
                </a:solidFill>
              </a:rPr>
              <a:t>Sortides</a:t>
            </a:r>
            <a:r>
              <a:rPr lang="en-US" sz="4000" dirty="0" smtClean="0">
                <a:solidFill>
                  <a:schemeClr val="bg2"/>
                </a:solidFill>
              </a:rPr>
              <a:t>, </a:t>
            </a:r>
            <a:r>
              <a:rPr lang="en-US" sz="4000" dirty="0" err="1" smtClean="0">
                <a:solidFill>
                  <a:schemeClr val="bg2"/>
                </a:solidFill>
              </a:rPr>
              <a:t>Tallers</a:t>
            </a:r>
            <a:r>
              <a:rPr lang="en-US" sz="4000" dirty="0" smtClean="0">
                <a:solidFill>
                  <a:schemeClr val="bg2"/>
                </a:solidFill>
              </a:rPr>
              <a:t> i </a:t>
            </a:r>
            <a:r>
              <a:rPr lang="en-US" sz="4000" dirty="0" err="1" smtClean="0">
                <a:solidFill>
                  <a:schemeClr val="bg2"/>
                </a:solidFill>
              </a:rPr>
              <a:t>Xerrades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72" name="Google Shape;372;p21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 de Centre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1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Característiques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 curriculum 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4t 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1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/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1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1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u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734862"/>
              </p:ext>
            </p:extLst>
          </p:nvPr>
        </p:nvGraphicFramePr>
        <p:xfrm>
          <a:off x="2400300" y="1637912"/>
          <a:ext cx="6286500" cy="2022619"/>
        </p:xfrm>
        <a:graphic>
          <a:graphicData uri="http://schemas.openxmlformats.org/drawingml/2006/table">
            <a:tbl>
              <a:tblPr>
                <a:tableStyleId>{824DEE2A-C76A-4276-AC4E-3B3CF7B53833}</a:tableStyleId>
              </a:tblPr>
              <a:tblGrid>
                <a:gridCol w="1723292">
                  <a:extLst>
                    <a:ext uri="{9D8B030D-6E8A-4147-A177-3AD203B41FA5}">
                      <a16:colId xmlns:a16="http://schemas.microsoft.com/office/drawing/2014/main" val="3112792438"/>
                    </a:ext>
                  </a:extLst>
                </a:gridCol>
                <a:gridCol w="2690446">
                  <a:extLst>
                    <a:ext uri="{9D8B030D-6E8A-4147-A177-3AD203B41FA5}">
                      <a16:colId xmlns:a16="http://schemas.microsoft.com/office/drawing/2014/main" val="4014464978"/>
                    </a:ext>
                  </a:extLst>
                </a:gridCol>
                <a:gridCol w="1872762">
                  <a:extLst>
                    <a:ext uri="{9D8B030D-6E8A-4147-A177-3AD203B41FA5}">
                      <a16:colId xmlns:a16="http://schemas.microsoft.com/office/drawing/2014/main" val="3570251724"/>
                    </a:ext>
                  </a:extLst>
                </a:gridCol>
              </a:tblGrid>
              <a:tr h="350888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solidFill>
                            <a:schemeClr val="bg2"/>
                          </a:solidFill>
                          <a:effectLst/>
                        </a:rPr>
                        <a:t>Àrea</a:t>
                      </a:r>
                      <a:endParaRPr lang="ca-ES" sz="20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solidFill>
                            <a:schemeClr val="bg2"/>
                          </a:solidFill>
                          <a:effectLst/>
                        </a:rPr>
                        <a:t>Sortida / Activitat</a:t>
                      </a:r>
                      <a:endParaRPr lang="ca-ES" sz="20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solidFill>
                            <a:schemeClr val="bg2"/>
                          </a:solidFill>
                          <a:effectLst/>
                        </a:rPr>
                        <a:t>Lloc</a:t>
                      </a:r>
                      <a:endParaRPr lang="ca-ES" sz="20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237604"/>
                  </a:ext>
                </a:extLst>
              </a:tr>
              <a:tr h="367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Llatí</a:t>
                      </a:r>
                      <a:endParaRPr lang="ca-ES" sz="20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Sortida + taller </a:t>
                      </a:r>
                      <a:endParaRPr lang="ca-ES" sz="20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a-ES" sz="20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Empúries</a:t>
                      </a:r>
                      <a:endParaRPr lang="ca-ES" sz="20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36596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Francès</a:t>
                      </a:r>
                      <a:endParaRPr lang="ca-ES" sz="20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Sortida al teatre</a:t>
                      </a:r>
                      <a:endParaRPr lang="ca-ES" sz="20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</a:t>
                      </a:r>
                      <a:r>
                        <a:rPr lang="ca-ES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ca-ES" sz="18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Vicens </a:t>
                      </a:r>
                      <a:r>
                        <a:rPr lang="ca-ES" sz="1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Vives</a:t>
                      </a:r>
                      <a:endParaRPr lang="ca-ES" sz="1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785864"/>
                  </a:ext>
                </a:extLst>
              </a:tr>
              <a:tr h="351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a-E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Matemàtiques</a:t>
                      </a:r>
                      <a:endParaRPr lang="ca-ES" sz="20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Proves Cangur</a:t>
                      </a:r>
                      <a:endParaRPr lang="ca-ES" sz="20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a-E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Institut</a:t>
                      </a:r>
                      <a:endParaRPr lang="ca-ES" sz="20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361721"/>
                  </a:ext>
                </a:extLst>
              </a:tr>
              <a:tr h="2895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Tecnologia</a:t>
                      </a:r>
                      <a:endParaRPr lang="ca-ES" sz="20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a-ES" sz="20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Sortida</a:t>
                      </a:r>
                      <a:endParaRPr lang="ca-ES" sz="20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a-ES" sz="1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Parc Tecnològic</a:t>
                      </a:r>
                      <a:endParaRPr lang="ca-ES" sz="1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196579"/>
                  </a:ext>
                </a:extLst>
              </a:tr>
              <a:tr h="2895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Tutoria</a:t>
                      </a:r>
                      <a:endParaRPr lang="ca-ES" sz="1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a-ES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Viatge final d’etapa</a:t>
                      </a: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a-ES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 determinar</a:t>
                      </a:r>
                      <a:endParaRPr lang="ca-ES" sz="1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691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896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940c4382f2_1_0"/>
          <p:cNvSpPr txBox="1">
            <a:spLocks noGrp="1"/>
          </p:cNvSpPr>
          <p:nvPr>
            <p:ph type="body" idx="1"/>
          </p:nvPr>
        </p:nvSpPr>
        <p:spPr>
          <a:xfrm>
            <a:off x="2175934" y="884162"/>
            <a:ext cx="6790200" cy="477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57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None/>
            </a:pPr>
            <a:r>
              <a:rPr lang="en-US" sz="2800" dirty="0" smtClean="0">
                <a:solidFill>
                  <a:srgbClr val="17375E"/>
                </a:solidFill>
              </a:rPr>
              <a:t>	</a:t>
            </a:r>
            <a:endParaRPr lang="en-US" dirty="0" smtClean="0"/>
          </a:p>
          <a:p>
            <a:pPr lv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Consells per un bon </a:t>
            </a:r>
            <a:r>
              <a:rPr lang="en-US" sz="2400" dirty="0" err="1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rendiment</a:t>
            </a:r>
            <a:r>
              <a:rPr lang="en-US" sz="2400" dirty="0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en-US" sz="2400" dirty="0" smtClean="0">
              <a:solidFill>
                <a:schemeClr val="bg2"/>
              </a:solidFill>
            </a:endParaRPr>
          </a:p>
          <a:p>
            <a:pPr lvl="0" indent="-406400">
              <a:spcBef>
                <a:spcPts val="560"/>
              </a:spcBef>
              <a:buSzPts val="2800"/>
              <a:buChar char="-"/>
            </a:pPr>
            <a:r>
              <a:rPr lang="en-US" sz="2400" dirty="0" err="1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donar</a:t>
            </a:r>
            <a:r>
              <a:rPr lang="en-US" sz="2400" dirty="0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autonomia</a:t>
            </a:r>
            <a:r>
              <a:rPr lang="en-US" sz="24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24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responsabilitat</a:t>
            </a:r>
            <a:r>
              <a:rPr lang="en-US" sz="24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fent</a:t>
            </a:r>
            <a:r>
              <a:rPr lang="en-US" sz="24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seguiment</a:t>
            </a:r>
            <a:r>
              <a:rPr lang="en-US" sz="24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indent="-406400">
              <a:spcBef>
                <a:spcPts val="0"/>
              </a:spcBef>
              <a:buSzPts val="2800"/>
              <a:buChar char="-"/>
            </a:pPr>
            <a:r>
              <a:rPr lang="en-US" sz="24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horaris</a:t>
            </a:r>
            <a:r>
              <a:rPr lang="en-US" sz="24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descans</a:t>
            </a:r>
            <a:r>
              <a:rPr lang="en-US" sz="24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aparells</a:t>
            </a:r>
            <a:r>
              <a:rPr lang="en-US" sz="24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electrònics</a:t>
            </a:r>
            <a:endParaRPr lang="en-US" sz="2400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406400">
              <a:spcBef>
                <a:spcPts val="0"/>
              </a:spcBef>
              <a:buSzPts val="2800"/>
              <a:buChar char="-"/>
            </a:pPr>
            <a:r>
              <a:rPr lang="en-US" sz="24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alimentació</a:t>
            </a:r>
            <a:endParaRPr lang="en-US" sz="2400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406400">
              <a:spcBef>
                <a:spcPts val="0"/>
              </a:spcBef>
              <a:buSzPts val="2800"/>
              <a:buChar char="-"/>
            </a:pPr>
            <a:r>
              <a:rPr lang="en-US" sz="24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ús</a:t>
            </a:r>
            <a:r>
              <a:rPr lang="en-US" sz="24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24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mòbil</a:t>
            </a:r>
            <a:r>
              <a:rPr lang="en-US" sz="24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dins i fora del </a:t>
            </a:r>
            <a:r>
              <a:rPr lang="en-US" sz="24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centre</a:t>
            </a:r>
            <a:endParaRPr lang="en-US" sz="2400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406400">
              <a:spcBef>
                <a:spcPts val="0"/>
              </a:spcBef>
              <a:buSzPts val="2800"/>
              <a:buChar char="-"/>
            </a:pPr>
            <a:r>
              <a:rPr lang="en-US" sz="24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hores</a:t>
            </a:r>
            <a:r>
              <a:rPr lang="en-US" sz="24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d’estudi</a:t>
            </a:r>
            <a:r>
              <a:rPr lang="en-US" sz="24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2400" dirty="0" err="1" smtClean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deures</a:t>
            </a:r>
            <a:endParaRPr lang="en-US" sz="2400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406400">
              <a:spcBef>
                <a:spcPts val="0"/>
              </a:spcBef>
              <a:buSzPts val="2800"/>
              <a:buChar char="-"/>
            </a:pPr>
            <a:r>
              <a:rPr lang="en-US" sz="2400" dirty="0" err="1" smtClean="0">
                <a:solidFill>
                  <a:schemeClr val="bg2"/>
                </a:solidFill>
                <a:latin typeface="Arial"/>
                <a:cs typeface="Arial"/>
                <a:sym typeface="Arial"/>
              </a:rPr>
              <a:t>pàgina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  <a:sym typeface="Arial"/>
              </a:rPr>
              <a:t> web </a:t>
            </a:r>
            <a:r>
              <a:rPr lang="en-US" sz="2400" dirty="0" err="1" smtClean="0">
                <a:solidFill>
                  <a:schemeClr val="bg2"/>
                </a:solidFill>
                <a:latin typeface="Arial"/>
                <a:cs typeface="Arial"/>
                <a:sym typeface="Arial"/>
              </a:rPr>
              <a:t>d’orientació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  <a:sym typeface="Arial"/>
              </a:rPr>
              <a:t> de </a:t>
            </a:r>
            <a:r>
              <a:rPr lang="en-US" sz="2400" dirty="0" err="1" smtClean="0">
                <a:solidFill>
                  <a:schemeClr val="bg2"/>
                </a:solidFill>
                <a:latin typeface="Arial"/>
                <a:cs typeface="Arial"/>
                <a:sym typeface="Arial"/>
              </a:rPr>
              <a:t>l’institut</a:t>
            </a:r>
            <a:endParaRPr lang="en-US" sz="2400" dirty="0" smtClean="0">
              <a:solidFill>
                <a:schemeClr val="bg2"/>
              </a:solidFill>
              <a:latin typeface="Arial"/>
              <a:cs typeface="Arial"/>
              <a:sym typeface="Arial"/>
            </a:endParaRPr>
          </a:p>
          <a:p>
            <a:pPr marL="50800" lvl="0" indent="0">
              <a:spcBef>
                <a:spcPts val="0"/>
              </a:spcBef>
              <a:buSzPts val="2800"/>
              <a:buNone/>
            </a:pPr>
            <a:endParaRPr lang="en-US" sz="2400" dirty="0" smtClean="0">
              <a:solidFill>
                <a:srgbClr val="17375E"/>
              </a:solidFill>
              <a:latin typeface="Arial"/>
              <a:cs typeface="Arial"/>
              <a:sym typeface="Arial"/>
            </a:endParaRPr>
          </a:p>
          <a:p>
            <a:pPr marL="50800" lvl="0" indent="0">
              <a:spcBef>
                <a:spcPts val="0"/>
              </a:spcBef>
              <a:buSzPts val="2800"/>
              <a:buNone/>
            </a:pPr>
            <a:r>
              <a:rPr lang="en-US" sz="2400" dirty="0">
                <a:gradFill>
                  <a:gsLst>
                    <a:gs pos="74000">
                      <a:schemeClr val="bg2"/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Arial"/>
                <a:cs typeface="Arial"/>
                <a:sym typeface="Arial"/>
              </a:rPr>
              <a:t> </a:t>
            </a:r>
            <a:r>
              <a:rPr lang="en-US" sz="2400" dirty="0" smtClean="0">
                <a:gradFill>
                  <a:gsLst>
                    <a:gs pos="74000">
                      <a:schemeClr val="bg2"/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Arial"/>
                <a:cs typeface="Arial"/>
                <a:sym typeface="Arial"/>
              </a:rPr>
              <a:t>   </a:t>
            </a:r>
            <a:r>
              <a:rPr lang="en-US" sz="2400" dirty="0" err="1" smtClean="0">
                <a:gradFill>
                  <a:gsLst>
                    <a:gs pos="74000">
                      <a:schemeClr val="bg2"/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Arial"/>
                <a:cs typeface="Arial"/>
                <a:sym typeface="Arial"/>
              </a:rPr>
              <a:t>Comportament</a:t>
            </a:r>
            <a:r>
              <a:rPr lang="en-US" sz="2400" dirty="0" smtClean="0">
                <a:gradFill>
                  <a:gsLst>
                    <a:gs pos="74000">
                      <a:schemeClr val="bg2"/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Arial"/>
                <a:cs typeface="Arial"/>
                <a:sym typeface="Arial"/>
              </a:rPr>
              <a:t> / </a:t>
            </a:r>
            <a:r>
              <a:rPr lang="en-US" sz="2400" dirty="0" err="1" smtClean="0">
                <a:gradFill>
                  <a:gsLst>
                    <a:gs pos="74000">
                      <a:schemeClr val="bg2"/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Arial"/>
                <a:cs typeface="Arial"/>
                <a:sym typeface="Arial"/>
              </a:rPr>
              <a:t>Incidències</a:t>
            </a:r>
            <a:r>
              <a:rPr lang="en-US" sz="2400" dirty="0" smtClean="0">
                <a:gradFill>
                  <a:gsLst>
                    <a:gs pos="74000">
                      <a:schemeClr val="bg2"/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Arial"/>
                <a:cs typeface="Arial"/>
                <a:sym typeface="Arial"/>
              </a:rPr>
              <a:t> i </a:t>
            </a:r>
            <a:r>
              <a:rPr lang="en-US" sz="2400" dirty="0" err="1" smtClean="0">
                <a:gradFill>
                  <a:gsLst>
                    <a:gs pos="74000">
                      <a:schemeClr val="bg2"/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Arial"/>
                <a:cs typeface="Arial"/>
                <a:sym typeface="Arial"/>
              </a:rPr>
              <a:t>viatge</a:t>
            </a:r>
            <a:r>
              <a:rPr lang="en-US" sz="2400" dirty="0" smtClean="0">
                <a:gradFill>
                  <a:gsLst>
                    <a:gs pos="74000">
                      <a:schemeClr val="bg2"/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Arial"/>
                <a:cs typeface="Arial"/>
                <a:sym typeface="Arial"/>
              </a:rPr>
              <a:t> de 4t </a:t>
            </a:r>
            <a:endParaRPr sz="2800" dirty="0">
              <a:gradFill>
                <a:gsLst>
                  <a:gs pos="74000">
                    <a:schemeClr val="bg2"/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g940c4382f2_1_0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7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>
                <a:solidFill>
                  <a:schemeClr val="bg2"/>
                </a:solidFill>
              </a:rPr>
              <a:t>Aspectes</a:t>
            </a:r>
            <a:r>
              <a:rPr lang="en-US" sz="4000" dirty="0">
                <a:solidFill>
                  <a:schemeClr val="bg2"/>
                </a:solidFill>
              </a:rPr>
              <a:t> molt </a:t>
            </a:r>
            <a:r>
              <a:rPr lang="en-US" sz="4000" dirty="0" err="1">
                <a:solidFill>
                  <a:schemeClr val="bg2"/>
                </a:solidFill>
              </a:rPr>
              <a:t>importants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84" name="Google Shape;384;g940c4382f2_1_0"/>
          <p:cNvSpPr/>
          <p:nvPr/>
        </p:nvSpPr>
        <p:spPr>
          <a:xfrm>
            <a:off x="323850" y="1329267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 de Centre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g940c4382f2_1_0"/>
          <p:cNvSpPr/>
          <p:nvPr/>
        </p:nvSpPr>
        <p:spPr>
          <a:xfrm>
            <a:off x="307975" y="2148948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Característiques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 curriculum 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4t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g940c4382f2_1_0"/>
          <p:cNvSpPr/>
          <p:nvPr/>
        </p:nvSpPr>
        <p:spPr>
          <a:xfrm>
            <a:off x="323850" y="3010960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/Calendari Assistència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940c4382f2_1_0"/>
          <p:cNvSpPr/>
          <p:nvPr/>
        </p:nvSpPr>
        <p:spPr>
          <a:xfrm>
            <a:off x="323850" y="3872972"/>
            <a:ext cx="1728900" cy="708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1800"/>
            </a:pPr>
            <a:r>
              <a:rPr lang="ca-ES" b="1">
                <a:solidFill>
                  <a:schemeClr val="bg1"/>
                </a:solidFill>
              </a:rPr>
              <a:t>Altres Informacions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388" name="Google Shape;388;g940c4382f2_1_0"/>
          <p:cNvSpPr/>
          <p:nvPr/>
        </p:nvSpPr>
        <p:spPr>
          <a:xfrm>
            <a:off x="323850" y="4692653"/>
            <a:ext cx="1728900" cy="681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9" name="Google Shape;389;g940c4382f2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3"/>
          <p:cNvSpPr txBox="1"/>
          <p:nvPr/>
        </p:nvSpPr>
        <p:spPr>
          <a:xfrm>
            <a:off x="1185333" y="3573462"/>
            <a:ext cx="699346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Moltes gràcies per la seva assistència </a:t>
            </a: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5" name="Google Shape;42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1062" y="1484312"/>
            <a:ext cx="4829175" cy="1695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4292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chemeClr val="bg2"/>
                </a:solidFill>
              </a:rPr>
              <a:t>Projectes</a:t>
            </a:r>
            <a:r>
              <a:rPr lang="en-US" sz="4000" dirty="0" smtClean="0">
                <a:solidFill>
                  <a:schemeClr val="bg2"/>
                </a:solidFill>
              </a:rPr>
              <a:t> del Centre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4t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95275" algn="just">
              <a:buClr>
                <a:srgbClr val="17375E"/>
              </a:buClr>
              <a:buSzPts val="2200"/>
              <a:buFont typeface="Arial"/>
              <a:buAutoNum type="arabicPeriod"/>
            </a:pPr>
            <a:endParaRPr lang="en-US" sz="2200" dirty="0" smtClean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buClr>
                <a:srgbClr val="17375E"/>
              </a:buClr>
              <a:buSzPts val="2200"/>
            </a:pPr>
            <a:endParaRPr lang="en-US" sz="2200" dirty="0" smtClean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95275" algn="just">
              <a:buClr>
                <a:srgbClr val="17375E"/>
              </a:buClr>
              <a:buSzPts val="2200"/>
              <a:buFont typeface="Arial"/>
              <a:buAutoNum type="arabicPeriod"/>
            </a:pPr>
            <a:endParaRPr lang="en-US" sz="2200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95275" algn="just">
              <a:buClr>
                <a:srgbClr val="17375E"/>
              </a:buClr>
              <a:buSzPts val="2200"/>
              <a:buFont typeface="Arial"/>
              <a:buAutoNum type="arabicPeriod"/>
            </a:pPr>
            <a:r>
              <a:rPr lang="en-US" sz="28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Carta </a:t>
            </a:r>
            <a:r>
              <a:rPr lang="en-US" sz="28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compromís</a:t>
            </a:r>
            <a:r>
              <a:rPr lang="en-US" sz="28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educatiu</a:t>
            </a: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95275" algn="just">
              <a:spcBef>
                <a:spcPts val="440"/>
              </a:spcBef>
              <a:buClr>
                <a:srgbClr val="17375E"/>
              </a:buClr>
              <a:buSzPts val="2200"/>
              <a:buFont typeface="Arial"/>
              <a:buAutoNum type="arabicPeriod"/>
            </a:pP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Projecte</a:t>
            </a:r>
            <a:r>
              <a:rPr lang="en-US" sz="28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qualitat</a:t>
            </a:r>
            <a:r>
              <a:rPr lang="en-US" sz="28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millora</a:t>
            </a:r>
            <a:r>
              <a:rPr lang="en-US" sz="28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contínua</a:t>
            </a: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95275" algn="just">
              <a:spcBef>
                <a:spcPts val="440"/>
              </a:spcBef>
              <a:buClr>
                <a:srgbClr val="17375E"/>
              </a:buClr>
              <a:buSzPts val="2200"/>
              <a:buFont typeface="Arial"/>
              <a:buAutoNum type="arabicPeriod"/>
            </a:pP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Pla</a:t>
            </a:r>
            <a:r>
              <a:rPr lang="en-US" sz="28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d’acció</a:t>
            </a:r>
            <a:r>
              <a:rPr lang="en-US" sz="28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tutorial </a:t>
            </a: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95275" algn="just">
              <a:spcBef>
                <a:spcPts val="440"/>
              </a:spcBef>
              <a:buClr>
                <a:srgbClr val="17375E"/>
              </a:buClr>
              <a:buSzPts val="2200"/>
              <a:buFont typeface="Arial"/>
              <a:buAutoNum type="arabicPeriod"/>
            </a:pP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Projecte</a:t>
            </a:r>
            <a:r>
              <a:rPr lang="en-US" sz="28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mediació</a:t>
            </a:r>
            <a:r>
              <a:rPr lang="en-US" sz="28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28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centre</a:t>
            </a: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3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2401" y="4394199"/>
            <a:ext cx="2463799" cy="1295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448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chemeClr val="bg2"/>
                </a:solidFill>
              </a:rPr>
              <a:t>Projectes</a:t>
            </a:r>
            <a:r>
              <a:rPr lang="en-US" sz="4000" dirty="0" smtClean="0">
                <a:solidFill>
                  <a:schemeClr val="bg2"/>
                </a:solidFill>
              </a:rPr>
              <a:t> del Centre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4t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359026" y="835170"/>
            <a:ext cx="660717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95275" algn="just">
              <a:spcBef>
                <a:spcPts val="440"/>
              </a:spcBef>
              <a:buClr>
                <a:srgbClr val="17375E"/>
              </a:buClr>
              <a:buSzPts val="2200"/>
              <a:buFont typeface="Arial"/>
              <a:buAutoNum type="arabicPeriod"/>
            </a:pPr>
            <a:endParaRPr lang="en-US" sz="2200" dirty="0" smtClean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Pla</a:t>
            </a: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24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llengües</a:t>
            </a:r>
            <a:r>
              <a:rPr lang="en-US" sz="24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Possibilitat</a:t>
            </a:r>
            <a:r>
              <a:rPr lang="en-US" sz="24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realització</a:t>
            </a:r>
            <a:r>
              <a:rPr lang="en-US" sz="24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de les proves Cambridge i DELF. </a:t>
            </a:r>
            <a:r>
              <a:rPr lang="en-US" sz="24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Francès</a:t>
            </a:r>
            <a:r>
              <a:rPr lang="en-US" sz="24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4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Anglès</a:t>
            </a:r>
            <a:r>
              <a:rPr lang="en-US" sz="24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com a 1a </a:t>
            </a:r>
            <a:r>
              <a:rPr lang="en-U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llengua</a:t>
            </a:r>
            <a:endParaRPr lang="en-US" sz="2400" dirty="0" smtClean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0575" lvl="3" indent="-342900" algn="just">
              <a:spcBef>
                <a:spcPts val="440"/>
              </a:spcBef>
              <a:buClr>
                <a:srgbClr val="17375E"/>
              </a:buClr>
              <a:buSzPts val="2200"/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Exàmens</a:t>
            </a: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francès</a:t>
            </a: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: finals </a:t>
            </a:r>
            <a:r>
              <a:rPr lang="en-U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d’abril</a:t>
            </a:r>
            <a:endParaRPr lang="en-US" sz="2400" dirty="0" smtClean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90575" lvl="3" indent="-342900" algn="just">
              <a:spcBef>
                <a:spcPts val="440"/>
              </a:spcBef>
              <a:buClr>
                <a:srgbClr val="17375E"/>
              </a:buClr>
              <a:buSzPts val="2200"/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Exàmens</a:t>
            </a: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d’anglès</a:t>
            </a: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: finals de </a:t>
            </a:r>
            <a:r>
              <a:rPr lang="en-U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maig</a:t>
            </a:r>
            <a:endParaRPr lang="en-US" sz="2400" dirty="0" smtClean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3" algn="just">
              <a:spcBef>
                <a:spcPts val="440"/>
              </a:spcBef>
              <a:buClr>
                <a:srgbClr val="17375E"/>
              </a:buClr>
              <a:buSzPts val="2200"/>
            </a:pP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Intercanvis</a:t>
            </a: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U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estades</a:t>
            </a: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lingüístiques</a:t>
            </a:r>
            <a:endParaRPr lang="en-US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PuntEdu</a:t>
            </a: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projecte</a:t>
            </a: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biblioteca</a:t>
            </a: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escolar (</a:t>
            </a:r>
            <a:r>
              <a:rPr lang="en-U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Pla</a:t>
            </a: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lectura</a:t>
            </a: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r>
              <a:rPr lang="en-US" sz="24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Pla</a:t>
            </a:r>
            <a:r>
              <a:rPr lang="en-U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TAC</a:t>
            </a: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83;g940c4382f2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5291" y="4308231"/>
            <a:ext cx="2470639" cy="1365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904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chemeClr val="bg2"/>
                </a:solidFill>
              </a:rPr>
              <a:t>Projectes</a:t>
            </a:r>
            <a:r>
              <a:rPr lang="en-US" sz="4000" dirty="0" smtClean="0">
                <a:solidFill>
                  <a:schemeClr val="bg2"/>
                </a:solidFill>
              </a:rPr>
              <a:t> del Centre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4t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3842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r>
              <a:rPr lang="en-US" sz="26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8. </a:t>
            </a:r>
            <a:r>
              <a:rPr lang="en-US" sz="26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Pla</a:t>
            </a:r>
            <a:r>
              <a:rPr lang="en-US" sz="26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d’escriptura</a:t>
            </a:r>
            <a:r>
              <a:rPr lang="en-US" sz="26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95300" lvl="0" indent="-342900">
              <a:lnSpc>
                <a:spcPct val="115000"/>
              </a:lnSpc>
              <a:buSzPts val="2400"/>
              <a:buFont typeface="Arial"/>
              <a:buChar char="•"/>
            </a:pPr>
            <a:r>
              <a:rPr lang="en-US" sz="2000" dirty="0">
                <a:solidFill>
                  <a:srgbClr val="17375E"/>
                </a:solidFill>
              </a:rPr>
              <a:t>1r </a:t>
            </a:r>
            <a:r>
              <a:rPr lang="en-US" sz="2000" dirty="0" err="1">
                <a:solidFill>
                  <a:srgbClr val="17375E"/>
                </a:solidFill>
              </a:rPr>
              <a:t>d’ESO</a:t>
            </a:r>
            <a:r>
              <a:rPr lang="en-US" sz="2000" dirty="0">
                <a:solidFill>
                  <a:srgbClr val="17375E"/>
                </a:solidFill>
              </a:rPr>
              <a:t>: Text </a:t>
            </a:r>
            <a:r>
              <a:rPr lang="en-US" sz="2000" dirty="0" err="1">
                <a:solidFill>
                  <a:srgbClr val="17375E"/>
                </a:solidFill>
              </a:rPr>
              <a:t>descriptiu</a:t>
            </a:r>
            <a:r>
              <a:rPr lang="en-US" sz="2000" dirty="0">
                <a:solidFill>
                  <a:srgbClr val="17375E"/>
                </a:solidFill>
              </a:rPr>
              <a:t> (</a:t>
            </a:r>
            <a:r>
              <a:rPr lang="en-US" sz="2000" dirty="0" err="1">
                <a:solidFill>
                  <a:srgbClr val="17375E"/>
                </a:solidFill>
              </a:rPr>
              <a:t>ciències</a:t>
            </a:r>
            <a:r>
              <a:rPr lang="en-US" sz="2000" dirty="0">
                <a:solidFill>
                  <a:srgbClr val="17375E"/>
                </a:solidFill>
              </a:rPr>
              <a:t> socials i </a:t>
            </a:r>
            <a:r>
              <a:rPr lang="en-US" sz="2000" dirty="0" err="1">
                <a:solidFill>
                  <a:srgbClr val="17375E"/>
                </a:solidFill>
              </a:rPr>
              <a:t>música</a:t>
            </a:r>
            <a:r>
              <a:rPr lang="en-US" sz="2000" dirty="0">
                <a:solidFill>
                  <a:srgbClr val="17375E"/>
                </a:solidFill>
              </a:rPr>
              <a:t>)</a:t>
            </a:r>
            <a:endParaRPr lang="en-US" sz="2000" dirty="0"/>
          </a:p>
          <a:p>
            <a:pPr marL="495300" lvl="0" indent="-342900">
              <a:lnSpc>
                <a:spcPct val="115000"/>
              </a:lnSpc>
              <a:buSzPts val="2400"/>
              <a:buFont typeface="Arial"/>
              <a:buChar char="•"/>
            </a:pPr>
            <a:r>
              <a:rPr lang="en-US" sz="2000" dirty="0">
                <a:solidFill>
                  <a:srgbClr val="17375E"/>
                </a:solidFill>
              </a:rPr>
              <a:t>2n </a:t>
            </a:r>
            <a:r>
              <a:rPr lang="en-US" sz="2000" dirty="0" err="1">
                <a:solidFill>
                  <a:srgbClr val="17375E"/>
                </a:solidFill>
              </a:rPr>
              <a:t>d’ESO</a:t>
            </a:r>
            <a:r>
              <a:rPr lang="en-US" sz="2000" dirty="0">
                <a:solidFill>
                  <a:srgbClr val="17375E"/>
                </a:solidFill>
              </a:rPr>
              <a:t>: Text </a:t>
            </a:r>
            <a:r>
              <a:rPr lang="en-US" sz="2000" dirty="0" err="1">
                <a:solidFill>
                  <a:srgbClr val="17375E"/>
                </a:solidFill>
              </a:rPr>
              <a:t>argumentatiu</a:t>
            </a:r>
            <a:r>
              <a:rPr lang="en-US" sz="2000" dirty="0">
                <a:solidFill>
                  <a:srgbClr val="17375E"/>
                </a:solidFill>
              </a:rPr>
              <a:t> (</a:t>
            </a:r>
            <a:r>
              <a:rPr lang="en-US" sz="2000" dirty="0" err="1">
                <a:solidFill>
                  <a:srgbClr val="17375E"/>
                </a:solidFill>
              </a:rPr>
              <a:t>matemàtiques</a:t>
            </a:r>
            <a:r>
              <a:rPr lang="en-US" sz="2000" dirty="0">
                <a:solidFill>
                  <a:srgbClr val="17375E"/>
                </a:solidFill>
              </a:rPr>
              <a:t>) i Text </a:t>
            </a:r>
            <a:r>
              <a:rPr lang="en-US" sz="2000" dirty="0" err="1">
                <a:solidFill>
                  <a:srgbClr val="17375E"/>
                </a:solidFill>
              </a:rPr>
              <a:t>narratiu</a:t>
            </a:r>
            <a:r>
              <a:rPr lang="en-US" sz="2000" dirty="0">
                <a:solidFill>
                  <a:srgbClr val="17375E"/>
                </a:solidFill>
              </a:rPr>
              <a:t> (</a:t>
            </a:r>
            <a:r>
              <a:rPr lang="en-US" sz="2000" dirty="0" err="1">
                <a:solidFill>
                  <a:srgbClr val="17375E"/>
                </a:solidFill>
              </a:rPr>
              <a:t>ViP</a:t>
            </a:r>
            <a:r>
              <a:rPr lang="en-US" sz="2000" dirty="0">
                <a:solidFill>
                  <a:srgbClr val="17375E"/>
                </a:solidFill>
              </a:rPr>
              <a:t> i </a:t>
            </a:r>
            <a:r>
              <a:rPr lang="en-US" sz="2000" dirty="0" err="1">
                <a:solidFill>
                  <a:srgbClr val="17375E"/>
                </a:solidFill>
              </a:rPr>
              <a:t>llengües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estrangeres</a:t>
            </a:r>
            <a:r>
              <a:rPr lang="en-US" sz="2000" dirty="0">
                <a:solidFill>
                  <a:srgbClr val="17375E"/>
                </a:solidFill>
              </a:rPr>
              <a:t>)</a:t>
            </a:r>
            <a:endParaRPr lang="en-US" sz="2000" dirty="0"/>
          </a:p>
          <a:p>
            <a:pPr marL="495300" lvl="0" indent="-342900">
              <a:lnSpc>
                <a:spcPct val="115000"/>
              </a:lnSpc>
              <a:buSzPts val="2400"/>
              <a:buFont typeface="Arial"/>
              <a:buChar char="•"/>
            </a:pPr>
            <a:r>
              <a:rPr lang="en-US" sz="2000" dirty="0">
                <a:solidFill>
                  <a:srgbClr val="17375E"/>
                </a:solidFill>
              </a:rPr>
              <a:t>3r </a:t>
            </a:r>
            <a:r>
              <a:rPr lang="en-US" sz="2000" dirty="0" err="1">
                <a:solidFill>
                  <a:srgbClr val="17375E"/>
                </a:solidFill>
              </a:rPr>
              <a:t>d’ESO</a:t>
            </a:r>
            <a:r>
              <a:rPr lang="en-US" sz="2000" dirty="0">
                <a:solidFill>
                  <a:srgbClr val="17375E"/>
                </a:solidFill>
              </a:rPr>
              <a:t>: Text </a:t>
            </a:r>
            <a:r>
              <a:rPr lang="en-US" sz="2000" dirty="0" err="1">
                <a:solidFill>
                  <a:srgbClr val="17375E"/>
                </a:solidFill>
              </a:rPr>
              <a:t>instructiu</a:t>
            </a:r>
            <a:r>
              <a:rPr lang="en-US" sz="2000" dirty="0">
                <a:solidFill>
                  <a:srgbClr val="17375E"/>
                </a:solidFill>
              </a:rPr>
              <a:t> (EF); Text </a:t>
            </a:r>
            <a:r>
              <a:rPr lang="en-US" sz="2000" dirty="0" err="1">
                <a:solidFill>
                  <a:srgbClr val="17375E"/>
                </a:solidFill>
              </a:rPr>
              <a:t>explicatiu</a:t>
            </a:r>
            <a:r>
              <a:rPr lang="en-US" sz="2000" dirty="0">
                <a:solidFill>
                  <a:srgbClr val="17375E"/>
                </a:solidFill>
              </a:rPr>
              <a:t> (</a:t>
            </a:r>
            <a:r>
              <a:rPr lang="en-US" sz="2000" dirty="0" err="1">
                <a:solidFill>
                  <a:srgbClr val="17375E"/>
                </a:solidFill>
              </a:rPr>
              <a:t>FiQ</a:t>
            </a:r>
            <a:r>
              <a:rPr lang="en-US" sz="2000" dirty="0">
                <a:solidFill>
                  <a:srgbClr val="17375E"/>
                </a:solidFill>
              </a:rPr>
              <a:t>) i Text </a:t>
            </a:r>
            <a:r>
              <a:rPr lang="en-US" sz="2000" dirty="0" err="1">
                <a:solidFill>
                  <a:srgbClr val="17375E"/>
                </a:solidFill>
              </a:rPr>
              <a:t>narratiu</a:t>
            </a:r>
            <a:r>
              <a:rPr lang="en-US" sz="2000" dirty="0">
                <a:solidFill>
                  <a:srgbClr val="17375E"/>
                </a:solidFill>
              </a:rPr>
              <a:t> (</a:t>
            </a:r>
            <a:r>
              <a:rPr lang="en-US" sz="2000" dirty="0" err="1">
                <a:solidFill>
                  <a:srgbClr val="17375E"/>
                </a:solidFill>
              </a:rPr>
              <a:t>llengües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estrangeres</a:t>
            </a:r>
            <a:r>
              <a:rPr lang="en-US" sz="2000" dirty="0">
                <a:solidFill>
                  <a:srgbClr val="17375E"/>
                </a:solidFill>
              </a:rPr>
              <a:t>)</a:t>
            </a:r>
            <a:endParaRPr lang="en-US" sz="2000" dirty="0"/>
          </a:p>
          <a:p>
            <a:pPr marL="495300" lvl="0" indent="-342900">
              <a:lnSpc>
                <a:spcPct val="115000"/>
              </a:lnSpc>
              <a:buSzPts val="2400"/>
              <a:buFont typeface="Arial"/>
              <a:buChar char="•"/>
            </a:pPr>
            <a:r>
              <a:rPr lang="en-US" sz="2000" dirty="0">
                <a:solidFill>
                  <a:srgbClr val="17375E"/>
                </a:solidFill>
              </a:rPr>
              <a:t>4t </a:t>
            </a:r>
            <a:r>
              <a:rPr lang="en-US" sz="2000" dirty="0" err="1">
                <a:solidFill>
                  <a:srgbClr val="17375E"/>
                </a:solidFill>
              </a:rPr>
              <a:t>d’ESO</a:t>
            </a:r>
            <a:r>
              <a:rPr lang="en-US" sz="2000" dirty="0">
                <a:solidFill>
                  <a:srgbClr val="17375E"/>
                </a:solidFill>
              </a:rPr>
              <a:t> Text </a:t>
            </a:r>
            <a:r>
              <a:rPr lang="en-US" sz="2000" dirty="0" err="1">
                <a:solidFill>
                  <a:srgbClr val="17375E"/>
                </a:solidFill>
              </a:rPr>
              <a:t>argumentatiu</a:t>
            </a:r>
            <a:r>
              <a:rPr lang="en-US" sz="2000" dirty="0">
                <a:solidFill>
                  <a:srgbClr val="17375E"/>
                </a:solidFill>
              </a:rPr>
              <a:t> (</a:t>
            </a:r>
            <a:r>
              <a:rPr lang="en-US" sz="2000" dirty="0" err="1">
                <a:solidFill>
                  <a:srgbClr val="17375E"/>
                </a:solidFill>
              </a:rPr>
              <a:t>filosofia</a:t>
            </a:r>
            <a:r>
              <a:rPr lang="en-US" sz="2000" dirty="0">
                <a:solidFill>
                  <a:srgbClr val="17375E"/>
                </a:solidFill>
              </a:rPr>
              <a:t>, </a:t>
            </a:r>
            <a:r>
              <a:rPr lang="en-US" sz="2000" dirty="0" err="1">
                <a:solidFill>
                  <a:srgbClr val="17375E"/>
                </a:solidFill>
              </a:rPr>
              <a:t>valors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ètics</a:t>
            </a:r>
            <a:r>
              <a:rPr lang="en-US" sz="2000" dirty="0">
                <a:solidFill>
                  <a:srgbClr val="17375E"/>
                </a:solidFill>
              </a:rPr>
              <a:t> i </a:t>
            </a:r>
            <a:r>
              <a:rPr lang="en-US" sz="2000" dirty="0" err="1">
                <a:solidFill>
                  <a:srgbClr val="17375E"/>
                </a:solidFill>
              </a:rPr>
              <a:t>religió</a:t>
            </a:r>
            <a:r>
              <a:rPr lang="en-US" sz="2000" dirty="0">
                <a:solidFill>
                  <a:srgbClr val="17375E"/>
                </a:solidFill>
              </a:rPr>
              <a:t>).</a:t>
            </a: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Departament d'Automoció de l'Institut Montilivi (@automontilivi) / Twi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746" y="4334608"/>
            <a:ext cx="2242040" cy="13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649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chemeClr val="bg2"/>
                </a:solidFill>
              </a:rPr>
              <a:t>Característiques</a:t>
            </a:r>
            <a:r>
              <a:rPr lang="en-US" sz="4000" dirty="0" smtClean="0">
                <a:solidFill>
                  <a:schemeClr val="bg2"/>
                </a:solidFill>
              </a:rPr>
              <a:t> 4t </a:t>
            </a:r>
            <a:r>
              <a:rPr lang="en-US" sz="4000" dirty="0" err="1" smtClean="0">
                <a:solidFill>
                  <a:schemeClr val="bg2"/>
                </a:solidFill>
              </a:rPr>
              <a:t>d’ESO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4t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5252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00" lvl="1">
              <a:buClr>
                <a:srgbClr val="17375E"/>
              </a:buClr>
              <a:buSzPts val="2000"/>
            </a:pPr>
            <a:endParaRPr lang="en-US" sz="2400" dirty="0" smtClean="0">
              <a:solidFill>
                <a:srgbClr val="17375E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17100" lvl="1">
              <a:buClr>
                <a:srgbClr val="17375E"/>
              </a:buClr>
              <a:buSzPts val="2000"/>
            </a:pPr>
            <a:endParaRPr lang="en-US" sz="2400" dirty="0" smtClean="0">
              <a:solidFill>
                <a:srgbClr val="17375E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60000" lvl="1" indent="-342900">
              <a:buClr>
                <a:srgbClr val="17375E"/>
              </a:buClr>
              <a:buSzPts val="2000"/>
              <a:buFont typeface="Noto Sans Symbols"/>
              <a:buChar char="▪"/>
            </a:pPr>
            <a:r>
              <a:rPr lang="en-US" sz="2400" dirty="0" err="1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Quatre</a:t>
            </a:r>
            <a:r>
              <a:rPr lang="en-US" sz="2400" dirty="0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grups</a:t>
            </a:r>
            <a:r>
              <a:rPr lang="en-US" sz="24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heterogenis</a:t>
            </a:r>
            <a:r>
              <a:rPr lang="en-US" sz="24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estables</a:t>
            </a:r>
            <a:r>
              <a:rPr lang="en-US" sz="24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27/29 </a:t>
            </a: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</a:t>
            </a: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lumnes</a:t>
            </a:r>
            <a:endParaRPr lang="en-US" sz="24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60000" lvl="1" indent="-342900">
              <a:spcBef>
                <a:spcPts val="400"/>
              </a:spcBef>
              <a:buClr>
                <a:srgbClr val="17375E"/>
              </a:buClr>
              <a:buSzPts val="2000"/>
              <a:buFont typeface="Noto Sans Symbols"/>
              <a:buChar char="▪"/>
            </a:pP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Alumnes</a:t>
            </a:r>
            <a:r>
              <a:rPr lang="en-US" sz="24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de </a:t>
            </a: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francès</a:t>
            </a:r>
            <a:r>
              <a:rPr lang="en-US" sz="24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primera</a:t>
            </a:r>
            <a:r>
              <a:rPr lang="en-US" sz="24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llengua</a:t>
            </a:r>
            <a:r>
              <a:rPr lang="en-US" sz="2400" dirty="0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 C i D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lvl="1" indent="-342900">
              <a:spcBef>
                <a:spcPts val="400"/>
              </a:spcBef>
              <a:buClr>
                <a:srgbClr val="17375E"/>
              </a:buClr>
              <a:buSzPts val="2000"/>
              <a:buFont typeface="Noto Sans Symbols"/>
              <a:buChar char="▪"/>
            </a:pP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Alumnes</a:t>
            </a:r>
            <a:r>
              <a:rPr lang="en-US" sz="24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que fan </a:t>
            </a:r>
            <a:r>
              <a:rPr lang="en-US" sz="2400" dirty="0" err="1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religió</a:t>
            </a:r>
            <a:r>
              <a:rPr lang="en-US" sz="2400" dirty="0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 B i C</a:t>
            </a:r>
          </a:p>
          <a:p>
            <a:pPr marL="360000" lvl="1" indent="-342900">
              <a:spcBef>
                <a:spcPts val="400"/>
              </a:spcBef>
              <a:buClr>
                <a:srgbClr val="17375E"/>
              </a:buClr>
              <a:buSzPts val="2000"/>
              <a:buFont typeface="Noto Sans Symbols"/>
              <a:buChar char="▪"/>
            </a:pPr>
            <a:r>
              <a:rPr lang="ca-ES" sz="2400" dirty="0" smtClean="0">
                <a:solidFill>
                  <a:srgbClr val="17375E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Desdoblaments 1h setmanal d’optatives d’itinerari (3h optatives)</a:t>
            </a:r>
          </a:p>
          <a:p>
            <a:pPr marL="360000" lvl="1" indent="-342900">
              <a:spcBef>
                <a:spcPts val="400"/>
              </a:spcBef>
              <a:buClr>
                <a:srgbClr val="17375E"/>
              </a:buClr>
              <a:buSzPts val="2000"/>
              <a:buFont typeface="Noto Sans Symbols"/>
              <a:buChar char="▪"/>
            </a:pPr>
            <a:r>
              <a:rPr lang="ca-ES" sz="2400" dirty="0">
                <a:solidFill>
                  <a:srgbClr val="17375E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Desdoblaments 1h setmanal </a:t>
            </a:r>
            <a:r>
              <a:rPr lang="ca-ES" sz="2400" dirty="0" smtClean="0">
                <a:solidFill>
                  <a:srgbClr val="17375E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de Matemàtiques i Anglès</a:t>
            </a:r>
            <a:endParaRPr lang="ca-ES" sz="2400" dirty="0">
              <a:solidFill>
                <a:srgbClr val="17375E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360000" lvl="1" indent="-342900">
              <a:spcBef>
                <a:spcPts val="400"/>
              </a:spcBef>
              <a:buClr>
                <a:srgbClr val="17375E"/>
              </a:buClr>
              <a:buSzPts val="2000"/>
              <a:buFont typeface="Noto Sans Symbols"/>
              <a:buChar char="▪"/>
            </a:pPr>
            <a:endParaRPr lang="ca-ES" sz="2400" dirty="0" smtClean="0">
              <a:solidFill>
                <a:srgbClr val="17375E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360000" lvl="1" indent="-342900">
              <a:spcBef>
                <a:spcPts val="400"/>
              </a:spcBef>
              <a:buClr>
                <a:srgbClr val="17375E"/>
              </a:buClr>
              <a:buSzPts val="2000"/>
              <a:buFont typeface="Noto Sans Symbols"/>
              <a:buChar char="▪"/>
            </a:pPr>
            <a:endParaRPr lang="en-US" sz="2400" dirty="0" smtClean="0">
              <a:solidFill>
                <a:srgbClr val="17375E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360000" lvl="1" indent="-342900">
              <a:spcBef>
                <a:spcPts val="400"/>
              </a:spcBef>
              <a:buClr>
                <a:srgbClr val="17375E"/>
              </a:buClr>
              <a:buSzPts val="2000"/>
              <a:buFont typeface="Noto Sans Symbols"/>
              <a:buChar char="▪"/>
            </a:pPr>
            <a:endParaRPr lang="en-US" sz="2400" dirty="0" smtClean="0">
              <a:solidFill>
                <a:srgbClr val="17375E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67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chemeClr val="bg2"/>
                </a:solidFill>
              </a:rPr>
              <a:t>Característiques</a:t>
            </a:r>
            <a:r>
              <a:rPr lang="en-US" sz="4000" dirty="0" smtClean="0">
                <a:solidFill>
                  <a:schemeClr val="bg2"/>
                </a:solidFill>
              </a:rPr>
              <a:t> 4t </a:t>
            </a:r>
            <a:r>
              <a:rPr lang="en-US" sz="4000" dirty="0" err="1" smtClean="0">
                <a:solidFill>
                  <a:schemeClr val="bg2"/>
                </a:solidFill>
              </a:rPr>
              <a:t>d’ESO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4t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00" lvl="1">
              <a:buClr>
                <a:srgbClr val="17375E"/>
              </a:buClr>
              <a:buSzPts val="2000"/>
            </a:pPr>
            <a:endParaRPr lang="en-US" sz="2400" dirty="0" smtClean="0">
              <a:solidFill>
                <a:srgbClr val="17375E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17100" lvl="1">
              <a:buClr>
                <a:srgbClr val="17375E"/>
              </a:buClr>
              <a:buSzPts val="2000"/>
            </a:pPr>
            <a:endParaRPr lang="en-US" sz="2400" dirty="0" smtClean="0">
              <a:solidFill>
                <a:srgbClr val="17375E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60000" lvl="1" indent="-342900">
              <a:buClr>
                <a:srgbClr val="17375E"/>
              </a:buClr>
              <a:buSzPts val="2000"/>
              <a:buFont typeface="Noto Sans Symbols"/>
              <a:buChar char="▪"/>
            </a:pPr>
            <a:r>
              <a:rPr lang="ca-ES" sz="2400" dirty="0">
                <a:solidFill>
                  <a:srgbClr val="17375E"/>
                </a:solidFill>
              </a:rPr>
              <a:t>Treballs per projectes (2h setmanals):</a:t>
            </a:r>
          </a:p>
          <a:p>
            <a:pPr marL="17100" lvl="1">
              <a:buClr>
                <a:srgbClr val="17375E"/>
              </a:buClr>
              <a:buSzPts val="2000"/>
            </a:pPr>
            <a:r>
              <a:rPr lang="ca-ES" sz="2400" dirty="0">
                <a:solidFill>
                  <a:srgbClr val="17375E"/>
                </a:solidFill>
              </a:rPr>
              <a:t>    1h </a:t>
            </a:r>
            <a:r>
              <a:rPr lang="ca-ES" sz="2400" dirty="0" smtClean="0">
                <a:solidFill>
                  <a:srgbClr val="17375E"/>
                </a:solidFill>
              </a:rPr>
              <a:t>d’Activitats </a:t>
            </a:r>
            <a:r>
              <a:rPr lang="ca-ES" sz="2400" dirty="0">
                <a:solidFill>
                  <a:srgbClr val="17375E"/>
                </a:solidFill>
              </a:rPr>
              <a:t>C</a:t>
            </a:r>
            <a:r>
              <a:rPr lang="ca-ES" sz="2400" dirty="0" smtClean="0">
                <a:solidFill>
                  <a:srgbClr val="17375E"/>
                </a:solidFill>
              </a:rPr>
              <a:t>íviques i Culturals </a:t>
            </a:r>
            <a:r>
              <a:rPr lang="ca-ES" sz="2400" dirty="0">
                <a:solidFill>
                  <a:srgbClr val="17375E"/>
                </a:solidFill>
              </a:rPr>
              <a:t>i 1h </a:t>
            </a:r>
            <a:r>
              <a:rPr lang="ca-ES" sz="2400" dirty="0" smtClean="0">
                <a:solidFill>
                  <a:srgbClr val="17375E"/>
                </a:solidFill>
              </a:rPr>
              <a:t>de</a:t>
            </a:r>
          </a:p>
          <a:p>
            <a:pPr marL="17100" lvl="1">
              <a:buClr>
                <a:srgbClr val="17375E"/>
              </a:buClr>
              <a:buSzPts val="2000"/>
            </a:pPr>
            <a:r>
              <a:rPr lang="ca-ES" sz="2400" dirty="0">
                <a:solidFill>
                  <a:srgbClr val="17375E"/>
                </a:solidFill>
              </a:rPr>
              <a:t> </a:t>
            </a:r>
            <a:r>
              <a:rPr lang="ca-ES" sz="2400" dirty="0" smtClean="0">
                <a:solidFill>
                  <a:srgbClr val="17375E"/>
                </a:solidFill>
              </a:rPr>
              <a:t>   Projecte de Recerca</a:t>
            </a:r>
            <a:endParaRPr lang="ca-ES" sz="2400" dirty="0">
              <a:solidFill>
                <a:srgbClr val="17375E"/>
              </a:solidFill>
            </a:endParaRPr>
          </a:p>
          <a:p>
            <a:pPr marL="720000" lvl="1" indent="-342900">
              <a:buClr>
                <a:srgbClr val="17375E"/>
              </a:buClr>
              <a:buSzPts val="2000"/>
              <a:buFont typeface="Courier New" panose="02070309020205020404" pitchFamily="49" charset="0"/>
              <a:buChar char="o"/>
            </a:pPr>
            <a:r>
              <a:rPr lang="ca-ES" sz="2200" dirty="0">
                <a:solidFill>
                  <a:srgbClr val="17375E"/>
                </a:solidFill>
              </a:rPr>
              <a:t>Projecte </a:t>
            </a:r>
            <a:r>
              <a:rPr lang="ca-ES" sz="2200" dirty="0" smtClean="0">
                <a:solidFill>
                  <a:srgbClr val="17375E"/>
                </a:solidFill>
              </a:rPr>
              <a:t>anual de temàtica social. Es combina Aprenentatge / Servei a la Comunitat.</a:t>
            </a:r>
            <a:endParaRPr lang="ca-ES" sz="2200" dirty="0">
              <a:solidFill>
                <a:srgbClr val="17375E"/>
              </a:solidFill>
            </a:endParaRPr>
          </a:p>
          <a:p>
            <a:pPr marL="720000" lvl="1" indent="-342900">
              <a:buClr>
                <a:srgbClr val="17375E"/>
              </a:buClr>
              <a:buSzPts val="2000"/>
              <a:buFont typeface="Courier New" panose="02070309020205020404" pitchFamily="49" charset="0"/>
              <a:buChar char="o"/>
            </a:pPr>
            <a:r>
              <a:rPr lang="ca-ES" sz="2200" dirty="0">
                <a:solidFill>
                  <a:srgbClr val="17375E"/>
                </a:solidFill>
              </a:rPr>
              <a:t>Treball cooperatiu en grup</a:t>
            </a:r>
          </a:p>
          <a:p>
            <a:pPr marL="720000" lvl="1" indent="-342900">
              <a:buClr>
                <a:srgbClr val="17375E"/>
              </a:buClr>
              <a:buSzPts val="2000"/>
              <a:buFont typeface="Courier New" panose="02070309020205020404" pitchFamily="49" charset="0"/>
              <a:buChar char="o"/>
            </a:pPr>
            <a:r>
              <a:rPr lang="ca-ES" sz="2200" dirty="0">
                <a:solidFill>
                  <a:srgbClr val="17375E"/>
                </a:solidFill>
              </a:rPr>
              <a:t>Potenciar la creativitat i l’autonomia dels alumnes</a:t>
            </a:r>
          </a:p>
          <a:p>
            <a:pPr marL="720000" lvl="1" indent="-342900">
              <a:buClr>
                <a:srgbClr val="17375E"/>
              </a:buClr>
              <a:buSzPts val="2000"/>
              <a:buFont typeface="Courier New" panose="02070309020205020404" pitchFamily="49" charset="0"/>
              <a:buChar char="o"/>
            </a:pPr>
            <a:r>
              <a:rPr lang="ca-ES" sz="2200" dirty="0">
                <a:solidFill>
                  <a:srgbClr val="17375E"/>
                </a:solidFill>
              </a:rPr>
              <a:t>Descoberta, investigació i recerca</a:t>
            </a:r>
          </a:p>
          <a:p>
            <a:pPr marL="720000" lvl="1" indent="-342900">
              <a:buClr>
                <a:srgbClr val="17375E"/>
              </a:buClr>
              <a:buSzPts val="2000"/>
              <a:buFont typeface="Courier New" panose="02070309020205020404" pitchFamily="49" charset="0"/>
              <a:buChar char="o"/>
            </a:pPr>
            <a:r>
              <a:rPr lang="ca-ES" sz="2200" dirty="0">
                <a:solidFill>
                  <a:srgbClr val="17375E"/>
                </a:solidFill>
              </a:rPr>
              <a:t>Utilització d’eines digitals</a:t>
            </a:r>
          </a:p>
          <a:p>
            <a:pPr marL="360000" lvl="1" indent="-342900">
              <a:spcBef>
                <a:spcPts val="400"/>
              </a:spcBef>
              <a:buClr>
                <a:srgbClr val="17375E"/>
              </a:buClr>
              <a:buSzPts val="2000"/>
              <a:buFont typeface="Noto Sans Symbols"/>
              <a:buChar char="▪"/>
            </a:pPr>
            <a:endParaRPr lang="ca-ES" sz="2400" dirty="0" smtClean="0">
              <a:solidFill>
                <a:srgbClr val="17375E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360000" lvl="1" indent="-342900">
              <a:spcBef>
                <a:spcPts val="400"/>
              </a:spcBef>
              <a:buClr>
                <a:srgbClr val="17375E"/>
              </a:buClr>
              <a:buSzPts val="2000"/>
              <a:buFont typeface="Noto Sans Symbols"/>
              <a:buChar char="▪"/>
            </a:pPr>
            <a:endParaRPr lang="en-US" sz="2400" dirty="0" smtClean="0">
              <a:solidFill>
                <a:srgbClr val="17375E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360000" lvl="1" indent="-342900">
              <a:spcBef>
                <a:spcPts val="400"/>
              </a:spcBef>
              <a:buClr>
                <a:srgbClr val="17375E"/>
              </a:buClr>
              <a:buSzPts val="2000"/>
              <a:buFont typeface="Noto Sans Symbols"/>
              <a:buChar char="▪"/>
            </a:pPr>
            <a:endParaRPr lang="en-US" sz="2400" dirty="0" smtClean="0">
              <a:solidFill>
                <a:srgbClr val="17375E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066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chemeClr val="bg2"/>
                </a:solidFill>
              </a:rPr>
              <a:t>Característiques</a:t>
            </a:r>
            <a:r>
              <a:rPr lang="en-US" sz="4000" dirty="0" smtClean="0">
                <a:solidFill>
                  <a:schemeClr val="bg2"/>
                </a:solidFill>
              </a:rPr>
              <a:t> 4t </a:t>
            </a:r>
            <a:r>
              <a:rPr lang="en-US" sz="4000" dirty="0" err="1" smtClean="0">
                <a:solidFill>
                  <a:schemeClr val="bg2"/>
                </a:solidFill>
              </a:rPr>
              <a:t>d’ESO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4t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00" lvl="1">
              <a:buClr>
                <a:srgbClr val="17375E"/>
              </a:buClr>
              <a:buSzPts val="2000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lvl="1" indent="-342900">
              <a:spcBef>
                <a:spcPts val="400"/>
              </a:spcBef>
              <a:buClr>
                <a:srgbClr val="17375E"/>
              </a:buClr>
              <a:buSzPts val="2000"/>
              <a:buFont typeface="Noto Sans Symbols"/>
              <a:buChar char="▪"/>
            </a:pPr>
            <a:r>
              <a:rPr lang="en-US" sz="2400" dirty="0" err="1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Optatives</a:t>
            </a:r>
            <a:r>
              <a:rPr lang="en-US" sz="24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 3</a:t>
            </a:r>
            <a:r>
              <a:rPr lang="en-US" sz="2400" dirty="0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 </a:t>
            </a:r>
            <a:r>
              <a:rPr lang="en-US" sz="2400" dirty="0" err="1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setmanals</a:t>
            </a:r>
            <a:endParaRPr lang="en-US" sz="2400" dirty="0" smtClean="0">
              <a:solidFill>
                <a:srgbClr val="17375E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aphicFrame>
        <p:nvGraphicFramePr>
          <p:cNvPr id="6" name="Tau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100108"/>
              </p:ext>
            </p:extLst>
          </p:nvPr>
        </p:nvGraphicFramePr>
        <p:xfrm>
          <a:off x="2370666" y="1900759"/>
          <a:ext cx="6400801" cy="3465272"/>
        </p:xfrm>
        <a:graphic>
          <a:graphicData uri="http://schemas.openxmlformats.org/drawingml/2006/table">
            <a:tbl>
              <a:tblPr firstRow="1" bandRow="1">
                <a:tableStyleId>{824DEE2A-C76A-4276-AC4E-3B3CF7B53833}</a:tableStyleId>
              </a:tblPr>
              <a:tblGrid>
                <a:gridCol w="1046285">
                  <a:extLst>
                    <a:ext uri="{9D8B030D-6E8A-4147-A177-3AD203B41FA5}">
                      <a16:colId xmlns:a16="http://schemas.microsoft.com/office/drawing/2014/main" val="747475496"/>
                    </a:ext>
                  </a:extLst>
                </a:gridCol>
                <a:gridCol w="1295726">
                  <a:extLst>
                    <a:ext uri="{9D8B030D-6E8A-4147-A177-3AD203B41FA5}">
                      <a16:colId xmlns:a16="http://schemas.microsoft.com/office/drawing/2014/main" val="3801860661"/>
                    </a:ext>
                  </a:extLst>
                </a:gridCol>
                <a:gridCol w="1491435">
                  <a:extLst>
                    <a:ext uri="{9D8B030D-6E8A-4147-A177-3AD203B41FA5}">
                      <a16:colId xmlns:a16="http://schemas.microsoft.com/office/drawing/2014/main" val="2171420293"/>
                    </a:ext>
                  </a:extLst>
                </a:gridCol>
                <a:gridCol w="663820">
                  <a:extLst>
                    <a:ext uri="{9D8B030D-6E8A-4147-A177-3AD203B41FA5}">
                      <a16:colId xmlns:a16="http://schemas.microsoft.com/office/drawing/2014/main" val="2273213167"/>
                    </a:ext>
                  </a:extLst>
                </a:gridCol>
                <a:gridCol w="1903535">
                  <a:extLst>
                    <a:ext uri="{9D8B030D-6E8A-4147-A177-3AD203B41FA5}">
                      <a16:colId xmlns:a16="http://schemas.microsoft.com/office/drawing/2014/main" val="3298761759"/>
                    </a:ext>
                  </a:extLst>
                </a:gridCol>
              </a:tblGrid>
              <a:tr h="511671">
                <a:tc gridSpan="4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OPTATIVES ITINERARI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3a</a:t>
                      </a:r>
                      <a:r>
                        <a:rPr lang="en-GB" baseline="0" dirty="0" smtClean="0"/>
                        <a:t> OPTATIVA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112109"/>
                  </a:ext>
                </a:extLst>
              </a:tr>
              <a:tr h="694593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Itinerari 1</a:t>
                      </a:r>
                      <a:endParaRPr lang="en-GB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Física i </a:t>
                      </a:r>
                      <a:r>
                        <a:rPr lang="en-GB" sz="160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Química</a:t>
                      </a:r>
                      <a:endParaRPr lang="en-GB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Tecnologia</a:t>
                      </a:r>
                      <a:endParaRPr lang="en-GB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GB" sz="160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Anglès</a:t>
                      </a:r>
                      <a:r>
                        <a:rPr lang="en-GB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:</a:t>
                      </a:r>
                      <a:r>
                        <a:rPr lang="en-GB" sz="16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2a </a:t>
                      </a:r>
                      <a:r>
                        <a:rPr lang="en-GB" sz="1600" baseline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llengua</a:t>
                      </a:r>
                      <a:endParaRPr lang="en-GB" sz="160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GB" sz="1600" baseline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Francès</a:t>
                      </a:r>
                      <a:r>
                        <a:rPr lang="en-GB" sz="16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: 2a </a:t>
                      </a:r>
                      <a:r>
                        <a:rPr lang="en-GB" sz="1600" baseline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llengua</a:t>
                      </a:r>
                      <a:endParaRPr lang="en-GB" sz="160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GB" sz="1600" baseline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Digitalització</a:t>
                      </a:r>
                      <a:endParaRPr lang="en-GB" sz="160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GB" sz="16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FOPP (</a:t>
                      </a:r>
                      <a:r>
                        <a:rPr lang="en-GB" sz="1600" baseline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Formació</a:t>
                      </a:r>
                      <a:r>
                        <a:rPr lang="en-GB" sz="16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I </a:t>
                      </a:r>
                      <a:r>
                        <a:rPr lang="en-GB" sz="1600" baseline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Orientació</a:t>
                      </a:r>
                      <a:r>
                        <a:rPr lang="en-GB" sz="16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Personal I Professional</a:t>
                      </a:r>
                      <a:r>
                        <a:rPr lang="en-GB" sz="16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GB" sz="160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GB" sz="1600" baseline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Economia</a:t>
                      </a:r>
                      <a:r>
                        <a:rPr lang="en-GB" sz="16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Bàsica</a:t>
                      </a:r>
                      <a:endParaRPr lang="en-GB" sz="1600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GB" sz="1600" baseline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Biologia</a:t>
                      </a:r>
                      <a:endParaRPr lang="en-GB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994486"/>
                  </a:ext>
                </a:extLst>
              </a:tr>
              <a:tr h="7000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Itinerari 2</a:t>
                      </a:r>
                    </a:p>
                    <a:p>
                      <a:endParaRPr lang="en-GB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Biologia</a:t>
                      </a:r>
                      <a:endParaRPr lang="en-GB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Física i </a:t>
                      </a:r>
                      <a:r>
                        <a:rPr lang="en-GB" sz="160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Química</a:t>
                      </a:r>
                      <a:endParaRPr lang="en-GB" sz="160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endParaRPr lang="en-GB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536505"/>
                  </a:ext>
                </a:extLst>
              </a:tr>
              <a:tr h="718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Itinerari 3</a:t>
                      </a:r>
                    </a:p>
                    <a:p>
                      <a:endParaRPr lang="en-GB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Llatí</a:t>
                      </a:r>
                      <a:endParaRPr lang="en-GB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Filosofia</a:t>
                      </a:r>
                      <a:endParaRPr lang="en-GB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127304"/>
                  </a:ext>
                </a:extLst>
              </a:tr>
              <a:tr h="718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Itinerari 4</a:t>
                      </a:r>
                    </a:p>
                    <a:p>
                      <a:endParaRPr lang="en-GB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Expressió</a:t>
                      </a:r>
                      <a:r>
                        <a:rPr lang="en-GB" sz="16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Artística</a:t>
                      </a:r>
                      <a:endParaRPr lang="en-GB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Tecnologia</a:t>
                      </a:r>
                      <a:endParaRPr lang="en-GB" sz="1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173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309883"/>
      </p:ext>
    </p:extLst>
  </p:cSld>
  <p:clrMapOvr>
    <a:masterClrMapping/>
  </p:clrMapOvr>
</p:sld>
</file>

<file path=ppt/theme/theme1.xml><?xml version="1.0" encoding="utf-8"?>
<a:theme xmlns:a="http://schemas.openxmlformats.org/drawingml/2006/main" name="1_Plantilla Power 2015 (1)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ntilla Power 2015 (1)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1833</Words>
  <Application>Microsoft Office PowerPoint</Application>
  <PresentationFormat>Presentació en pantalla (4:3)</PresentationFormat>
  <Paragraphs>599</Paragraphs>
  <Slides>32</Slides>
  <Notes>32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2</vt:i4>
      </vt:variant>
      <vt:variant>
        <vt:lpstr>Títols de les diapositives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Courier New</vt:lpstr>
      <vt:lpstr>Noto Sans Symbols</vt:lpstr>
      <vt:lpstr>Open Sans</vt:lpstr>
      <vt:lpstr>Times New Roman</vt:lpstr>
      <vt:lpstr>Wingdings</vt:lpstr>
      <vt:lpstr>1_Plantilla Power 2015 (1)</vt:lpstr>
      <vt:lpstr>Plantilla Power 2015 (1)</vt:lpstr>
      <vt:lpstr>INS Montilivi  Reunió de famílies 4t ESO</vt:lpstr>
      <vt:lpstr>Índex</vt:lpstr>
      <vt:lpstr>Presentació dels Tutors/es</vt:lpstr>
      <vt:lpstr>Projectes del Centre</vt:lpstr>
      <vt:lpstr>Projectes del Centre</vt:lpstr>
      <vt:lpstr>Projectes del Centre</vt:lpstr>
      <vt:lpstr>Característiques 4t d’ESO</vt:lpstr>
      <vt:lpstr>Característiques 4t d’ESO</vt:lpstr>
      <vt:lpstr>Característiques 4t d’ESO</vt:lpstr>
      <vt:lpstr>Competències Transversals</vt:lpstr>
      <vt:lpstr>Currículum 4t d’ESO</vt:lpstr>
      <vt:lpstr>Horari</vt:lpstr>
      <vt:lpstr>Calendari</vt:lpstr>
      <vt:lpstr>Calendari</vt:lpstr>
      <vt:lpstr>Control de faltes d’assistència i altres incidències</vt:lpstr>
      <vt:lpstr>Control de faltes d’assistència i altres incidències</vt:lpstr>
      <vt:lpstr>Control de faltes d’assistència i altres incidències</vt:lpstr>
      <vt:lpstr>Control de faltes d’assistència i altres incidències</vt:lpstr>
      <vt:lpstr>Altres informacions</vt:lpstr>
      <vt:lpstr>Altres informacions</vt:lpstr>
      <vt:lpstr>Altres informacions</vt:lpstr>
      <vt:lpstr>Presentació dels Tutors/es</vt:lpstr>
      <vt:lpstr>Presentació del PowerPoint</vt:lpstr>
      <vt:lpstr>Presentació dels tutors Reunió de famílies 4t ESO</vt:lpstr>
      <vt:lpstr>Comunicació família i centre</vt:lpstr>
      <vt:lpstr>Primer dia de classe</vt:lpstr>
      <vt:lpstr>Primer dia de classe</vt:lpstr>
      <vt:lpstr>Pla Salut i Escola</vt:lpstr>
      <vt:lpstr>Sortides, Tallers i Xerrades</vt:lpstr>
      <vt:lpstr>Sortides, Tallers i Xerrades</vt:lpstr>
      <vt:lpstr>Aspectes molt importants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 Montilivi  Reunió de famílies 1r ESO</dc:title>
  <dc:creator>usuari</dc:creator>
  <cp:lastModifiedBy>Maribel Vilanova i Garcia</cp:lastModifiedBy>
  <cp:revision>71</cp:revision>
  <dcterms:modified xsi:type="dcterms:W3CDTF">2023-09-26T12:18:06Z</dcterms:modified>
</cp:coreProperties>
</file>